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76" r:id="rId4"/>
    <p:sldId id="261" r:id="rId5"/>
    <p:sldId id="280" r:id="rId6"/>
    <p:sldId id="262" r:id="rId7"/>
    <p:sldId id="284" r:id="rId8"/>
    <p:sldId id="279" r:id="rId9"/>
    <p:sldId id="278" r:id="rId10"/>
    <p:sldId id="281" r:id="rId11"/>
    <p:sldId id="282" r:id="rId12"/>
    <p:sldId id="271" r:id="rId13"/>
    <p:sldId id="272" r:id="rId14"/>
    <p:sldId id="285" r:id="rId15"/>
    <p:sldId id="286" r:id="rId16"/>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8" autoAdjust="0"/>
    <p:restoredTop sz="94660"/>
  </p:normalViewPr>
  <p:slideViewPr>
    <p:cSldViewPr>
      <p:cViewPr varScale="1">
        <p:scale>
          <a:sx n="81" d="100"/>
          <a:sy n="81" d="100"/>
        </p:scale>
        <p:origin x="878" y="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B2E1655C-71CB-4362-9BCB-94FB15C572DD}" type="datetimeFigureOut">
              <a:rPr lang="en-US" smtClean="0"/>
              <a:t>4/22/2021</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307D0690-850A-4E18-8F9E-1D2CEB7770CA}" type="slidenum">
              <a:rPr lang="en-US" smtClean="0"/>
              <a:t>‹#›</a:t>
            </a:fld>
            <a:endParaRPr lang="en-US"/>
          </a:p>
        </p:txBody>
      </p:sp>
    </p:spTree>
    <p:extLst>
      <p:ext uri="{BB962C8B-B14F-4D97-AF65-F5344CB8AC3E}">
        <p14:creationId xmlns:p14="http://schemas.microsoft.com/office/powerpoint/2010/main" val="713933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bg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1900" b="0" i="0">
                <a:solidFill>
                  <a:schemeClr val="bg1"/>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bg1"/>
                </a:solidFill>
                <a:latin typeface="Trebuchet MS"/>
                <a:cs typeface="Trebuchet MS"/>
              </a:defRPr>
            </a:lvl1pPr>
          </a:lstStyle>
          <a:p>
            <a:endParaRPr/>
          </a:p>
        </p:txBody>
      </p:sp>
      <p:sp>
        <p:nvSpPr>
          <p:cNvPr id="3" name="Holder 3"/>
          <p:cNvSpPr>
            <a:spLocks noGrp="1"/>
          </p:cNvSpPr>
          <p:nvPr>
            <p:ph sz="half" idx="2"/>
          </p:nvPr>
        </p:nvSpPr>
        <p:spPr>
          <a:xfrm>
            <a:off x="759053" y="2309876"/>
            <a:ext cx="4511675" cy="3785235"/>
          </a:xfrm>
          <a:prstGeom prst="rect">
            <a:avLst/>
          </a:prstGeom>
        </p:spPr>
        <p:txBody>
          <a:bodyPr wrap="square" lIns="0" tIns="0" rIns="0" bIns="0">
            <a:spAutoFit/>
          </a:bodyPr>
          <a:lstStyle>
            <a:lvl1pPr>
              <a:defRPr sz="2400" b="1" i="0" u="heavy">
                <a:solidFill>
                  <a:schemeClr val="bg1"/>
                </a:solidFill>
                <a:latin typeface="Trebuchet MS"/>
                <a:cs typeface="Trebuchet MS"/>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bg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pic>
        <p:nvPicPr>
          <p:cNvPr id="17" name="bg object 17"/>
          <p:cNvPicPr/>
          <p:nvPr/>
        </p:nvPicPr>
        <p:blipFill>
          <a:blip r:embed="rId3" cstate="print"/>
          <a:stretch>
            <a:fillRect/>
          </a:stretch>
        </p:blipFill>
        <p:spPr>
          <a:xfrm>
            <a:off x="10585704" y="1970532"/>
            <a:ext cx="1603248" cy="144779"/>
          </a:xfrm>
          <a:prstGeom prst="rect">
            <a:avLst/>
          </a:prstGeom>
        </p:spPr>
      </p:pic>
      <p:sp>
        <p:nvSpPr>
          <p:cNvPr id="18" name="bg object 18"/>
          <p:cNvSpPr/>
          <p:nvPr/>
        </p:nvSpPr>
        <p:spPr>
          <a:xfrm>
            <a:off x="10585704" y="609600"/>
            <a:ext cx="1603375" cy="1369060"/>
          </a:xfrm>
          <a:custGeom>
            <a:avLst/>
            <a:gdLst/>
            <a:ahLst/>
            <a:cxnLst/>
            <a:rect l="l" t="t" r="r" b="b"/>
            <a:pathLst>
              <a:path w="1603375" h="1369060">
                <a:moveTo>
                  <a:pt x="1603248" y="0"/>
                </a:moveTo>
                <a:lnTo>
                  <a:pt x="0" y="0"/>
                </a:lnTo>
                <a:lnTo>
                  <a:pt x="0" y="1368552"/>
                </a:lnTo>
                <a:lnTo>
                  <a:pt x="1603248" y="1368552"/>
                </a:lnTo>
                <a:lnTo>
                  <a:pt x="1603248" y="0"/>
                </a:lnTo>
                <a:close/>
              </a:path>
            </a:pathLst>
          </a:custGeom>
          <a:solidFill>
            <a:srgbClr val="EF9315"/>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2192000" cy="6858000"/>
          </a:xfrm>
          <a:prstGeom prst="rect">
            <a:avLst/>
          </a:prstGeom>
        </p:spPr>
      </p:pic>
      <p:pic>
        <p:nvPicPr>
          <p:cNvPr id="17" name="bg object 17"/>
          <p:cNvPicPr/>
          <p:nvPr/>
        </p:nvPicPr>
        <p:blipFill>
          <a:blip r:embed="rId8" cstate="print"/>
          <a:stretch>
            <a:fillRect/>
          </a:stretch>
        </p:blipFill>
        <p:spPr>
          <a:xfrm>
            <a:off x="0" y="1970532"/>
            <a:ext cx="10437876" cy="321563"/>
          </a:xfrm>
          <a:prstGeom prst="rect">
            <a:avLst/>
          </a:prstGeom>
        </p:spPr>
      </p:pic>
      <p:pic>
        <p:nvPicPr>
          <p:cNvPr id="18" name="bg object 18"/>
          <p:cNvPicPr/>
          <p:nvPr/>
        </p:nvPicPr>
        <p:blipFill>
          <a:blip r:embed="rId9" cstate="print"/>
          <a:stretch>
            <a:fillRect/>
          </a:stretch>
        </p:blipFill>
        <p:spPr>
          <a:xfrm>
            <a:off x="10585704" y="1970532"/>
            <a:ext cx="1603248" cy="144779"/>
          </a:xfrm>
          <a:prstGeom prst="rect">
            <a:avLst/>
          </a:prstGeom>
        </p:spPr>
      </p:pic>
      <p:sp>
        <p:nvSpPr>
          <p:cNvPr id="19" name="bg object 19"/>
          <p:cNvSpPr/>
          <p:nvPr/>
        </p:nvSpPr>
        <p:spPr>
          <a:xfrm>
            <a:off x="0" y="609600"/>
            <a:ext cx="10438130" cy="1369060"/>
          </a:xfrm>
          <a:custGeom>
            <a:avLst/>
            <a:gdLst/>
            <a:ahLst/>
            <a:cxnLst/>
            <a:rect l="l" t="t" r="r" b="b"/>
            <a:pathLst>
              <a:path w="10438130" h="1369060">
                <a:moveTo>
                  <a:pt x="10437876" y="0"/>
                </a:moveTo>
                <a:lnTo>
                  <a:pt x="0" y="0"/>
                </a:lnTo>
                <a:lnTo>
                  <a:pt x="0" y="1368552"/>
                </a:lnTo>
                <a:lnTo>
                  <a:pt x="10437876" y="1368552"/>
                </a:lnTo>
                <a:lnTo>
                  <a:pt x="10437876" y="0"/>
                </a:lnTo>
                <a:close/>
              </a:path>
            </a:pathLst>
          </a:custGeom>
          <a:solidFill>
            <a:srgbClr val="252525"/>
          </a:solidFill>
        </p:spPr>
        <p:txBody>
          <a:bodyPr wrap="square" lIns="0" tIns="0" rIns="0" bIns="0" rtlCol="0"/>
          <a:lstStyle/>
          <a:p>
            <a:endParaRPr/>
          </a:p>
        </p:txBody>
      </p:sp>
      <p:sp>
        <p:nvSpPr>
          <p:cNvPr id="20" name="bg object 20"/>
          <p:cNvSpPr/>
          <p:nvPr/>
        </p:nvSpPr>
        <p:spPr>
          <a:xfrm>
            <a:off x="10585704" y="609600"/>
            <a:ext cx="1603375" cy="1369060"/>
          </a:xfrm>
          <a:custGeom>
            <a:avLst/>
            <a:gdLst/>
            <a:ahLst/>
            <a:cxnLst/>
            <a:rect l="l" t="t" r="r" b="b"/>
            <a:pathLst>
              <a:path w="1603375" h="1369060">
                <a:moveTo>
                  <a:pt x="1603248" y="0"/>
                </a:moveTo>
                <a:lnTo>
                  <a:pt x="0" y="0"/>
                </a:lnTo>
                <a:lnTo>
                  <a:pt x="0" y="1368552"/>
                </a:lnTo>
                <a:lnTo>
                  <a:pt x="1603248" y="1368552"/>
                </a:lnTo>
                <a:lnTo>
                  <a:pt x="1603248" y="0"/>
                </a:lnTo>
                <a:close/>
              </a:path>
            </a:pathLst>
          </a:custGeom>
          <a:solidFill>
            <a:srgbClr val="EF9315"/>
          </a:solidFill>
        </p:spPr>
        <p:txBody>
          <a:bodyPr wrap="square" lIns="0" tIns="0" rIns="0" bIns="0" rtlCol="0"/>
          <a:lstStyle/>
          <a:p>
            <a:endParaRPr/>
          </a:p>
        </p:txBody>
      </p:sp>
      <p:sp>
        <p:nvSpPr>
          <p:cNvPr id="2" name="Holder 2"/>
          <p:cNvSpPr>
            <a:spLocks noGrp="1"/>
          </p:cNvSpPr>
          <p:nvPr>
            <p:ph type="title"/>
          </p:nvPr>
        </p:nvSpPr>
        <p:spPr>
          <a:xfrm>
            <a:off x="759053" y="965403"/>
            <a:ext cx="10673892" cy="574675"/>
          </a:xfrm>
          <a:prstGeom prst="rect">
            <a:avLst/>
          </a:prstGeom>
        </p:spPr>
        <p:txBody>
          <a:bodyPr wrap="square" lIns="0" tIns="0" rIns="0" bIns="0">
            <a:spAutoFit/>
          </a:bodyPr>
          <a:lstStyle>
            <a:lvl1pPr>
              <a:defRPr sz="3600" b="0" i="0">
                <a:solidFill>
                  <a:schemeClr val="bg1"/>
                </a:solidFill>
                <a:latin typeface="Trebuchet MS"/>
                <a:cs typeface="Trebuchet MS"/>
              </a:defRPr>
            </a:lvl1pPr>
          </a:lstStyle>
          <a:p>
            <a:endParaRPr/>
          </a:p>
        </p:txBody>
      </p:sp>
      <p:sp>
        <p:nvSpPr>
          <p:cNvPr id="3" name="Holder 3"/>
          <p:cNvSpPr>
            <a:spLocks noGrp="1"/>
          </p:cNvSpPr>
          <p:nvPr>
            <p:ph type="body" idx="1"/>
          </p:nvPr>
        </p:nvSpPr>
        <p:spPr>
          <a:xfrm>
            <a:off x="-13284" y="2306573"/>
            <a:ext cx="12218568" cy="3751579"/>
          </a:xfrm>
          <a:prstGeom prst="rect">
            <a:avLst/>
          </a:prstGeom>
        </p:spPr>
        <p:txBody>
          <a:bodyPr wrap="square" lIns="0" tIns="0" rIns="0" bIns="0">
            <a:spAutoFit/>
          </a:bodyPr>
          <a:lstStyle>
            <a:lvl1pPr>
              <a:defRPr sz="1900" b="0" i="0">
                <a:solidFill>
                  <a:schemeClr val="bg1"/>
                </a:solidFill>
                <a:latin typeface="Trebuchet MS"/>
                <a:cs typeface="Trebuchet MS"/>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4/22/2021</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8256"/>
            <a:ext cx="12192000" cy="6858000"/>
          </a:xfrm>
          <a:prstGeom prst="rect">
            <a:avLst/>
          </a:prstGeom>
        </p:spPr>
      </p:pic>
      <p:pic>
        <p:nvPicPr>
          <p:cNvPr id="3" name="object 3"/>
          <p:cNvPicPr/>
          <p:nvPr/>
        </p:nvPicPr>
        <p:blipFill>
          <a:blip r:embed="rId3" cstate="print"/>
          <a:stretch>
            <a:fillRect/>
          </a:stretch>
        </p:blipFill>
        <p:spPr>
          <a:xfrm>
            <a:off x="0" y="4242815"/>
            <a:ext cx="8968740" cy="275844"/>
          </a:xfrm>
          <a:prstGeom prst="rect">
            <a:avLst/>
          </a:prstGeom>
        </p:spPr>
      </p:pic>
      <p:pic>
        <p:nvPicPr>
          <p:cNvPr id="4" name="object 4"/>
          <p:cNvPicPr/>
          <p:nvPr/>
        </p:nvPicPr>
        <p:blipFill>
          <a:blip r:embed="rId4" cstate="print"/>
          <a:stretch>
            <a:fillRect/>
          </a:stretch>
        </p:blipFill>
        <p:spPr>
          <a:xfrm>
            <a:off x="9111995" y="4244340"/>
            <a:ext cx="3076955" cy="275844"/>
          </a:xfrm>
          <a:prstGeom prst="rect">
            <a:avLst/>
          </a:prstGeom>
        </p:spPr>
      </p:pic>
      <p:sp>
        <p:nvSpPr>
          <p:cNvPr id="5" name="object 5"/>
          <p:cNvSpPr/>
          <p:nvPr/>
        </p:nvSpPr>
        <p:spPr>
          <a:xfrm>
            <a:off x="0" y="2590800"/>
            <a:ext cx="8968740" cy="1659889"/>
          </a:xfrm>
          <a:custGeom>
            <a:avLst/>
            <a:gdLst/>
            <a:ahLst/>
            <a:cxnLst/>
            <a:rect l="l" t="t" r="r" b="b"/>
            <a:pathLst>
              <a:path w="8968740" h="1659889">
                <a:moveTo>
                  <a:pt x="8968740" y="0"/>
                </a:moveTo>
                <a:lnTo>
                  <a:pt x="0" y="0"/>
                </a:lnTo>
                <a:lnTo>
                  <a:pt x="0" y="1659636"/>
                </a:lnTo>
                <a:lnTo>
                  <a:pt x="8968740" y="1659636"/>
                </a:lnTo>
                <a:lnTo>
                  <a:pt x="8968740" y="0"/>
                </a:lnTo>
                <a:close/>
              </a:path>
            </a:pathLst>
          </a:custGeom>
          <a:solidFill>
            <a:srgbClr val="252525"/>
          </a:solidFill>
        </p:spPr>
        <p:txBody>
          <a:bodyPr wrap="square" lIns="0" tIns="0" rIns="0" bIns="0" rtlCol="0"/>
          <a:lstStyle/>
          <a:p>
            <a:endParaRPr/>
          </a:p>
        </p:txBody>
      </p:sp>
      <p:sp>
        <p:nvSpPr>
          <p:cNvPr id="6" name="object 6"/>
          <p:cNvSpPr/>
          <p:nvPr/>
        </p:nvSpPr>
        <p:spPr>
          <a:xfrm>
            <a:off x="9111995" y="2590800"/>
            <a:ext cx="3077210" cy="1659889"/>
          </a:xfrm>
          <a:custGeom>
            <a:avLst/>
            <a:gdLst/>
            <a:ahLst/>
            <a:cxnLst/>
            <a:rect l="l" t="t" r="r" b="b"/>
            <a:pathLst>
              <a:path w="3077209" h="1659889">
                <a:moveTo>
                  <a:pt x="3076955" y="0"/>
                </a:moveTo>
                <a:lnTo>
                  <a:pt x="0" y="0"/>
                </a:lnTo>
                <a:lnTo>
                  <a:pt x="0" y="1659636"/>
                </a:lnTo>
                <a:lnTo>
                  <a:pt x="3076955" y="1659636"/>
                </a:lnTo>
                <a:lnTo>
                  <a:pt x="3076955" y="0"/>
                </a:lnTo>
                <a:close/>
              </a:path>
            </a:pathLst>
          </a:custGeom>
          <a:solidFill>
            <a:srgbClr val="EF9315"/>
          </a:solidFill>
        </p:spPr>
        <p:txBody>
          <a:bodyPr wrap="square" lIns="0" tIns="0" rIns="0" bIns="0" rtlCol="0"/>
          <a:lstStyle/>
          <a:p>
            <a:endParaRPr/>
          </a:p>
        </p:txBody>
      </p:sp>
      <p:sp>
        <p:nvSpPr>
          <p:cNvPr id="7" name="object 7"/>
          <p:cNvSpPr txBox="1"/>
          <p:nvPr/>
        </p:nvSpPr>
        <p:spPr>
          <a:xfrm>
            <a:off x="0" y="2640363"/>
            <a:ext cx="8763000" cy="997709"/>
          </a:xfrm>
          <a:prstGeom prst="rect">
            <a:avLst/>
          </a:prstGeom>
        </p:spPr>
        <p:txBody>
          <a:bodyPr vert="horz" wrap="square" lIns="0" tIns="12700" rIns="0" bIns="0" rtlCol="0">
            <a:spAutoFit/>
          </a:bodyPr>
          <a:lstStyle/>
          <a:p>
            <a:pPr marL="12700" algn="ctr">
              <a:lnSpc>
                <a:spcPct val="100000"/>
              </a:lnSpc>
              <a:spcBef>
                <a:spcPts val="100"/>
              </a:spcBef>
            </a:pPr>
            <a:r>
              <a:rPr sz="3200" spc="-5" dirty="0">
                <a:solidFill>
                  <a:srgbClr val="FFFFFF"/>
                </a:solidFill>
                <a:latin typeface="Trebuchet MS"/>
                <a:cs typeface="Trebuchet MS"/>
              </a:rPr>
              <a:t>CAROTENOIDS</a:t>
            </a:r>
            <a:r>
              <a:rPr lang="en-US" sz="3200" spc="-5" dirty="0">
                <a:solidFill>
                  <a:srgbClr val="FFFFFF"/>
                </a:solidFill>
                <a:latin typeface="Trebuchet MS"/>
                <a:cs typeface="Trebuchet MS"/>
              </a:rPr>
              <a:t>  ANTIOXIDANT MECHANISM &amp; BIOAVAILABILITY</a:t>
            </a:r>
            <a:endParaRPr sz="3200" dirty="0">
              <a:latin typeface="Trebuchet MS"/>
              <a:cs typeface="Trebuchet MS"/>
            </a:endParaRPr>
          </a:p>
        </p:txBody>
      </p:sp>
      <p:sp>
        <p:nvSpPr>
          <p:cNvPr id="8" name="object 8"/>
          <p:cNvSpPr txBox="1"/>
          <p:nvPr/>
        </p:nvSpPr>
        <p:spPr>
          <a:xfrm>
            <a:off x="5715000" y="5638800"/>
            <a:ext cx="3758058" cy="827150"/>
          </a:xfrm>
          <a:prstGeom prst="rect">
            <a:avLst/>
          </a:prstGeom>
        </p:spPr>
        <p:txBody>
          <a:bodyPr vert="horz" wrap="square" lIns="0" tIns="107950" rIns="0" bIns="0" rtlCol="0">
            <a:spAutoFit/>
          </a:bodyPr>
          <a:lstStyle/>
          <a:p>
            <a:pPr marR="5080" algn="r">
              <a:lnSpc>
                <a:spcPct val="100000"/>
              </a:lnSpc>
              <a:spcBef>
                <a:spcPts val="850"/>
              </a:spcBef>
            </a:pPr>
            <a:r>
              <a:rPr sz="2000" spc="-15" dirty="0">
                <a:solidFill>
                  <a:srgbClr val="FFFFFF"/>
                </a:solidFill>
                <a:latin typeface="Trebuchet MS"/>
                <a:cs typeface="Trebuchet MS"/>
              </a:rPr>
              <a:t>Pr</a:t>
            </a:r>
            <a:r>
              <a:rPr lang="en-US" sz="2000" spc="-15" dirty="0">
                <a:solidFill>
                  <a:srgbClr val="FFFFFF"/>
                </a:solidFill>
                <a:latin typeface="Trebuchet MS"/>
                <a:cs typeface="Trebuchet MS"/>
              </a:rPr>
              <a:t>esented By</a:t>
            </a:r>
            <a:r>
              <a:rPr sz="2000" spc="-10" dirty="0">
                <a:solidFill>
                  <a:srgbClr val="FFFFFF"/>
                </a:solidFill>
                <a:latin typeface="Trebuchet MS"/>
                <a:cs typeface="Trebuchet MS"/>
              </a:rPr>
              <a:t> :-</a:t>
            </a:r>
            <a:r>
              <a:rPr sz="2000" dirty="0">
                <a:solidFill>
                  <a:srgbClr val="FFFFFF"/>
                </a:solidFill>
                <a:latin typeface="Trebuchet MS"/>
                <a:cs typeface="Trebuchet MS"/>
              </a:rPr>
              <a:t> </a:t>
            </a:r>
            <a:r>
              <a:rPr lang="en-US" sz="2000" spc="-5" dirty="0">
                <a:solidFill>
                  <a:srgbClr val="FFFFFF"/>
                </a:solidFill>
                <a:latin typeface="Trebuchet MS"/>
                <a:cs typeface="Trebuchet MS"/>
              </a:rPr>
              <a:t>Sangeeta Balyan</a:t>
            </a:r>
            <a:endParaRPr sz="2000" dirty="0">
              <a:latin typeface="Trebuchet MS"/>
              <a:cs typeface="Trebuchet MS"/>
            </a:endParaRPr>
          </a:p>
          <a:p>
            <a:pPr marR="5715" algn="r">
              <a:lnSpc>
                <a:spcPct val="100000"/>
              </a:lnSpc>
              <a:spcBef>
                <a:spcPts val="755"/>
              </a:spcBef>
            </a:pPr>
            <a:r>
              <a:rPr lang="en-US" sz="2000" spc="-20" dirty="0">
                <a:solidFill>
                  <a:srgbClr val="FFFFFF"/>
                </a:solidFill>
                <a:latin typeface="Trebuchet MS"/>
                <a:cs typeface="Trebuchet MS"/>
              </a:rPr>
              <a:t>MS Food Science &amp; Technology</a:t>
            </a:r>
            <a:endParaRPr sz="2000" dirty="0">
              <a:latin typeface="Trebuchet MS"/>
              <a:cs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ntioxidants 09 00505 g002">
            <a:extLst>
              <a:ext uri="{FF2B5EF4-FFF2-40B4-BE49-F238E27FC236}">
                <a16:creationId xmlns:a16="http://schemas.microsoft.com/office/drawing/2014/main" id="{1C5D2403-E63E-48BE-B2AE-F9E5DD2E75A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1" y="1016391"/>
            <a:ext cx="6172200" cy="57307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0F7C12-7835-48A6-97DA-55BAF5C74849}"/>
              </a:ext>
            </a:extLst>
          </p:cNvPr>
          <p:cNvSpPr txBox="1"/>
          <p:nvPr/>
        </p:nvSpPr>
        <p:spPr>
          <a:xfrm>
            <a:off x="457200" y="185394"/>
            <a:ext cx="10287000" cy="830997"/>
          </a:xfrm>
          <a:prstGeom prst="rect">
            <a:avLst/>
          </a:prstGeom>
          <a:noFill/>
        </p:spPr>
        <p:txBody>
          <a:bodyPr wrap="square">
            <a:spAutoFit/>
          </a:bodyPr>
          <a:lstStyle/>
          <a:p>
            <a:r>
              <a:rPr lang="en-US" sz="2400" b="0" i="0" dirty="0">
                <a:solidFill>
                  <a:schemeClr val="bg1"/>
                </a:solidFill>
                <a:effectLst/>
                <a:latin typeface="Arial" panose="020B0604020202020204" pitchFamily="34" charset="0"/>
              </a:rPr>
              <a:t>Mechanisms of the antioxidant action exerted by carotenoid pigments in different processes</a:t>
            </a:r>
            <a:r>
              <a:rPr lang="en-US" b="0" i="0" dirty="0">
                <a:solidFill>
                  <a:schemeClr val="bg1"/>
                </a:solidFill>
                <a:effectLst/>
                <a:latin typeface="Arial" panose="020B0604020202020204" pitchFamily="34" charset="0"/>
              </a:rPr>
              <a:t>.</a:t>
            </a:r>
            <a:endParaRPr lang="en-US" dirty="0">
              <a:solidFill>
                <a:schemeClr val="bg1"/>
              </a:solidFill>
            </a:endParaRPr>
          </a:p>
        </p:txBody>
      </p:sp>
      <p:sp>
        <p:nvSpPr>
          <p:cNvPr id="6" name="TextBox 5">
            <a:extLst>
              <a:ext uri="{FF2B5EF4-FFF2-40B4-BE49-F238E27FC236}">
                <a16:creationId xmlns:a16="http://schemas.microsoft.com/office/drawing/2014/main" id="{AAE59B0B-69E6-45DE-97BC-F5E96671464E}"/>
              </a:ext>
            </a:extLst>
          </p:cNvPr>
          <p:cNvSpPr txBox="1"/>
          <p:nvPr/>
        </p:nvSpPr>
        <p:spPr>
          <a:xfrm>
            <a:off x="7304087" y="1636931"/>
            <a:ext cx="3287713" cy="1200329"/>
          </a:xfrm>
          <a:prstGeom prst="rect">
            <a:avLst/>
          </a:prstGeom>
          <a:noFill/>
        </p:spPr>
        <p:txBody>
          <a:bodyPr wrap="square">
            <a:spAutoFit/>
          </a:bodyPr>
          <a:lstStyle/>
          <a:p>
            <a:r>
              <a:rPr lang="en-US" b="1" i="0" dirty="0">
                <a:solidFill>
                  <a:schemeClr val="bg1"/>
                </a:solidFill>
                <a:effectLst/>
                <a:latin typeface="Arial" panose="020B0604020202020204" pitchFamily="34" charset="0"/>
              </a:rPr>
              <a:t>A</a:t>
            </a:r>
            <a:r>
              <a:rPr lang="en-US" b="0" i="0" dirty="0">
                <a:solidFill>
                  <a:schemeClr val="bg1"/>
                </a:solidFill>
                <a:effectLst/>
                <a:latin typeface="Arial" panose="020B0604020202020204" pitchFamily="34" charset="0"/>
              </a:rPr>
              <a:t>). The electron transfer from the characteristic conjugated polyenoic chain of carotenoids to chlorophylls </a:t>
            </a:r>
            <a:endParaRPr lang="en-US" dirty="0">
              <a:solidFill>
                <a:schemeClr val="bg1"/>
              </a:solidFill>
            </a:endParaRPr>
          </a:p>
        </p:txBody>
      </p:sp>
      <p:sp>
        <p:nvSpPr>
          <p:cNvPr id="8" name="TextBox 7">
            <a:extLst>
              <a:ext uri="{FF2B5EF4-FFF2-40B4-BE49-F238E27FC236}">
                <a16:creationId xmlns:a16="http://schemas.microsoft.com/office/drawing/2014/main" id="{09FCF1C4-0F97-4773-9264-183FF9891702}"/>
              </a:ext>
            </a:extLst>
          </p:cNvPr>
          <p:cNvSpPr txBox="1"/>
          <p:nvPr/>
        </p:nvSpPr>
        <p:spPr>
          <a:xfrm>
            <a:off x="6934200" y="3472726"/>
            <a:ext cx="4800600" cy="369332"/>
          </a:xfrm>
          <a:prstGeom prst="rect">
            <a:avLst/>
          </a:prstGeom>
          <a:noFill/>
        </p:spPr>
        <p:txBody>
          <a:bodyPr wrap="square">
            <a:spAutoFit/>
          </a:bodyPr>
          <a:lstStyle/>
          <a:p>
            <a:r>
              <a:rPr lang="en-US" b="0" i="0" dirty="0">
                <a:solidFill>
                  <a:schemeClr val="bg1"/>
                </a:solidFill>
                <a:effectLst/>
                <a:latin typeface="Arial" panose="020B0604020202020204" pitchFamily="34" charset="0"/>
              </a:rPr>
              <a:t>     </a:t>
            </a:r>
            <a:r>
              <a:rPr lang="en-US" b="1" i="0" dirty="0">
                <a:solidFill>
                  <a:schemeClr val="bg1"/>
                </a:solidFill>
                <a:effectLst/>
                <a:latin typeface="Arial" panose="020B0604020202020204" pitchFamily="34" charset="0"/>
              </a:rPr>
              <a:t>B</a:t>
            </a:r>
            <a:r>
              <a:rPr lang="en-US" b="0" i="0" dirty="0">
                <a:solidFill>
                  <a:schemeClr val="bg1"/>
                </a:solidFill>
                <a:effectLst/>
                <a:latin typeface="Arial" panose="020B0604020202020204" pitchFamily="34" charset="0"/>
              </a:rPr>
              <a:t>). Physical quenching of singlet oxygen </a:t>
            </a:r>
            <a:endParaRPr lang="en-US" dirty="0">
              <a:solidFill>
                <a:schemeClr val="bg1"/>
              </a:solidFill>
            </a:endParaRPr>
          </a:p>
        </p:txBody>
      </p:sp>
      <p:sp>
        <p:nvSpPr>
          <p:cNvPr id="10" name="TextBox 9">
            <a:extLst>
              <a:ext uri="{FF2B5EF4-FFF2-40B4-BE49-F238E27FC236}">
                <a16:creationId xmlns:a16="http://schemas.microsoft.com/office/drawing/2014/main" id="{61C8E556-937B-4161-993E-CCD45F82B229}"/>
              </a:ext>
            </a:extLst>
          </p:cNvPr>
          <p:cNvSpPr txBox="1"/>
          <p:nvPr/>
        </p:nvSpPr>
        <p:spPr>
          <a:xfrm>
            <a:off x="7333939" y="5098064"/>
            <a:ext cx="4419715" cy="1200329"/>
          </a:xfrm>
          <a:prstGeom prst="rect">
            <a:avLst/>
          </a:prstGeom>
          <a:noFill/>
        </p:spPr>
        <p:txBody>
          <a:bodyPr wrap="square">
            <a:spAutoFit/>
          </a:bodyPr>
          <a:lstStyle/>
          <a:p>
            <a:r>
              <a:rPr lang="en-US" b="1" i="0" dirty="0">
                <a:solidFill>
                  <a:schemeClr val="bg1"/>
                </a:solidFill>
                <a:effectLst/>
                <a:latin typeface="Arial" panose="020B0604020202020204" pitchFamily="34" charset="0"/>
              </a:rPr>
              <a:t>C). </a:t>
            </a:r>
            <a:r>
              <a:rPr lang="en-US" b="0" i="0" dirty="0">
                <a:solidFill>
                  <a:schemeClr val="bg1"/>
                </a:solidFill>
                <a:effectLst/>
                <a:latin typeface="Arial" panose="020B0604020202020204" pitchFamily="34" charset="0"/>
              </a:rPr>
              <a:t>Electron transfer, hydrogen abstraction, and radical addition in the antioxidant activity against peroxyl radicals</a:t>
            </a:r>
            <a:endParaRPr lang="en-US" dirty="0">
              <a:solidFill>
                <a:schemeClr val="bg1"/>
              </a:solidFill>
            </a:endParaRPr>
          </a:p>
        </p:txBody>
      </p:sp>
      <p:sp>
        <p:nvSpPr>
          <p:cNvPr id="12" name="TextBox 11">
            <a:extLst>
              <a:ext uri="{FF2B5EF4-FFF2-40B4-BE49-F238E27FC236}">
                <a16:creationId xmlns:a16="http://schemas.microsoft.com/office/drawing/2014/main" id="{9FE06CC2-421D-4E70-9CE8-2BA31DF98A83}"/>
              </a:ext>
            </a:extLst>
          </p:cNvPr>
          <p:cNvSpPr txBox="1"/>
          <p:nvPr/>
        </p:nvSpPr>
        <p:spPr>
          <a:xfrm>
            <a:off x="9753600" y="6474528"/>
            <a:ext cx="6094428" cy="369332"/>
          </a:xfrm>
          <a:prstGeom prst="rect">
            <a:avLst/>
          </a:prstGeom>
          <a:noFill/>
        </p:spPr>
        <p:txBody>
          <a:bodyPr wrap="square">
            <a:spAutoFit/>
          </a:bodyPr>
          <a:lstStyle/>
          <a:p>
            <a:r>
              <a:rPr lang="en-US" dirty="0">
                <a:solidFill>
                  <a:schemeClr val="bg1"/>
                </a:solidFill>
                <a:latin typeface="+mn-lt"/>
              </a:rPr>
              <a:t>                       </a:t>
            </a:r>
            <a:r>
              <a:rPr lang="en-US" sz="1100" dirty="0">
                <a:solidFill>
                  <a:schemeClr val="bg1"/>
                </a:solidFill>
                <a:latin typeface="+mn-lt"/>
              </a:rPr>
              <a:t>( Galvez et al,2020)</a:t>
            </a:r>
          </a:p>
        </p:txBody>
      </p:sp>
    </p:spTree>
    <p:extLst>
      <p:ext uri="{BB962C8B-B14F-4D97-AF65-F5344CB8AC3E}">
        <p14:creationId xmlns:p14="http://schemas.microsoft.com/office/powerpoint/2010/main" val="2727256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F1D1B-F5C7-413E-B362-3DB31957607E}"/>
              </a:ext>
            </a:extLst>
          </p:cNvPr>
          <p:cNvSpPr>
            <a:spLocks noGrp="1"/>
          </p:cNvSpPr>
          <p:nvPr>
            <p:ph type="title"/>
          </p:nvPr>
        </p:nvSpPr>
        <p:spPr>
          <a:xfrm>
            <a:off x="381000" y="685800"/>
            <a:ext cx="10668000" cy="1107996"/>
          </a:xfrm>
        </p:spPr>
        <p:txBody>
          <a:bodyPr/>
          <a:lstStyle/>
          <a:p>
            <a:r>
              <a:rPr lang="en-US" dirty="0"/>
              <a:t>Bio accessibility &amp; Bioavailability and in Human Body</a:t>
            </a:r>
          </a:p>
        </p:txBody>
      </p:sp>
      <p:sp>
        <p:nvSpPr>
          <p:cNvPr id="3" name="Text Placeholder 2">
            <a:extLst>
              <a:ext uri="{FF2B5EF4-FFF2-40B4-BE49-F238E27FC236}">
                <a16:creationId xmlns:a16="http://schemas.microsoft.com/office/drawing/2014/main" id="{AA053649-2C91-4BE5-B4A9-F4DF23701C5F}"/>
              </a:ext>
            </a:extLst>
          </p:cNvPr>
          <p:cNvSpPr>
            <a:spLocks noGrp="1"/>
          </p:cNvSpPr>
          <p:nvPr>
            <p:ph type="body" idx="1"/>
          </p:nvPr>
        </p:nvSpPr>
        <p:spPr>
          <a:xfrm>
            <a:off x="152400" y="2057400"/>
            <a:ext cx="11748084" cy="4524315"/>
          </a:xfrm>
        </p:spPr>
        <p:txBody>
          <a:bodyPr/>
          <a:lstStyle/>
          <a:p>
            <a:pPr marL="342900" indent="-342900" algn="l">
              <a:buFont typeface="Arial" panose="020B0604020202020204" pitchFamily="34" charset="0"/>
              <a:buChar char="•"/>
            </a:pPr>
            <a:r>
              <a:rPr lang="en-US" sz="2400" dirty="0">
                <a:latin typeface="+mn-lt"/>
              </a:rPr>
              <a:t>“</a:t>
            </a:r>
            <a:r>
              <a:rPr lang="en-US" sz="2400" b="1" dirty="0">
                <a:latin typeface="+mn-lt"/>
              </a:rPr>
              <a:t>Bio accessibility</a:t>
            </a:r>
            <a:r>
              <a:rPr lang="en-US" sz="2400" dirty="0">
                <a:latin typeface="+mn-lt"/>
              </a:rPr>
              <a:t>” is a digestive process to release carotenoids from the food matrix and consider being most crucial step to support carotenoids bioavailability at enterocyte levels.</a:t>
            </a:r>
          </a:p>
          <a:p>
            <a:pPr algn="l"/>
            <a:endParaRPr lang="en-US" dirty="0">
              <a:latin typeface="+mn-lt"/>
            </a:endParaRPr>
          </a:p>
          <a:p>
            <a:pPr marL="342900" indent="-342900" algn="l">
              <a:buFont typeface="Arial" panose="020B0604020202020204" pitchFamily="34" charset="0"/>
              <a:buChar char="•"/>
            </a:pPr>
            <a:r>
              <a:rPr lang="en-US" sz="2400" dirty="0">
                <a:latin typeface="+mn-lt"/>
              </a:rPr>
              <a:t>Bioavailability is defined as “the fraction of an ingested nutrient that is available for utilization in normal physiological functions or for storage”. </a:t>
            </a:r>
          </a:p>
          <a:p>
            <a:pPr marL="342900" indent="-342900" algn="l">
              <a:buFont typeface="Arial" panose="020B0604020202020204" pitchFamily="34" charset="0"/>
              <a:buChar char="•"/>
            </a:pPr>
            <a:endParaRPr lang="en-US" dirty="0">
              <a:latin typeface="+mn-lt"/>
            </a:endParaRPr>
          </a:p>
          <a:p>
            <a:pPr marL="342900" indent="-342900" algn="l">
              <a:buFont typeface="Arial" panose="020B0604020202020204" pitchFamily="34" charset="0"/>
              <a:buChar char="•"/>
            </a:pPr>
            <a:endParaRPr lang="en-US" dirty="0">
              <a:latin typeface="+mn-lt"/>
            </a:endParaRPr>
          </a:p>
          <a:p>
            <a:pPr marL="342900" indent="-342900" algn="l">
              <a:buFont typeface="Arial" panose="020B0604020202020204" pitchFamily="34" charset="0"/>
              <a:buChar char="•"/>
            </a:pPr>
            <a:r>
              <a:rPr lang="en-US" sz="2400" dirty="0">
                <a:latin typeface="+mn-lt"/>
              </a:rPr>
              <a:t>Bio efficacy is the efficiency of ingested carotenoids that are made available as such or converted to active form of metabolite for executing desired function in the body</a:t>
            </a:r>
          </a:p>
          <a:p>
            <a:pPr algn="l"/>
            <a:endParaRPr lang="en-US" dirty="0">
              <a:latin typeface="+mn-lt"/>
            </a:endParaRPr>
          </a:p>
          <a:p>
            <a:pPr marL="342900" indent="-342900" algn="l">
              <a:buFont typeface="Arial" panose="020B0604020202020204" pitchFamily="34" charset="0"/>
              <a:buChar char="•"/>
            </a:pPr>
            <a:endParaRPr lang="en-US" dirty="0">
              <a:latin typeface="+mn-lt"/>
            </a:endParaRPr>
          </a:p>
          <a:p>
            <a:pPr marL="342900" indent="-342900" algn="l">
              <a:buFont typeface="Arial" panose="020B0604020202020204" pitchFamily="34" charset="0"/>
              <a:buChar char="•"/>
            </a:pPr>
            <a:r>
              <a:rPr lang="en-US" sz="1800" dirty="0">
                <a:latin typeface="+mn-lt"/>
              </a:rPr>
              <a:t>There is several factors that influence Crts bioavailability, absorption, breakdown, transport and </a:t>
            </a:r>
            <a:r>
              <a:rPr lang="en-US" sz="1800" dirty="0" err="1">
                <a:latin typeface="+mn-lt"/>
              </a:rPr>
              <a:t>storage,Carotenoids</a:t>
            </a:r>
            <a:r>
              <a:rPr lang="en-US" sz="1800" dirty="0">
                <a:latin typeface="+mn-lt"/>
              </a:rPr>
              <a:t> are lipids soluble, its bioavailability is extremely low, further it may interfere with various dietary and physiological factors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861984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9053" y="965403"/>
            <a:ext cx="7773034" cy="574675"/>
          </a:xfrm>
          <a:prstGeom prst="rect">
            <a:avLst/>
          </a:prstGeom>
        </p:spPr>
        <p:txBody>
          <a:bodyPr vert="horz" wrap="square" lIns="0" tIns="12700" rIns="0" bIns="0" rtlCol="0">
            <a:spAutoFit/>
          </a:bodyPr>
          <a:lstStyle/>
          <a:p>
            <a:pPr marL="12700">
              <a:lnSpc>
                <a:spcPct val="100000"/>
              </a:lnSpc>
              <a:spcBef>
                <a:spcPts val="100"/>
              </a:spcBef>
            </a:pPr>
            <a:r>
              <a:rPr dirty="0"/>
              <a:t>Effects</a:t>
            </a:r>
            <a:r>
              <a:rPr spc="-40" dirty="0"/>
              <a:t> </a:t>
            </a:r>
            <a:r>
              <a:rPr dirty="0"/>
              <a:t>of </a:t>
            </a:r>
            <a:r>
              <a:rPr spc="-20" dirty="0"/>
              <a:t>Processing</a:t>
            </a:r>
            <a:r>
              <a:rPr spc="10" dirty="0"/>
              <a:t> </a:t>
            </a:r>
            <a:r>
              <a:rPr dirty="0"/>
              <a:t>&amp;</a:t>
            </a:r>
            <a:r>
              <a:rPr spc="-15" dirty="0"/>
              <a:t> </a:t>
            </a:r>
            <a:r>
              <a:rPr spc="-5" dirty="0"/>
              <a:t>Cooking</a:t>
            </a:r>
          </a:p>
        </p:txBody>
      </p:sp>
      <p:sp>
        <p:nvSpPr>
          <p:cNvPr id="3" name="object 3"/>
          <p:cNvSpPr txBox="1"/>
          <p:nvPr/>
        </p:nvSpPr>
        <p:spPr>
          <a:xfrm>
            <a:off x="759053" y="2037820"/>
            <a:ext cx="9048115" cy="1383030"/>
          </a:xfrm>
          <a:prstGeom prst="rect">
            <a:avLst/>
          </a:prstGeom>
        </p:spPr>
        <p:txBody>
          <a:bodyPr vert="horz" wrap="square" lIns="0" tIns="52705" rIns="0" bIns="0" rtlCol="0">
            <a:spAutoFit/>
          </a:bodyPr>
          <a:lstStyle/>
          <a:p>
            <a:pPr marL="241300" indent="-229235">
              <a:lnSpc>
                <a:spcPct val="100000"/>
              </a:lnSpc>
              <a:spcBef>
                <a:spcPts val="415"/>
              </a:spcBef>
              <a:buFont typeface="Arial"/>
              <a:buChar char="•"/>
              <a:tabLst>
                <a:tab pos="241935" algn="l"/>
              </a:tabLst>
            </a:pPr>
            <a:r>
              <a:rPr sz="2400" u="heavy" spc="-5" dirty="0">
                <a:solidFill>
                  <a:srgbClr val="FFFFFF"/>
                </a:solidFill>
                <a:uFill>
                  <a:solidFill>
                    <a:srgbClr val="FFFFFF"/>
                  </a:solidFill>
                </a:uFill>
                <a:latin typeface="Trebuchet MS"/>
                <a:cs typeface="Trebuchet MS"/>
              </a:rPr>
              <a:t>Dehydration</a:t>
            </a:r>
            <a:endParaRPr sz="2400">
              <a:latin typeface="Trebuchet MS"/>
              <a:cs typeface="Trebuchet MS"/>
            </a:endParaRPr>
          </a:p>
          <a:p>
            <a:pPr marL="698500" marR="5080" lvl="1" indent="-228600">
              <a:lnSpc>
                <a:spcPts val="2160"/>
              </a:lnSpc>
              <a:spcBef>
                <a:spcPts val="540"/>
              </a:spcBef>
              <a:buFont typeface="Arial"/>
              <a:buChar char="•"/>
              <a:tabLst>
                <a:tab pos="698500" algn="l"/>
                <a:tab pos="699135" algn="l"/>
              </a:tabLst>
            </a:pPr>
            <a:r>
              <a:rPr sz="2000" spc="-5" dirty="0">
                <a:solidFill>
                  <a:srgbClr val="FFFFFF"/>
                </a:solidFill>
                <a:latin typeface="Trebuchet MS"/>
                <a:cs typeface="Trebuchet MS"/>
              </a:rPr>
              <a:t>Dehydration </a:t>
            </a:r>
            <a:r>
              <a:rPr sz="2000" dirty="0">
                <a:solidFill>
                  <a:srgbClr val="FFFFFF"/>
                </a:solidFill>
                <a:latin typeface="Trebuchet MS"/>
                <a:cs typeface="Trebuchet MS"/>
              </a:rPr>
              <a:t>results </a:t>
            </a:r>
            <a:r>
              <a:rPr sz="2000" spc="-5" dirty="0">
                <a:solidFill>
                  <a:srgbClr val="FFFFFF"/>
                </a:solidFill>
                <a:latin typeface="Trebuchet MS"/>
                <a:cs typeface="Trebuchet MS"/>
              </a:rPr>
              <a:t>in </a:t>
            </a:r>
            <a:r>
              <a:rPr sz="2000" dirty="0">
                <a:solidFill>
                  <a:srgbClr val="FFFFFF"/>
                </a:solidFill>
                <a:latin typeface="Trebuchet MS"/>
                <a:cs typeface="Trebuchet MS"/>
              </a:rPr>
              <a:t>severe </a:t>
            </a:r>
            <a:r>
              <a:rPr sz="2000" spc="-5" dirty="0">
                <a:solidFill>
                  <a:srgbClr val="FFFFFF"/>
                </a:solidFill>
                <a:latin typeface="Trebuchet MS"/>
                <a:cs typeface="Trebuchet MS"/>
              </a:rPr>
              <a:t>degradation </a:t>
            </a:r>
            <a:r>
              <a:rPr sz="2000" dirty="0">
                <a:solidFill>
                  <a:srgbClr val="FFFFFF"/>
                </a:solidFill>
                <a:latin typeface="Trebuchet MS"/>
                <a:cs typeface="Trebuchet MS"/>
              </a:rPr>
              <a:t>&amp; isomerisation of </a:t>
            </a:r>
            <a:r>
              <a:rPr sz="2000" spc="-5" dirty="0">
                <a:solidFill>
                  <a:srgbClr val="FFFFFF"/>
                </a:solidFill>
                <a:latin typeface="Trebuchet MS"/>
                <a:cs typeface="Trebuchet MS"/>
              </a:rPr>
              <a:t>Carotenoids </a:t>
            </a:r>
            <a:r>
              <a:rPr sz="2000" spc="-590" dirty="0">
                <a:solidFill>
                  <a:srgbClr val="FFFFFF"/>
                </a:solidFill>
                <a:latin typeface="Trebuchet MS"/>
                <a:cs typeface="Trebuchet MS"/>
              </a:rPr>
              <a:t> </a:t>
            </a:r>
            <a:r>
              <a:rPr sz="2000" dirty="0">
                <a:solidFill>
                  <a:srgbClr val="FFFFFF"/>
                </a:solidFill>
                <a:latin typeface="Trebuchet MS"/>
                <a:cs typeface="Trebuchet MS"/>
              </a:rPr>
              <a:t>specially</a:t>
            </a:r>
            <a:r>
              <a:rPr sz="2000" spc="-35" dirty="0">
                <a:solidFill>
                  <a:srgbClr val="FFFFFF"/>
                </a:solidFill>
                <a:latin typeface="Trebuchet MS"/>
                <a:cs typeface="Trebuchet MS"/>
              </a:rPr>
              <a:t> </a:t>
            </a:r>
            <a:r>
              <a:rPr sz="2000" spc="-5" dirty="0">
                <a:solidFill>
                  <a:srgbClr val="FFFFFF"/>
                </a:solidFill>
                <a:latin typeface="Trebuchet MS"/>
                <a:cs typeface="Trebuchet MS"/>
              </a:rPr>
              <a:t>if</a:t>
            </a:r>
            <a:r>
              <a:rPr sz="2000" spc="-10" dirty="0">
                <a:solidFill>
                  <a:srgbClr val="FFFFFF"/>
                </a:solidFill>
                <a:latin typeface="Trebuchet MS"/>
                <a:cs typeface="Trebuchet MS"/>
              </a:rPr>
              <a:t> </a:t>
            </a:r>
            <a:r>
              <a:rPr sz="2000" spc="-5" dirty="0">
                <a:solidFill>
                  <a:srgbClr val="FFFFFF"/>
                </a:solidFill>
                <a:latin typeface="Trebuchet MS"/>
                <a:cs typeface="Trebuchet MS"/>
              </a:rPr>
              <a:t>the</a:t>
            </a:r>
            <a:r>
              <a:rPr sz="2000" spc="-25" dirty="0">
                <a:solidFill>
                  <a:srgbClr val="FFFFFF"/>
                </a:solidFill>
                <a:latin typeface="Trebuchet MS"/>
                <a:cs typeface="Trebuchet MS"/>
              </a:rPr>
              <a:t> </a:t>
            </a:r>
            <a:r>
              <a:rPr sz="2000" spc="-5" dirty="0">
                <a:solidFill>
                  <a:srgbClr val="FFFFFF"/>
                </a:solidFill>
                <a:latin typeface="Trebuchet MS"/>
                <a:cs typeface="Trebuchet MS"/>
              </a:rPr>
              <a:t>dried </a:t>
            </a:r>
            <a:r>
              <a:rPr sz="2000" dirty="0">
                <a:solidFill>
                  <a:srgbClr val="FFFFFF"/>
                </a:solidFill>
                <a:latin typeface="Trebuchet MS"/>
                <a:cs typeface="Trebuchet MS"/>
              </a:rPr>
              <a:t>vegetables</a:t>
            </a:r>
            <a:r>
              <a:rPr sz="2000" spc="-40" dirty="0">
                <a:solidFill>
                  <a:srgbClr val="FFFFFF"/>
                </a:solidFill>
                <a:latin typeface="Trebuchet MS"/>
                <a:cs typeface="Trebuchet MS"/>
              </a:rPr>
              <a:t> </a:t>
            </a:r>
            <a:r>
              <a:rPr sz="2000" spc="-5" dirty="0">
                <a:solidFill>
                  <a:srgbClr val="FFFFFF"/>
                </a:solidFill>
                <a:latin typeface="Trebuchet MS"/>
                <a:cs typeface="Trebuchet MS"/>
              </a:rPr>
              <a:t>are</a:t>
            </a:r>
            <a:r>
              <a:rPr sz="2000" spc="-25" dirty="0">
                <a:solidFill>
                  <a:srgbClr val="FFFFFF"/>
                </a:solidFill>
                <a:latin typeface="Trebuchet MS"/>
                <a:cs typeface="Trebuchet MS"/>
              </a:rPr>
              <a:t> </a:t>
            </a:r>
            <a:r>
              <a:rPr sz="2000" spc="-5" dirty="0">
                <a:solidFill>
                  <a:srgbClr val="FFFFFF"/>
                </a:solidFill>
                <a:latin typeface="Trebuchet MS"/>
                <a:cs typeface="Trebuchet MS"/>
              </a:rPr>
              <a:t>kept</a:t>
            </a:r>
            <a:r>
              <a:rPr sz="2000" spc="-10" dirty="0">
                <a:solidFill>
                  <a:srgbClr val="FFFFFF"/>
                </a:solidFill>
                <a:latin typeface="Trebuchet MS"/>
                <a:cs typeface="Trebuchet MS"/>
              </a:rPr>
              <a:t> </a:t>
            </a:r>
            <a:r>
              <a:rPr sz="2000" spc="-5" dirty="0">
                <a:solidFill>
                  <a:srgbClr val="FFFFFF"/>
                </a:solidFill>
                <a:latin typeface="Trebuchet MS"/>
                <a:cs typeface="Trebuchet MS"/>
              </a:rPr>
              <a:t>unprotected</a:t>
            </a:r>
            <a:r>
              <a:rPr sz="2000" spc="-50" dirty="0">
                <a:solidFill>
                  <a:srgbClr val="FFFFFF"/>
                </a:solidFill>
                <a:latin typeface="Trebuchet MS"/>
                <a:cs typeface="Trebuchet MS"/>
              </a:rPr>
              <a:t> </a:t>
            </a:r>
            <a:r>
              <a:rPr sz="2000" dirty="0">
                <a:solidFill>
                  <a:srgbClr val="FFFFFF"/>
                </a:solidFill>
                <a:latin typeface="Trebuchet MS"/>
                <a:cs typeface="Trebuchet MS"/>
              </a:rPr>
              <a:t>from</a:t>
            </a:r>
            <a:r>
              <a:rPr sz="2000" spc="-10" dirty="0">
                <a:solidFill>
                  <a:srgbClr val="FFFFFF"/>
                </a:solidFill>
                <a:latin typeface="Trebuchet MS"/>
                <a:cs typeface="Trebuchet MS"/>
              </a:rPr>
              <a:t> </a:t>
            </a:r>
            <a:r>
              <a:rPr sz="2000" dirty="0">
                <a:solidFill>
                  <a:srgbClr val="FFFFFF"/>
                </a:solidFill>
                <a:latin typeface="Trebuchet MS"/>
                <a:cs typeface="Trebuchet MS"/>
              </a:rPr>
              <a:t>light</a:t>
            </a:r>
            <a:r>
              <a:rPr sz="2000" spc="-30" dirty="0">
                <a:solidFill>
                  <a:srgbClr val="FFFFFF"/>
                </a:solidFill>
                <a:latin typeface="Trebuchet MS"/>
                <a:cs typeface="Trebuchet MS"/>
              </a:rPr>
              <a:t> </a:t>
            </a:r>
            <a:r>
              <a:rPr sz="2000" dirty="0">
                <a:solidFill>
                  <a:srgbClr val="FFFFFF"/>
                </a:solidFill>
                <a:latin typeface="Trebuchet MS"/>
                <a:cs typeface="Trebuchet MS"/>
              </a:rPr>
              <a:t>&amp;</a:t>
            </a:r>
            <a:r>
              <a:rPr sz="2000" spc="-110" dirty="0">
                <a:solidFill>
                  <a:srgbClr val="FFFFFF"/>
                </a:solidFill>
                <a:latin typeface="Trebuchet MS"/>
                <a:cs typeface="Trebuchet MS"/>
              </a:rPr>
              <a:t> </a:t>
            </a:r>
            <a:r>
              <a:rPr sz="2000" spc="-65" dirty="0">
                <a:solidFill>
                  <a:srgbClr val="FFFFFF"/>
                </a:solidFill>
                <a:latin typeface="Trebuchet MS"/>
                <a:cs typeface="Trebuchet MS"/>
              </a:rPr>
              <a:t>Air.</a:t>
            </a:r>
            <a:endParaRPr sz="2000">
              <a:latin typeface="Trebuchet MS"/>
              <a:cs typeface="Trebuchet MS"/>
            </a:endParaRPr>
          </a:p>
          <a:p>
            <a:pPr marL="698500" lvl="1" indent="-229235">
              <a:lnSpc>
                <a:spcPct val="100000"/>
              </a:lnSpc>
              <a:spcBef>
                <a:spcPts val="229"/>
              </a:spcBef>
              <a:buFont typeface="Arial"/>
              <a:buChar char="•"/>
              <a:tabLst>
                <a:tab pos="698500" algn="l"/>
                <a:tab pos="699135" algn="l"/>
              </a:tabLst>
            </a:pPr>
            <a:r>
              <a:rPr sz="2000" dirty="0">
                <a:solidFill>
                  <a:srgbClr val="FFFFFF"/>
                </a:solidFill>
                <a:latin typeface="Trebuchet MS"/>
                <a:cs typeface="Trebuchet MS"/>
              </a:rPr>
              <a:t>Discoloration</a:t>
            </a:r>
            <a:r>
              <a:rPr sz="2000" spc="-45" dirty="0">
                <a:solidFill>
                  <a:srgbClr val="FFFFFF"/>
                </a:solidFill>
                <a:latin typeface="Trebuchet MS"/>
                <a:cs typeface="Trebuchet MS"/>
              </a:rPr>
              <a:t> </a:t>
            </a:r>
            <a:r>
              <a:rPr sz="2000" dirty="0">
                <a:solidFill>
                  <a:srgbClr val="FFFFFF"/>
                </a:solidFill>
                <a:latin typeface="Trebuchet MS"/>
                <a:cs typeface="Trebuchet MS"/>
              </a:rPr>
              <a:t>of</a:t>
            </a:r>
            <a:r>
              <a:rPr sz="2000" spc="-5" dirty="0">
                <a:solidFill>
                  <a:srgbClr val="FFFFFF"/>
                </a:solidFill>
                <a:latin typeface="Trebuchet MS"/>
                <a:cs typeface="Trebuchet MS"/>
              </a:rPr>
              <a:t> Dried</a:t>
            </a:r>
            <a:r>
              <a:rPr sz="2000" spc="-15" dirty="0">
                <a:solidFill>
                  <a:srgbClr val="FFFFFF"/>
                </a:solidFill>
                <a:latin typeface="Trebuchet MS"/>
                <a:cs typeface="Trebuchet MS"/>
              </a:rPr>
              <a:t> </a:t>
            </a:r>
            <a:r>
              <a:rPr sz="2000" dirty="0">
                <a:solidFill>
                  <a:srgbClr val="FFFFFF"/>
                </a:solidFill>
                <a:latin typeface="Trebuchet MS"/>
                <a:cs typeface="Trebuchet MS"/>
              </a:rPr>
              <a:t>vegetable</a:t>
            </a:r>
            <a:r>
              <a:rPr sz="2000" spc="-50" dirty="0">
                <a:solidFill>
                  <a:srgbClr val="FFFFFF"/>
                </a:solidFill>
                <a:latin typeface="Trebuchet MS"/>
                <a:cs typeface="Trebuchet MS"/>
              </a:rPr>
              <a:t> </a:t>
            </a:r>
            <a:r>
              <a:rPr sz="2000" spc="-5" dirty="0">
                <a:solidFill>
                  <a:srgbClr val="FFFFFF"/>
                </a:solidFill>
                <a:latin typeface="Trebuchet MS"/>
                <a:cs typeface="Trebuchet MS"/>
              </a:rPr>
              <a:t>is</a:t>
            </a:r>
            <a:r>
              <a:rPr sz="2000" spc="5" dirty="0">
                <a:solidFill>
                  <a:srgbClr val="FFFFFF"/>
                </a:solidFill>
                <a:latin typeface="Trebuchet MS"/>
                <a:cs typeface="Trebuchet MS"/>
              </a:rPr>
              <a:t> </a:t>
            </a:r>
            <a:r>
              <a:rPr sz="2000" spc="-5" dirty="0">
                <a:solidFill>
                  <a:srgbClr val="FFFFFF"/>
                </a:solidFill>
                <a:latin typeface="Trebuchet MS"/>
                <a:cs typeface="Trebuchet MS"/>
              </a:rPr>
              <a:t>promoted</a:t>
            </a:r>
            <a:r>
              <a:rPr sz="2000" spc="-40" dirty="0">
                <a:solidFill>
                  <a:srgbClr val="FFFFFF"/>
                </a:solidFill>
                <a:latin typeface="Trebuchet MS"/>
                <a:cs typeface="Trebuchet MS"/>
              </a:rPr>
              <a:t> </a:t>
            </a:r>
            <a:r>
              <a:rPr sz="2000" dirty="0">
                <a:solidFill>
                  <a:srgbClr val="FFFFFF"/>
                </a:solidFill>
                <a:latin typeface="Trebuchet MS"/>
                <a:cs typeface="Trebuchet MS"/>
              </a:rPr>
              <a:t>by</a:t>
            </a:r>
            <a:r>
              <a:rPr sz="2000" spc="-5" dirty="0">
                <a:solidFill>
                  <a:srgbClr val="FFFFFF"/>
                </a:solidFill>
                <a:latin typeface="Trebuchet MS"/>
                <a:cs typeface="Trebuchet MS"/>
              </a:rPr>
              <a:t> high</a:t>
            </a:r>
            <a:r>
              <a:rPr sz="2000" spc="-25" dirty="0">
                <a:solidFill>
                  <a:srgbClr val="FFFFFF"/>
                </a:solidFill>
                <a:latin typeface="Trebuchet MS"/>
                <a:cs typeface="Trebuchet MS"/>
              </a:rPr>
              <a:t> </a:t>
            </a:r>
            <a:r>
              <a:rPr sz="2000" spc="-5" dirty="0">
                <a:solidFill>
                  <a:srgbClr val="FFFFFF"/>
                </a:solidFill>
                <a:latin typeface="Trebuchet MS"/>
                <a:cs typeface="Trebuchet MS"/>
              </a:rPr>
              <a:t>temperature.</a:t>
            </a:r>
            <a:endParaRPr sz="2000">
              <a:latin typeface="Trebuchet MS"/>
              <a:cs typeface="Trebuchet MS"/>
            </a:endParaRPr>
          </a:p>
        </p:txBody>
      </p:sp>
      <p:grpSp>
        <p:nvGrpSpPr>
          <p:cNvPr id="4" name="object 4"/>
          <p:cNvGrpSpPr/>
          <p:nvPr/>
        </p:nvGrpSpPr>
        <p:grpSpPr>
          <a:xfrm>
            <a:off x="1284732" y="3689603"/>
            <a:ext cx="8156575" cy="2563495"/>
            <a:chOff x="1284732" y="3689603"/>
            <a:chExt cx="8156575" cy="2563495"/>
          </a:xfrm>
        </p:grpSpPr>
        <p:pic>
          <p:nvPicPr>
            <p:cNvPr id="5" name="object 5"/>
            <p:cNvPicPr/>
            <p:nvPr/>
          </p:nvPicPr>
          <p:blipFill>
            <a:blip r:embed="rId2" cstate="print"/>
            <a:stretch>
              <a:fillRect/>
            </a:stretch>
          </p:blipFill>
          <p:spPr>
            <a:xfrm>
              <a:off x="1293876" y="3698747"/>
              <a:ext cx="8138159" cy="2545079"/>
            </a:xfrm>
            <a:prstGeom prst="rect">
              <a:avLst/>
            </a:prstGeom>
          </p:spPr>
        </p:pic>
        <p:sp>
          <p:nvSpPr>
            <p:cNvPr id="6" name="object 6"/>
            <p:cNvSpPr/>
            <p:nvPr/>
          </p:nvSpPr>
          <p:spPr>
            <a:xfrm>
              <a:off x="1289304" y="3694175"/>
              <a:ext cx="8147684" cy="2554605"/>
            </a:xfrm>
            <a:custGeom>
              <a:avLst/>
              <a:gdLst/>
              <a:ahLst/>
              <a:cxnLst/>
              <a:rect l="l" t="t" r="r" b="b"/>
              <a:pathLst>
                <a:path w="8147684" h="2554604">
                  <a:moveTo>
                    <a:pt x="0" y="2554224"/>
                  </a:moveTo>
                  <a:lnTo>
                    <a:pt x="8147304" y="2554224"/>
                  </a:lnTo>
                  <a:lnTo>
                    <a:pt x="8147304" y="0"/>
                  </a:lnTo>
                  <a:lnTo>
                    <a:pt x="0" y="0"/>
                  </a:lnTo>
                  <a:lnTo>
                    <a:pt x="0" y="2554224"/>
                  </a:lnTo>
                  <a:close/>
                </a:path>
              </a:pathLst>
            </a:custGeom>
            <a:ln w="9143">
              <a:solidFill>
                <a:srgbClr val="000000"/>
              </a:solidFill>
            </a:ln>
          </p:spPr>
          <p:txBody>
            <a:bodyPr wrap="square" lIns="0" tIns="0" rIns="0" bIns="0" rtlCol="0"/>
            <a:lstStyle/>
            <a:p>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9053" y="965403"/>
            <a:ext cx="6585584" cy="574675"/>
          </a:xfrm>
          <a:prstGeom prst="rect">
            <a:avLst/>
          </a:prstGeom>
        </p:spPr>
        <p:txBody>
          <a:bodyPr vert="horz" wrap="square" lIns="0" tIns="12700" rIns="0" bIns="0" rtlCol="0">
            <a:spAutoFit/>
          </a:bodyPr>
          <a:lstStyle/>
          <a:p>
            <a:pPr marL="12700">
              <a:lnSpc>
                <a:spcPct val="100000"/>
              </a:lnSpc>
              <a:spcBef>
                <a:spcPts val="100"/>
              </a:spcBef>
            </a:pPr>
            <a:r>
              <a:rPr spc="-5" dirty="0"/>
              <a:t>Losses</a:t>
            </a:r>
            <a:r>
              <a:rPr spc="5" dirty="0"/>
              <a:t> </a:t>
            </a:r>
            <a:r>
              <a:rPr spc="-5" dirty="0"/>
              <a:t>incurred</a:t>
            </a:r>
            <a:r>
              <a:rPr spc="-35" dirty="0"/>
              <a:t> </a:t>
            </a:r>
            <a:r>
              <a:rPr spc="-5" dirty="0"/>
              <a:t>during</a:t>
            </a:r>
            <a:r>
              <a:rPr spc="-30" dirty="0"/>
              <a:t> STORAGE</a:t>
            </a:r>
          </a:p>
        </p:txBody>
      </p:sp>
      <p:sp>
        <p:nvSpPr>
          <p:cNvPr id="3" name="object 3"/>
          <p:cNvSpPr txBox="1"/>
          <p:nvPr/>
        </p:nvSpPr>
        <p:spPr>
          <a:xfrm>
            <a:off x="759053" y="2324861"/>
            <a:ext cx="9208135" cy="3735704"/>
          </a:xfrm>
          <a:prstGeom prst="rect">
            <a:avLst/>
          </a:prstGeom>
        </p:spPr>
        <p:txBody>
          <a:bodyPr vert="horz" wrap="square" lIns="0" tIns="53975" rIns="0" bIns="0" rtlCol="0">
            <a:spAutoFit/>
          </a:bodyPr>
          <a:lstStyle/>
          <a:p>
            <a:pPr marL="241300" marR="19050" indent="-229235" algn="just">
              <a:lnSpc>
                <a:spcPts val="2590"/>
              </a:lnSpc>
              <a:spcBef>
                <a:spcPts val="425"/>
              </a:spcBef>
              <a:buFont typeface="Arial"/>
              <a:buChar char="•"/>
              <a:tabLst>
                <a:tab pos="241935" algn="l"/>
              </a:tabLst>
            </a:pPr>
            <a:r>
              <a:rPr sz="2400" spc="-5" dirty="0">
                <a:solidFill>
                  <a:srgbClr val="FFFFFF"/>
                </a:solidFill>
                <a:latin typeface="Trebuchet MS"/>
                <a:cs typeface="Trebuchet MS"/>
              </a:rPr>
              <a:t>Storage at 7-20°C </a:t>
            </a:r>
            <a:r>
              <a:rPr sz="2400" dirty="0">
                <a:solidFill>
                  <a:srgbClr val="FFFFFF"/>
                </a:solidFill>
                <a:latin typeface="Trebuchet MS"/>
                <a:cs typeface="Trebuchet MS"/>
              </a:rPr>
              <a:t>for </a:t>
            </a:r>
            <a:r>
              <a:rPr sz="2400" spc="-5" dirty="0">
                <a:solidFill>
                  <a:srgbClr val="FFFFFF"/>
                </a:solidFill>
                <a:latin typeface="Trebuchet MS"/>
                <a:cs typeface="Trebuchet MS"/>
              </a:rPr>
              <a:t>16-43 days causes </a:t>
            </a:r>
            <a:r>
              <a:rPr sz="2400" dirty="0">
                <a:solidFill>
                  <a:srgbClr val="FFFFFF"/>
                </a:solidFill>
                <a:latin typeface="Trebuchet MS"/>
                <a:cs typeface="Trebuchet MS"/>
              </a:rPr>
              <a:t>a </a:t>
            </a:r>
            <a:r>
              <a:rPr sz="2400" spc="-5" dirty="0">
                <a:solidFill>
                  <a:srgbClr val="FFFFFF"/>
                </a:solidFill>
                <a:latin typeface="Trebuchet MS"/>
                <a:cs typeface="Trebuchet MS"/>
              </a:rPr>
              <a:t>substantial decrease in </a:t>
            </a:r>
            <a:r>
              <a:rPr sz="2400" spc="-710" dirty="0">
                <a:solidFill>
                  <a:srgbClr val="FFFFFF"/>
                </a:solidFill>
                <a:latin typeface="Trebuchet MS"/>
                <a:cs typeface="Trebuchet MS"/>
              </a:rPr>
              <a:t> </a:t>
            </a:r>
            <a:r>
              <a:rPr sz="2400" spc="-5" dirty="0">
                <a:solidFill>
                  <a:srgbClr val="FFFFFF"/>
                </a:solidFill>
                <a:latin typeface="Trebuchet MS"/>
                <a:cs typeface="Trebuchet MS"/>
              </a:rPr>
              <a:t>total </a:t>
            </a:r>
            <a:r>
              <a:rPr sz="2400" spc="-10" dirty="0">
                <a:solidFill>
                  <a:srgbClr val="FFFFFF"/>
                </a:solidFill>
                <a:latin typeface="Trebuchet MS"/>
                <a:cs typeface="Trebuchet MS"/>
              </a:rPr>
              <a:t>carotenoid </a:t>
            </a:r>
            <a:r>
              <a:rPr sz="2400" spc="-5" dirty="0">
                <a:solidFill>
                  <a:srgbClr val="FFFFFF"/>
                </a:solidFill>
                <a:latin typeface="Trebuchet MS"/>
                <a:cs typeface="Trebuchet MS"/>
              </a:rPr>
              <a:t>content even when </a:t>
            </a:r>
            <a:r>
              <a:rPr sz="2400" dirty="0">
                <a:solidFill>
                  <a:srgbClr val="FFFFFF"/>
                </a:solidFill>
                <a:latin typeface="Trebuchet MS"/>
                <a:cs typeface="Trebuchet MS"/>
              </a:rPr>
              <a:t>fruits </a:t>
            </a:r>
            <a:r>
              <a:rPr sz="2400" spc="-5" dirty="0">
                <a:solidFill>
                  <a:srgbClr val="FFFFFF"/>
                </a:solidFill>
                <a:latin typeface="Trebuchet MS"/>
                <a:cs typeface="Trebuchet MS"/>
              </a:rPr>
              <a:t>are </a:t>
            </a:r>
            <a:r>
              <a:rPr sz="2400" dirty="0">
                <a:solidFill>
                  <a:srgbClr val="FFFFFF"/>
                </a:solidFill>
                <a:latin typeface="Trebuchet MS"/>
                <a:cs typeface="Trebuchet MS"/>
              </a:rPr>
              <a:t>ripened </a:t>
            </a:r>
            <a:r>
              <a:rPr sz="2400" spc="-5" dirty="0">
                <a:solidFill>
                  <a:srgbClr val="FFFFFF"/>
                </a:solidFill>
                <a:latin typeface="Trebuchet MS"/>
                <a:cs typeface="Trebuchet MS"/>
              </a:rPr>
              <a:t>at </a:t>
            </a:r>
            <a:r>
              <a:rPr sz="2400" dirty="0">
                <a:solidFill>
                  <a:srgbClr val="FFFFFF"/>
                </a:solidFill>
                <a:latin typeface="Trebuchet MS"/>
                <a:cs typeface="Trebuchet MS"/>
              </a:rPr>
              <a:t>optimal </a:t>
            </a:r>
            <a:r>
              <a:rPr sz="2400" spc="-710" dirty="0">
                <a:solidFill>
                  <a:srgbClr val="FFFFFF"/>
                </a:solidFill>
                <a:latin typeface="Trebuchet MS"/>
                <a:cs typeface="Trebuchet MS"/>
              </a:rPr>
              <a:t> </a:t>
            </a:r>
            <a:r>
              <a:rPr sz="2400" spc="-5" dirty="0">
                <a:solidFill>
                  <a:srgbClr val="FFFFFF"/>
                </a:solidFill>
                <a:latin typeface="Trebuchet MS"/>
                <a:cs typeface="Trebuchet MS"/>
              </a:rPr>
              <a:t>temperatures.</a:t>
            </a:r>
            <a:endParaRPr sz="2400">
              <a:latin typeface="Trebuchet MS"/>
              <a:cs typeface="Trebuchet MS"/>
            </a:endParaRPr>
          </a:p>
          <a:p>
            <a:pPr marL="241300" marR="99695" indent="-229235" algn="just">
              <a:lnSpc>
                <a:spcPts val="2590"/>
              </a:lnSpc>
              <a:spcBef>
                <a:spcPts val="1005"/>
              </a:spcBef>
              <a:buFont typeface="Arial"/>
              <a:buChar char="•"/>
              <a:tabLst>
                <a:tab pos="241935" algn="l"/>
              </a:tabLst>
            </a:pPr>
            <a:r>
              <a:rPr sz="2400" spc="-5" dirty="0">
                <a:solidFill>
                  <a:srgbClr val="FFFFFF"/>
                </a:solidFill>
                <a:latin typeface="Trebuchet MS"/>
                <a:cs typeface="Trebuchet MS"/>
              </a:rPr>
              <a:t>Losses in α, </a:t>
            </a:r>
            <a:r>
              <a:rPr sz="2400" dirty="0">
                <a:solidFill>
                  <a:srgbClr val="FFFFFF"/>
                </a:solidFill>
                <a:latin typeface="Trebuchet MS"/>
                <a:cs typeface="Trebuchet MS"/>
              </a:rPr>
              <a:t>β </a:t>
            </a:r>
            <a:r>
              <a:rPr sz="2400" spc="-5" dirty="0">
                <a:solidFill>
                  <a:srgbClr val="FFFFFF"/>
                </a:solidFill>
                <a:latin typeface="Trebuchet MS"/>
                <a:cs typeface="Trebuchet MS"/>
              </a:rPr>
              <a:t>carotene and </a:t>
            </a:r>
            <a:r>
              <a:rPr sz="2400" dirty="0">
                <a:solidFill>
                  <a:srgbClr val="FFFFFF"/>
                </a:solidFill>
                <a:latin typeface="Trebuchet MS"/>
                <a:cs typeface="Trebuchet MS"/>
              </a:rPr>
              <a:t>lutein </a:t>
            </a:r>
            <a:r>
              <a:rPr sz="2400" spc="-5" dirty="0">
                <a:solidFill>
                  <a:srgbClr val="FFFFFF"/>
                </a:solidFill>
                <a:latin typeface="Trebuchet MS"/>
                <a:cs typeface="Trebuchet MS"/>
              </a:rPr>
              <a:t>increases in carrots as storage </a:t>
            </a:r>
            <a:r>
              <a:rPr sz="2400" spc="-710" dirty="0">
                <a:solidFill>
                  <a:srgbClr val="FFFFFF"/>
                </a:solidFill>
                <a:latin typeface="Trebuchet MS"/>
                <a:cs typeface="Trebuchet MS"/>
              </a:rPr>
              <a:t> </a:t>
            </a:r>
            <a:r>
              <a:rPr sz="2400" spc="-5" dirty="0">
                <a:solidFill>
                  <a:srgbClr val="FFFFFF"/>
                </a:solidFill>
                <a:latin typeface="Trebuchet MS"/>
                <a:cs typeface="Trebuchet MS"/>
              </a:rPr>
              <a:t>temp</a:t>
            </a:r>
            <a:r>
              <a:rPr sz="2400" spc="-10" dirty="0">
                <a:solidFill>
                  <a:srgbClr val="FFFFFF"/>
                </a:solidFill>
                <a:latin typeface="Trebuchet MS"/>
                <a:cs typeface="Trebuchet MS"/>
              </a:rPr>
              <a:t> </a:t>
            </a:r>
            <a:r>
              <a:rPr sz="2400" spc="-5" dirty="0">
                <a:solidFill>
                  <a:srgbClr val="FFFFFF"/>
                </a:solidFill>
                <a:latin typeface="Trebuchet MS"/>
                <a:cs typeface="Trebuchet MS"/>
              </a:rPr>
              <a:t>increases</a:t>
            </a:r>
            <a:r>
              <a:rPr sz="2400" spc="30" dirty="0">
                <a:solidFill>
                  <a:srgbClr val="FFFFFF"/>
                </a:solidFill>
                <a:latin typeface="Trebuchet MS"/>
                <a:cs typeface="Trebuchet MS"/>
              </a:rPr>
              <a:t> </a:t>
            </a:r>
            <a:r>
              <a:rPr sz="2400" spc="-5" dirty="0">
                <a:solidFill>
                  <a:srgbClr val="FFFFFF"/>
                </a:solidFill>
                <a:latin typeface="Trebuchet MS"/>
                <a:cs typeface="Trebuchet MS"/>
              </a:rPr>
              <a:t>above</a:t>
            </a:r>
            <a:r>
              <a:rPr sz="2400" spc="5" dirty="0">
                <a:solidFill>
                  <a:srgbClr val="FFFFFF"/>
                </a:solidFill>
                <a:latin typeface="Trebuchet MS"/>
                <a:cs typeface="Trebuchet MS"/>
              </a:rPr>
              <a:t> </a:t>
            </a:r>
            <a:r>
              <a:rPr sz="2400" dirty="0">
                <a:solidFill>
                  <a:srgbClr val="FFFFFF"/>
                </a:solidFill>
                <a:latin typeface="Trebuchet MS"/>
                <a:cs typeface="Trebuchet MS"/>
              </a:rPr>
              <a:t>4°C.</a:t>
            </a:r>
            <a:endParaRPr sz="2400">
              <a:latin typeface="Trebuchet MS"/>
              <a:cs typeface="Trebuchet MS"/>
            </a:endParaRPr>
          </a:p>
          <a:p>
            <a:pPr marL="241300" marR="771525" indent="-229235">
              <a:lnSpc>
                <a:spcPts val="2590"/>
              </a:lnSpc>
              <a:spcBef>
                <a:spcPts val="1015"/>
              </a:spcBef>
              <a:buFont typeface="Arial"/>
              <a:buChar char="•"/>
              <a:tabLst>
                <a:tab pos="241935" algn="l"/>
              </a:tabLst>
            </a:pPr>
            <a:r>
              <a:rPr sz="2400" spc="-5" dirty="0">
                <a:solidFill>
                  <a:srgbClr val="FFFFFF"/>
                </a:solidFill>
                <a:latin typeface="Trebuchet MS"/>
                <a:cs typeface="Trebuchet MS"/>
              </a:rPr>
              <a:t>Both</a:t>
            </a:r>
            <a:r>
              <a:rPr sz="2400" spc="5" dirty="0">
                <a:solidFill>
                  <a:srgbClr val="FFFFFF"/>
                </a:solidFill>
                <a:latin typeface="Trebuchet MS"/>
                <a:cs typeface="Trebuchet MS"/>
              </a:rPr>
              <a:t> </a:t>
            </a:r>
            <a:r>
              <a:rPr sz="2400" dirty="0">
                <a:solidFill>
                  <a:srgbClr val="FFFFFF"/>
                </a:solidFill>
                <a:latin typeface="Trebuchet MS"/>
                <a:cs typeface="Trebuchet MS"/>
              </a:rPr>
              <a:t>sweet </a:t>
            </a:r>
            <a:r>
              <a:rPr sz="2400" spc="-5" dirty="0">
                <a:solidFill>
                  <a:srgbClr val="FFFFFF"/>
                </a:solidFill>
                <a:latin typeface="Trebuchet MS"/>
                <a:cs typeface="Trebuchet MS"/>
              </a:rPr>
              <a:t>pepper</a:t>
            </a:r>
            <a:r>
              <a:rPr sz="2400" spc="20" dirty="0">
                <a:solidFill>
                  <a:srgbClr val="FFFFFF"/>
                </a:solidFill>
                <a:latin typeface="Trebuchet MS"/>
                <a:cs typeface="Trebuchet MS"/>
              </a:rPr>
              <a:t> </a:t>
            </a:r>
            <a:r>
              <a:rPr sz="2400" spc="-5" dirty="0">
                <a:solidFill>
                  <a:srgbClr val="FFFFFF"/>
                </a:solidFill>
                <a:latin typeface="Trebuchet MS"/>
                <a:cs typeface="Trebuchet MS"/>
              </a:rPr>
              <a:t>and</a:t>
            </a:r>
            <a:r>
              <a:rPr sz="2400" spc="-10" dirty="0">
                <a:solidFill>
                  <a:srgbClr val="FFFFFF"/>
                </a:solidFill>
                <a:latin typeface="Trebuchet MS"/>
                <a:cs typeface="Trebuchet MS"/>
              </a:rPr>
              <a:t> </a:t>
            </a:r>
            <a:r>
              <a:rPr sz="2400" spc="-5" dirty="0">
                <a:solidFill>
                  <a:srgbClr val="FFFFFF"/>
                </a:solidFill>
                <a:latin typeface="Trebuchet MS"/>
                <a:cs typeface="Trebuchet MS"/>
              </a:rPr>
              <a:t>parsley</a:t>
            </a:r>
            <a:r>
              <a:rPr sz="2400" spc="25" dirty="0">
                <a:solidFill>
                  <a:srgbClr val="FFFFFF"/>
                </a:solidFill>
                <a:latin typeface="Trebuchet MS"/>
                <a:cs typeface="Trebuchet MS"/>
              </a:rPr>
              <a:t> </a:t>
            </a:r>
            <a:r>
              <a:rPr sz="2400" spc="-5" dirty="0">
                <a:solidFill>
                  <a:srgbClr val="FFFFFF"/>
                </a:solidFill>
                <a:latin typeface="Trebuchet MS"/>
                <a:cs typeface="Trebuchet MS"/>
              </a:rPr>
              <a:t>loose</a:t>
            </a:r>
            <a:r>
              <a:rPr sz="2400" spc="10" dirty="0">
                <a:solidFill>
                  <a:srgbClr val="FFFFFF"/>
                </a:solidFill>
                <a:latin typeface="Trebuchet MS"/>
                <a:cs typeface="Trebuchet MS"/>
              </a:rPr>
              <a:t> </a:t>
            </a:r>
            <a:r>
              <a:rPr sz="2400" dirty="0">
                <a:solidFill>
                  <a:srgbClr val="FFFFFF"/>
                </a:solidFill>
                <a:latin typeface="Trebuchet MS"/>
                <a:cs typeface="Trebuchet MS"/>
              </a:rPr>
              <a:t>over</a:t>
            </a:r>
            <a:r>
              <a:rPr sz="2400" spc="-5" dirty="0">
                <a:solidFill>
                  <a:srgbClr val="FFFFFF"/>
                </a:solidFill>
                <a:latin typeface="Trebuchet MS"/>
                <a:cs typeface="Trebuchet MS"/>
              </a:rPr>
              <a:t> </a:t>
            </a:r>
            <a:r>
              <a:rPr sz="2400" dirty="0">
                <a:solidFill>
                  <a:srgbClr val="FFFFFF"/>
                </a:solidFill>
                <a:latin typeface="Trebuchet MS"/>
                <a:cs typeface="Trebuchet MS"/>
              </a:rPr>
              <a:t>20%</a:t>
            </a:r>
            <a:r>
              <a:rPr sz="2400" spc="-10" dirty="0">
                <a:solidFill>
                  <a:srgbClr val="FFFFFF"/>
                </a:solidFill>
                <a:latin typeface="Trebuchet MS"/>
                <a:cs typeface="Trebuchet MS"/>
              </a:rPr>
              <a:t> </a:t>
            </a:r>
            <a:r>
              <a:rPr sz="2400" dirty="0">
                <a:solidFill>
                  <a:srgbClr val="FFFFFF"/>
                </a:solidFill>
                <a:latin typeface="Trebuchet MS"/>
                <a:cs typeface="Trebuchet MS"/>
              </a:rPr>
              <a:t>of </a:t>
            </a:r>
            <a:r>
              <a:rPr sz="2400" spc="-5" dirty="0">
                <a:solidFill>
                  <a:srgbClr val="FFFFFF"/>
                </a:solidFill>
                <a:latin typeface="Trebuchet MS"/>
                <a:cs typeface="Trebuchet MS"/>
              </a:rPr>
              <a:t>their</a:t>
            </a:r>
            <a:r>
              <a:rPr sz="2400" spc="10" dirty="0">
                <a:solidFill>
                  <a:srgbClr val="FFFFFF"/>
                </a:solidFill>
                <a:latin typeface="Trebuchet MS"/>
                <a:cs typeface="Trebuchet MS"/>
              </a:rPr>
              <a:t> </a:t>
            </a:r>
            <a:r>
              <a:rPr sz="2400" spc="-10" dirty="0">
                <a:solidFill>
                  <a:srgbClr val="FFFFFF"/>
                </a:solidFill>
                <a:latin typeface="Trebuchet MS"/>
                <a:cs typeface="Trebuchet MS"/>
              </a:rPr>
              <a:t>total </a:t>
            </a:r>
            <a:r>
              <a:rPr sz="2400" spc="-710" dirty="0">
                <a:solidFill>
                  <a:srgbClr val="FFFFFF"/>
                </a:solidFill>
                <a:latin typeface="Trebuchet MS"/>
                <a:cs typeface="Trebuchet MS"/>
              </a:rPr>
              <a:t> </a:t>
            </a:r>
            <a:r>
              <a:rPr sz="2400" spc="-10" dirty="0">
                <a:solidFill>
                  <a:srgbClr val="FFFFFF"/>
                </a:solidFill>
                <a:latin typeface="Trebuchet MS"/>
                <a:cs typeface="Trebuchet MS"/>
              </a:rPr>
              <a:t>carotenoid</a:t>
            </a:r>
            <a:r>
              <a:rPr sz="2400" spc="25" dirty="0">
                <a:solidFill>
                  <a:srgbClr val="FFFFFF"/>
                </a:solidFill>
                <a:latin typeface="Trebuchet MS"/>
                <a:cs typeface="Trebuchet MS"/>
              </a:rPr>
              <a:t> </a:t>
            </a:r>
            <a:r>
              <a:rPr sz="2400" spc="-5" dirty="0">
                <a:solidFill>
                  <a:srgbClr val="FFFFFF"/>
                </a:solidFill>
                <a:latin typeface="Trebuchet MS"/>
                <a:cs typeface="Trebuchet MS"/>
              </a:rPr>
              <a:t>content</a:t>
            </a:r>
            <a:r>
              <a:rPr sz="2400" spc="10" dirty="0">
                <a:solidFill>
                  <a:srgbClr val="FFFFFF"/>
                </a:solidFill>
                <a:latin typeface="Trebuchet MS"/>
                <a:cs typeface="Trebuchet MS"/>
              </a:rPr>
              <a:t> </a:t>
            </a:r>
            <a:r>
              <a:rPr sz="2400" spc="-5" dirty="0">
                <a:solidFill>
                  <a:srgbClr val="FFFFFF"/>
                </a:solidFill>
                <a:latin typeface="Trebuchet MS"/>
                <a:cs typeface="Trebuchet MS"/>
              </a:rPr>
              <a:t>at cold</a:t>
            </a:r>
            <a:r>
              <a:rPr sz="2400" dirty="0">
                <a:solidFill>
                  <a:srgbClr val="FFFFFF"/>
                </a:solidFill>
                <a:latin typeface="Trebuchet MS"/>
                <a:cs typeface="Trebuchet MS"/>
              </a:rPr>
              <a:t> </a:t>
            </a:r>
            <a:r>
              <a:rPr sz="2400" spc="-5" dirty="0">
                <a:solidFill>
                  <a:srgbClr val="FFFFFF"/>
                </a:solidFill>
                <a:latin typeface="Trebuchet MS"/>
                <a:cs typeface="Trebuchet MS"/>
              </a:rPr>
              <a:t>room</a:t>
            </a:r>
            <a:r>
              <a:rPr sz="2400" spc="5" dirty="0">
                <a:solidFill>
                  <a:srgbClr val="FFFFFF"/>
                </a:solidFill>
                <a:latin typeface="Trebuchet MS"/>
                <a:cs typeface="Trebuchet MS"/>
              </a:rPr>
              <a:t> </a:t>
            </a:r>
            <a:r>
              <a:rPr sz="2400" spc="-5" dirty="0">
                <a:solidFill>
                  <a:srgbClr val="FFFFFF"/>
                </a:solidFill>
                <a:latin typeface="Trebuchet MS"/>
                <a:cs typeface="Trebuchet MS"/>
              </a:rPr>
              <a:t>storage</a:t>
            </a:r>
            <a:r>
              <a:rPr sz="2400" spc="15" dirty="0">
                <a:solidFill>
                  <a:srgbClr val="FFFFFF"/>
                </a:solidFill>
                <a:latin typeface="Trebuchet MS"/>
                <a:cs typeface="Trebuchet MS"/>
              </a:rPr>
              <a:t> </a:t>
            </a:r>
            <a:r>
              <a:rPr sz="2400" spc="-5" dirty="0">
                <a:solidFill>
                  <a:srgbClr val="FFFFFF"/>
                </a:solidFill>
                <a:latin typeface="Trebuchet MS"/>
                <a:cs typeface="Trebuchet MS"/>
              </a:rPr>
              <a:t>(7°C)</a:t>
            </a:r>
            <a:r>
              <a:rPr sz="2400" spc="30" dirty="0">
                <a:solidFill>
                  <a:srgbClr val="FFFFFF"/>
                </a:solidFill>
                <a:latin typeface="Trebuchet MS"/>
                <a:cs typeface="Trebuchet MS"/>
              </a:rPr>
              <a:t> </a:t>
            </a:r>
            <a:r>
              <a:rPr sz="2400" dirty="0">
                <a:solidFill>
                  <a:srgbClr val="FFFFFF"/>
                </a:solidFill>
                <a:latin typeface="Trebuchet MS"/>
                <a:cs typeface="Trebuchet MS"/>
              </a:rPr>
              <a:t>for 9 </a:t>
            </a:r>
            <a:r>
              <a:rPr sz="2400" spc="-5" dirty="0">
                <a:solidFill>
                  <a:srgbClr val="FFFFFF"/>
                </a:solidFill>
                <a:latin typeface="Trebuchet MS"/>
                <a:cs typeface="Trebuchet MS"/>
              </a:rPr>
              <a:t>days.</a:t>
            </a:r>
            <a:endParaRPr sz="2400">
              <a:latin typeface="Trebuchet MS"/>
              <a:cs typeface="Trebuchet MS"/>
            </a:endParaRPr>
          </a:p>
          <a:p>
            <a:pPr marL="241300" marR="5080" indent="-229235">
              <a:lnSpc>
                <a:spcPts val="2590"/>
              </a:lnSpc>
              <a:spcBef>
                <a:spcPts val="1000"/>
              </a:spcBef>
              <a:buFont typeface="Arial"/>
              <a:buChar char="•"/>
              <a:tabLst>
                <a:tab pos="241935" algn="l"/>
              </a:tabLst>
            </a:pPr>
            <a:r>
              <a:rPr sz="2400" spc="-5" dirty="0">
                <a:solidFill>
                  <a:srgbClr val="FFFFFF"/>
                </a:solidFill>
                <a:latin typeface="Trebuchet MS"/>
                <a:cs typeface="Trebuchet MS"/>
              </a:rPr>
              <a:t>Indian</a:t>
            </a:r>
            <a:r>
              <a:rPr sz="2400" spc="-35" dirty="0">
                <a:solidFill>
                  <a:srgbClr val="FFFFFF"/>
                </a:solidFill>
                <a:latin typeface="Trebuchet MS"/>
                <a:cs typeface="Trebuchet MS"/>
              </a:rPr>
              <a:t> </a:t>
            </a:r>
            <a:r>
              <a:rPr sz="2400" spc="-70" dirty="0">
                <a:solidFill>
                  <a:srgbClr val="FFFFFF"/>
                </a:solidFill>
                <a:latin typeface="Trebuchet MS"/>
                <a:cs typeface="Trebuchet MS"/>
              </a:rPr>
              <a:t>Tuber</a:t>
            </a:r>
            <a:r>
              <a:rPr sz="2400" spc="10" dirty="0">
                <a:solidFill>
                  <a:srgbClr val="FFFFFF"/>
                </a:solidFill>
                <a:latin typeface="Trebuchet MS"/>
                <a:cs typeface="Trebuchet MS"/>
              </a:rPr>
              <a:t> </a:t>
            </a:r>
            <a:r>
              <a:rPr sz="2400" dirty="0">
                <a:solidFill>
                  <a:srgbClr val="FFFFFF"/>
                </a:solidFill>
                <a:latin typeface="Trebuchet MS"/>
                <a:cs typeface="Trebuchet MS"/>
              </a:rPr>
              <a:t>shows</a:t>
            </a:r>
            <a:r>
              <a:rPr sz="2400" spc="15" dirty="0">
                <a:solidFill>
                  <a:srgbClr val="FFFFFF"/>
                </a:solidFill>
                <a:latin typeface="Trebuchet MS"/>
                <a:cs typeface="Trebuchet MS"/>
              </a:rPr>
              <a:t> </a:t>
            </a:r>
            <a:r>
              <a:rPr sz="2400" spc="-5" dirty="0">
                <a:solidFill>
                  <a:srgbClr val="FFFFFF"/>
                </a:solidFill>
                <a:latin typeface="Trebuchet MS"/>
                <a:cs typeface="Trebuchet MS"/>
              </a:rPr>
              <a:t>irregular</a:t>
            </a:r>
            <a:r>
              <a:rPr sz="2400" spc="30" dirty="0">
                <a:solidFill>
                  <a:srgbClr val="FFFFFF"/>
                </a:solidFill>
                <a:latin typeface="Trebuchet MS"/>
                <a:cs typeface="Trebuchet MS"/>
              </a:rPr>
              <a:t> </a:t>
            </a:r>
            <a:r>
              <a:rPr sz="2400" spc="-10" dirty="0">
                <a:solidFill>
                  <a:srgbClr val="FFFFFF"/>
                </a:solidFill>
                <a:latin typeface="Trebuchet MS"/>
                <a:cs typeface="Trebuchet MS"/>
              </a:rPr>
              <a:t>behaviour</a:t>
            </a:r>
            <a:r>
              <a:rPr sz="2400" spc="45" dirty="0">
                <a:solidFill>
                  <a:srgbClr val="FFFFFF"/>
                </a:solidFill>
                <a:latin typeface="Trebuchet MS"/>
                <a:cs typeface="Trebuchet MS"/>
              </a:rPr>
              <a:t> </a:t>
            </a:r>
            <a:r>
              <a:rPr sz="2400" spc="-5" dirty="0">
                <a:solidFill>
                  <a:srgbClr val="FFFFFF"/>
                </a:solidFill>
                <a:latin typeface="Trebuchet MS"/>
                <a:cs typeface="Trebuchet MS"/>
              </a:rPr>
              <a:t>as</a:t>
            </a:r>
            <a:r>
              <a:rPr sz="2400" dirty="0">
                <a:solidFill>
                  <a:srgbClr val="FFFFFF"/>
                </a:solidFill>
                <a:latin typeface="Trebuchet MS"/>
                <a:cs typeface="Trebuchet MS"/>
              </a:rPr>
              <a:t> </a:t>
            </a:r>
            <a:r>
              <a:rPr sz="2400" spc="-5" dirty="0">
                <a:solidFill>
                  <a:srgbClr val="FFFFFF"/>
                </a:solidFill>
                <a:latin typeface="Trebuchet MS"/>
                <a:cs typeface="Trebuchet MS"/>
              </a:rPr>
              <a:t>its</a:t>
            </a:r>
            <a:r>
              <a:rPr sz="2400" dirty="0">
                <a:solidFill>
                  <a:srgbClr val="FFFFFF"/>
                </a:solidFill>
                <a:latin typeface="Trebuchet MS"/>
                <a:cs typeface="Trebuchet MS"/>
              </a:rPr>
              <a:t> </a:t>
            </a:r>
            <a:r>
              <a:rPr sz="2400" spc="-5" dirty="0">
                <a:solidFill>
                  <a:srgbClr val="FFFFFF"/>
                </a:solidFill>
                <a:latin typeface="Trebuchet MS"/>
                <a:cs typeface="Trebuchet MS"/>
              </a:rPr>
              <a:t>Carotenoids</a:t>
            </a:r>
            <a:r>
              <a:rPr sz="2400" spc="30" dirty="0">
                <a:solidFill>
                  <a:srgbClr val="FFFFFF"/>
                </a:solidFill>
                <a:latin typeface="Trebuchet MS"/>
                <a:cs typeface="Trebuchet MS"/>
              </a:rPr>
              <a:t> </a:t>
            </a:r>
            <a:r>
              <a:rPr sz="2400" spc="-10" dirty="0">
                <a:solidFill>
                  <a:srgbClr val="FFFFFF"/>
                </a:solidFill>
                <a:latin typeface="Trebuchet MS"/>
                <a:cs typeface="Trebuchet MS"/>
              </a:rPr>
              <a:t>content </a:t>
            </a:r>
            <a:r>
              <a:rPr sz="2400" spc="-705" dirty="0">
                <a:solidFill>
                  <a:srgbClr val="FFFFFF"/>
                </a:solidFill>
                <a:latin typeface="Trebuchet MS"/>
                <a:cs typeface="Trebuchet MS"/>
              </a:rPr>
              <a:t> </a:t>
            </a:r>
            <a:r>
              <a:rPr sz="2400" spc="-5" dirty="0">
                <a:solidFill>
                  <a:srgbClr val="FFFFFF"/>
                </a:solidFill>
                <a:latin typeface="Trebuchet MS"/>
                <a:cs typeface="Trebuchet MS"/>
              </a:rPr>
              <a:t>increases</a:t>
            </a:r>
            <a:r>
              <a:rPr sz="2400" spc="20" dirty="0">
                <a:solidFill>
                  <a:srgbClr val="FFFFFF"/>
                </a:solidFill>
                <a:latin typeface="Trebuchet MS"/>
                <a:cs typeface="Trebuchet MS"/>
              </a:rPr>
              <a:t> </a:t>
            </a:r>
            <a:r>
              <a:rPr sz="2400" spc="-5" dirty="0">
                <a:solidFill>
                  <a:srgbClr val="FFFFFF"/>
                </a:solidFill>
                <a:latin typeface="Trebuchet MS"/>
                <a:cs typeface="Trebuchet MS"/>
              </a:rPr>
              <a:t>with</a:t>
            </a:r>
            <a:r>
              <a:rPr sz="2400" dirty="0">
                <a:solidFill>
                  <a:srgbClr val="FFFFFF"/>
                </a:solidFill>
                <a:latin typeface="Trebuchet MS"/>
                <a:cs typeface="Trebuchet MS"/>
              </a:rPr>
              <a:t> </a:t>
            </a:r>
            <a:r>
              <a:rPr sz="2400" spc="-5" dirty="0">
                <a:solidFill>
                  <a:srgbClr val="FFFFFF"/>
                </a:solidFill>
                <a:latin typeface="Trebuchet MS"/>
                <a:cs typeface="Trebuchet MS"/>
              </a:rPr>
              <a:t>storage</a:t>
            </a:r>
            <a:r>
              <a:rPr sz="2400" spc="15" dirty="0">
                <a:solidFill>
                  <a:srgbClr val="FFFFFF"/>
                </a:solidFill>
                <a:latin typeface="Trebuchet MS"/>
                <a:cs typeface="Trebuchet MS"/>
              </a:rPr>
              <a:t> </a:t>
            </a:r>
            <a:r>
              <a:rPr sz="2400" spc="-5" dirty="0">
                <a:solidFill>
                  <a:srgbClr val="FFFFFF"/>
                </a:solidFill>
                <a:latin typeface="Trebuchet MS"/>
                <a:cs typeface="Trebuchet MS"/>
              </a:rPr>
              <a:t>at </a:t>
            </a:r>
            <a:r>
              <a:rPr sz="2400" dirty="0">
                <a:solidFill>
                  <a:srgbClr val="FFFFFF"/>
                </a:solidFill>
                <a:latin typeface="Trebuchet MS"/>
                <a:cs typeface="Trebuchet MS"/>
              </a:rPr>
              <a:t>4°C</a:t>
            </a:r>
            <a:r>
              <a:rPr sz="2400" spc="10" dirty="0">
                <a:solidFill>
                  <a:srgbClr val="FFFFFF"/>
                </a:solidFill>
                <a:latin typeface="Trebuchet MS"/>
                <a:cs typeface="Trebuchet MS"/>
              </a:rPr>
              <a:t> </a:t>
            </a:r>
            <a:r>
              <a:rPr sz="2400" dirty="0">
                <a:solidFill>
                  <a:srgbClr val="FFFFFF"/>
                </a:solidFill>
                <a:latin typeface="Trebuchet MS"/>
                <a:cs typeface="Trebuchet MS"/>
              </a:rPr>
              <a:t>&amp; </a:t>
            </a:r>
            <a:r>
              <a:rPr sz="2400" spc="-5" dirty="0">
                <a:solidFill>
                  <a:srgbClr val="FFFFFF"/>
                </a:solidFill>
                <a:latin typeface="Trebuchet MS"/>
                <a:cs typeface="Trebuchet MS"/>
              </a:rPr>
              <a:t>25-30°C</a:t>
            </a:r>
            <a:r>
              <a:rPr sz="2400" spc="20" dirty="0">
                <a:solidFill>
                  <a:srgbClr val="FFFFFF"/>
                </a:solidFill>
                <a:latin typeface="Trebuchet MS"/>
                <a:cs typeface="Trebuchet MS"/>
              </a:rPr>
              <a:t> </a:t>
            </a:r>
            <a:r>
              <a:rPr sz="2400" spc="-5" dirty="0">
                <a:solidFill>
                  <a:srgbClr val="FFFFFF"/>
                </a:solidFill>
                <a:latin typeface="Trebuchet MS"/>
                <a:cs typeface="Trebuchet MS"/>
              </a:rPr>
              <a:t>but</a:t>
            </a:r>
            <a:r>
              <a:rPr sz="2400" spc="5" dirty="0">
                <a:solidFill>
                  <a:srgbClr val="FFFFFF"/>
                </a:solidFill>
                <a:latin typeface="Trebuchet MS"/>
                <a:cs typeface="Trebuchet MS"/>
              </a:rPr>
              <a:t> </a:t>
            </a:r>
            <a:r>
              <a:rPr sz="2400" spc="-5" dirty="0">
                <a:solidFill>
                  <a:srgbClr val="FFFFFF"/>
                </a:solidFill>
                <a:latin typeface="Trebuchet MS"/>
                <a:cs typeface="Trebuchet MS"/>
              </a:rPr>
              <a:t>decreases</a:t>
            </a:r>
            <a:r>
              <a:rPr sz="2400" spc="25" dirty="0">
                <a:solidFill>
                  <a:srgbClr val="FFFFFF"/>
                </a:solidFill>
                <a:latin typeface="Trebuchet MS"/>
                <a:cs typeface="Trebuchet MS"/>
              </a:rPr>
              <a:t> </a:t>
            </a:r>
            <a:r>
              <a:rPr sz="2400" spc="-5" dirty="0">
                <a:solidFill>
                  <a:srgbClr val="FFFFFF"/>
                </a:solidFill>
                <a:latin typeface="Trebuchet MS"/>
                <a:cs typeface="Trebuchet MS"/>
              </a:rPr>
              <a:t>with</a:t>
            </a:r>
            <a:r>
              <a:rPr sz="2400" dirty="0">
                <a:solidFill>
                  <a:srgbClr val="FFFFFF"/>
                </a:solidFill>
                <a:latin typeface="Trebuchet MS"/>
                <a:cs typeface="Trebuchet MS"/>
              </a:rPr>
              <a:t> 15- </a:t>
            </a:r>
            <a:r>
              <a:rPr sz="2400" spc="5" dirty="0">
                <a:solidFill>
                  <a:srgbClr val="FFFFFF"/>
                </a:solidFill>
                <a:latin typeface="Trebuchet MS"/>
                <a:cs typeface="Trebuchet MS"/>
              </a:rPr>
              <a:t> </a:t>
            </a:r>
            <a:r>
              <a:rPr sz="2400" dirty="0">
                <a:solidFill>
                  <a:srgbClr val="FFFFFF"/>
                </a:solidFill>
                <a:latin typeface="Trebuchet MS"/>
                <a:cs typeface="Trebuchet MS"/>
              </a:rPr>
              <a:t>20°C.</a:t>
            </a:r>
            <a:endParaRPr sz="2400">
              <a:latin typeface="Trebuchet MS"/>
              <a:cs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DB962A-BA32-4242-BA61-3A45BC65B59D}"/>
              </a:ext>
            </a:extLst>
          </p:cNvPr>
          <p:cNvSpPr txBox="1"/>
          <p:nvPr/>
        </p:nvSpPr>
        <p:spPr>
          <a:xfrm>
            <a:off x="4191000" y="3200400"/>
            <a:ext cx="6094428" cy="830997"/>
          </a:xfrm>
          <a:prstGeom prst="rect">
            <a:avLst/>
          </a:prstGeom>
          <a:noFill/>
        </p:spPr>
        <p:txBody>
          <a:bodyPr wrap="square">
            <a:spAutoFit/>
          </a:bodyPr>
          <a:lstStyle/>
          <a:p>
            <a:r>
              <a:rPr lang="en-US" sz="4800" i="1" spc="-5" dirty="0">
                <a:solidFill>
                  <a:srgbClr val="FFFFFF"/>
                </a:solidFill>
                <a:cs typeface="Trebuchet MS"/>
              </a:rPr>
              <a:t>THANK YOU</a:t>
            </a:r>
            <a:endParaRPr lang="en-US" sz="4800" i="1" dirty="0"/>
          </a:p>
        </p:txBody>
      </p:sp>
    </p:spTree>
    <p:extLst>
      <p:ext uri="{BB962C8B-B14F-4D97-AF65-F5344CB8AC3E}">
        <p14:creationId xmlns:p14="http://schemas.microsoft.com/office/powerpoint/2010/main" val="3721987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434BF7-66BE-44D1-8E4E-0B132B1E99B2}"/>
              </a:ext>
            </a:extLst>
          </p:cNvPr>
          <p:cNvSpPr txBox="1"/>
          <p:nvPr/>
        </p:nvSpPr>
        <p:spPr>
          <a:xfrm>
            <a:off x="4191000" y="3276600"/>
            <a:ext cx="6094428" cy="769441"/>
          </a:xfrm>
          <a:prstGeom prst="rect">
            <a:avLst/>
          </a:prstGeom>
          <a:noFill/>
        </p:spPr>
        <p:txBody>
          <a:bodyPr wrap="square">
            <a:spAutoFit/>
          </a:bodyPr>
          <a:lstStyle/>
          <a:p>
            <a:r>
              <a:rPr lang="en-US" sz="4400" i="1" spc="-5" dirty="0">
                <a:solidFill>
                  <a:srgbClr val="FFFFFF"/>
                </a:solidFill>
                <a:cs typeface="Trebuchet MS"/>
              </a:rPr>
              <a:t>QUESTIONS ?</a:t>
            </a:r>
            <a:endParaRPr lang="en-US" dirty="0"/>
          </a:p>
        </p:txBody>
      </p:sp>
    </p:spTree>
    <p:extLst>
      <p:ext uri="{BB962C8B-B14F-4D97-AF65-F5344CB8AC3E}">
        <p14:creationId xmlns:p14="http://schemas.microsoft.com/office/powerpoint/2010/main" val="4091873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9053" y="965403"/>
            <a:ext cx="2545715" cy="574675"/>
          </a:xfrm>
          <a:prstGeom prst="rect">
            <a:avLst/>
          </a:prstGeom>
        </p:spPr>
        <p:txBody>
          <a:bodyPr vert="horz" wrap="square" lIns="0" tIns="12700" rIns="0" bIns="0" rtlCol="0">
            <a:spAutoFit/>
          </a:bodyPr>
          <a:lstStyle/>
          <a:p>
            <a:pPr marL="12700">
              <a:lnSpc>
                <a:spcPct val="100000"/>
              </a:lnSpc>
              <a:spcBef>
                <a:spcPts val="100"/>
              </a:spcBef>
            </a:pPr>
            <a:r>
              <a:rPr spc="-5" dirty="0"/>
              <a:t>Introduction</a:t>
            </a:r>
          </a:p>
        </p:txBody>
      </p:sp>
      <p:sp>
        <p:nvSpPr>
          <p:cNvPr id="3" name="object 3"/>
          <p:cNvSpPr txBox="1">
            <a:spLocks noGrp="1"/>
          </p:cNvSpPr>
          <p:nvPr>
            <p:ph type="body" idx="1"/>
          </p:nvPr>
        </p:nvSpPr>
        <p:spPr>
          <a:xfrm>
            <a:off x="-152400" y="2079266"/>
            <a:ext cx="11900484" cy="4124206"/>
          </a:xfrm>
          <a:prstGeom prst="rect">
            <a:avLst/>
          </a:prstGeom>
        </p:spPr>
        <p:txBody>
          <a:bodyPr vert="horz" wrap="square" lIns="0" tIns="68580" rIns="0" bIns="0" rtlCol="0">
            <a:spAutoFit/>
          </a:bodyPr>
          <a:lstStyle/>
          <a:p>
            <a:pPr marL="920115" marR="5080" indent="-228600">
              <a:lnSpc>
                <a:spcPts val="1820"/>
              </a:lnSpc>
              <a:spcBef>
                <a:spcPts val="540"/>
              </a:spcBef>
              <a:buFont typeface="Arial"/>
              <a:buChar char="•"/>
              <a:tabLst>
                <a:tab pos="920750" algn="l"/>
                <a:tab pos="921385" algn="l"/>
                <a:tab pos="12204700" algn="l"/>
              </a:tabLst>
            </a:pPr>
            <a:r>
              <a:rPr lang="en-US" b="0" i="0" dirty="0">
                <a:effectLst/>
                <a:latin typeface="+mn-lt"/>
              </a:rPr>
              <a:t>Carotenoids are organic pigments that are produced by plants, algae, and some species of bacteria and are responsible for many of the red, orange, and yellow colors of fruits, flowers, and plant leaves. They are among the most common natural pigments, with over 600 different compounds characterized </a:t>
            </a:r>
          </a:p>
          <a:p>
            <a:pPr marL="691515" marR="5080">
              <a:lnSpc>
                <a:spcPts val="1820"/>
              </a:lnSpc>
              <a:spcBef>
                <a:spcPts val="540"/>
              </a:spcBef>
              <a:tabLst>
                <a:tab pos="920750" algn="l"/>
                <a:tab pos="921385" algn="l"/>
                <a:tab pos="12204700" algn="l"/>
              </a:tabLst>
            </a:pPr>
            <a:endParaRPr sz="2900" dirty="0">
              <a:latin typeface="+mn-lt"/>
            </a:endParaRPr>
          </a:p>
          <a:p>
            <a:pPr marL="920750" indent="-228600">
              <a:lnSpc>
                <a:spcPts val="2055"/>
              </a:lnSpc>
              <a:buFont typeface="Arial"/>
              <a:buChar char="•"/>
              <a:tabLst>
                <a:tab pos="920750" algn="l"/>
                <a:tab pos="921385" algn="l"/>
              </a:tabLst>
            </a:pPr>
            <a:r>
              <a:rPr spc="-10" dirty="0">
                <a:latin typeface="+mn-lt"/>
              </a:rPr>
              <a:t>Carotenoids</a:t>
            </a:r>
            <a:r>
              <a:rPr spc="40" dirty="0">
                <a:latin typeface="+mn-lt"/>
              </a:rPr>
              <a:t> </a:t>
            </a:r>
            <a:r>
              <a:rPr spc="-10" dirty="0">
                <a:latin typeface="+mn-lt"/>
              </a:rPr>
              <a:t>are</a:t>
            </a:r>
            <a:r>
              <a:rPr spc="15" dirty="0">
                <a:latin typeface="+mn-lt"/>
              </a:rPr>
              <a:t> </a:t>
            </a:r>
            <a:r>
              <a:rPr spc="-5" dirty="0">
                <a:latin typeface="+mn-lt"/>
              </a:rPr>
              <a:t>the</a:t>
            </a:r>
            <a:r>
              <a:rPr spc="5" dirty="0">
                <a:latin typeface="+mn-lt"/>
              </a:rPr>
              <a:t> </a:t>
            </a:r>
            <a:r>
              <a:rPr spc="-10" dirty="0">
                <a:latin typeface="+mn-lt"/>
              </a:rPr>
              <a:t>precursor</a:t>
            </a:r>
            <a:r>
              <a:rPr spc="50" dirty="0">
                <a:latin typeface="+mn-lt"/>
              </a:rPr>
              <a:t> </a:t>
            </a:r>
            <a:r>
              <a:rPr spc="-5" dirty="0">
                <a:latin typeface="+mn-lt"/>
              </a:rPr>
              <a:t>of</a:t>
            </a:r>
            <a:r>
              <a:rPr spc="15" dirty="0">
                <a:latin typeface="+mn-lt"/>
              </a:rPr>
              <a:t> </a:t>
            </a:r>
            <a:r>
              <a:rPr spc="-10" dirty="0">
                <a:latin typeface="+mn-lt"/>
              </a:rPr>
              <a:t>Vitamin</a:t>
            </a:r>
            <a:r>
              <a:rPr spc="-110" dirty="0">
                <a:latin typeface="+mn-lt"/>
              </a:rPr>
              <a:t> </a:t>
            </a:r>
            <a:r>
              <a:rPr spc="-5" dirty="0">
                <a:latin typeface="+mn-lt"/>
              </a:rPr>
              <a:t>A</a:t>
            </a:r>
            <a:r>
              <a:rPr spc="-90" dirty="0">
                <a:latin typeface="+mn-lt"/>
              </a:rPr>
              <a:t> </a:t>
            </a:r>
            <a:r>
              <a:rPr spc="-5" dirty="0">
                <a:latin typeface="+mn-lt"/>
              </a:rPr>
              <a:t>&amp;</a:t>
            </a:r>
            <a:r>
              <a:rPr dirty="0">
                <a:latin typeface="+mn-lt"/>
              </a:rPr>
              <a:t> </a:t>
            </a:r>
            <a:r>
              <a:rPr spc="-10" dirty="0">
                <a:latin typeface="+mn-lt"/>
              </a:rPr>
              <a:t>are</a:t>
            </a:r>
            <a:r>
              <a:rPr spc="15" dirty="0">
                <a:latin typeface="+mn-lt"/>
              </a:rPr>
              <a:t> </a:t>
            </a:r>
            <a:r>
              <a:rPr spc="-10" dirty="0">
                <a:latin typeface="+mn-lt"/>
              </a:rPr>
              <a:t>powerful</a:t>
            </a:r>
            <a:r>
              <a:rPr spc="30" dirty="0">
                <a:latin typeface="+mn-lt"/>
              </a:rPr>
              <a:t> </a:t>
            </a:r>
            <a:r>
              <a:rPr spc="-10" dirty="0">
                <a:latin typeface="+mn-lt"/>
              </a:rPr>
              <a:t>antioxidants</a:t>
            </a:r>
            <a:r>
              <a:rPr spc="30" dirty="0">
                <a:latin typeface="+mn-lt"/>
              </a:rPr>
              <a:t> </a:t>
            </a:r>
            <a:r>
              <a:rPr spc="-10" dirty="0">
                <a:latin typeface="+mn-lt"/>
              </a:rPr>
              <a:t>that</a:t>
            </a:r>
          </a:p>
          <a:p>
            <a:pPr marL="920115">
              <a:lnSpc>
                <a:spcPts val="2055"/>
              </a:lnSpc>
            </a:pPr>
            <a:r>
              <a:rPr spc="-10" dirty="0">
                <a:latin typeface="+mn-lt"/>
              </a:rPr>
              <a:t>helps</a:t>
            </a:r>
            <a:r>
              <a:rPr spc="25" dirty="0">
                <a:latin typeface="+mn-lt"/>
              </a:rPr>
              <a:t> </a:t>
            </a:r>
            <a:r>
              <a:rPr spc="-5" dirty="0">
                <a:latin typeface="+mn-lt"/>
              </a:rPr>
              <a:t>in</a:t>
            </a:r>
            <a:r>
              <a:rPr dirty="0">
                <a:latin typeface="+mn-lt"/>
              </a:rPr>
              <a:t> </a:t>
            </a:r>
            <a:r>
              <a:rPr spc="-10" dirty="0">
                <a:latin typeface="+mn-lt"/>
              </a:rPr>
              <a:t>preventing</a:t>
            </a:r>
            <a:r>
              <a:rPr spc="15" dirty="0">
                <a:latin typeface="+mn-lt"/>
              </a:rPr>
              <a:t> </a:t>
            </a:r>
            <a:r>
              <a:rPr spc="-5" dirty="0">
                <a:latin typeface="+mn-lt"/>
              </a:rPr>
              <a:t>some</a:t>
            </a:r>
            <a:r>
              <a:rPr spc="30" dirty="0">
                <a:latin typeface="+mn-lt"/>
              </a:rPr>
              <a:t> </a:t>
            </a:r>
            <a:r>
              <a:rPr spc="-5" dirty="0">
                <a:latin typeface="+mn-lt"/>
              </a:rPr>
              <a:t>form</a:t>
            </a:r>
            <a:r>
              <a:rPr spc="15" dirty="0">
                <a:latin typeface="+mn-lt"/>
              </a:rPr>
              <a:t> </a:t>
            </a:r>
            <a:r>
              <a:rPr spc="-5" dirty="0">
                <a:latin typeface="+mn-lt"/>
              </a:rPr>
              <a:t>of</a:t>
            </a:r>
            <a:r>
              <a:rPr spc="10" dirty="0">
                <a:latin typeface="+mn-lt"/>
              </a:rPr>
              <a:t> </a:t>
            </a:r>
            <a:r>
              <a:rPr spc="-10" dirty="0">
                <a:latin typeface="+mn-lt"/>
              </a:rPr>
              <a:t>cancer</a:t>
            </a:r>
            <a:r>
              <a:rPr spc="20" dirty="0">
                <a:latin typeface="+mn-lt"/>
              </a:rPr>
              <a:t> </a:t>
            </a:r>
            <a:r>
              <a:rPr spc="-10" dirty="0">
                <a:latin typeface="+mn-lt"/>
              </a:rPr>
              <a:t>and</a:t>
            </a:r>
            <a:r>
              <a:rPr spc="15" dirty="0">
                <a:latin typeface="+mn-lt"/>
              </a:rPr>
              <a:t> </a:t>
            </a:r>
            <a:r>
              <a:rPr spc="-10" dirty="0">
                <a:latin typeface="+mn-lt"/>
              </a:rPr>
              <a:t>heart</a:t>
            </a:r>
            <a:r>
              <a:rPr spc="15" dirty="0">
                <a:latin typeface="+mn-lt"/>
              </a:rPr>
              <a:t> </a:t>
            </a:r>
            <a:r>
              <a:rPr spc="-10" dirty="0">
                <a:latin typeface="+mn-lt"/>
              </a:rPr>
              <a:t>disease.</a:t>
            </a:r>
          </a:p>
          <a:p>
            <a:pPr marL="679450">
              <a:lnSpc>
                <a:spcPct val="100000"/>
              </a:lnSpc>
              <a:spcBef>
                <a:spcPts val="45"/>
              </a:spcBef>
            </a:pPr>
            <a:endParaRPr sz="3250" dirty="0">
              <a:latin typeface="+mn-lt"/>
            </a:endParaRPr>
          </a:p>
          <a:p>
            <a:pPr marL="920115" marR="2961640" indent="-228600">
              <a:lnSpc>
                <a:spcPts val="1820"/>
              </a:lnSpc>
              <a:buFont typeface="Arial"/>
              <a:buChar char="•"/>
              <a:tabLst>
                <a:tab pos="920750" algn="l"/>
                <a:tab pos="921385" algn="l"/>
              </a:tabLst>
            </a:pPr>
            <a:r>
              <a:rPr spc="-10" dirty="0">
                <a:latin typeface="+mn-lt"/>
              </a:rPr>
              <a:t>Carotenoids</a:t>
            </a:r>
            <a:r>
              <a:rPr spc="40" dirty="0">
                <a:latin typeface="+mn-lt"/>
              </a:rPr>
              <a:t> </a:t>
            </a:r>
            <a:r>
              <a:rPr spc="-10" dirty="0">
                <a:latin typeface="+mn-lt"/>
              </a:rPr>
              <a:t>are</a:t>
            </a:r>
            <a:r>
              <a:rPr spc="20" dirty="0">
                <a:latin typeface="+mn-lt"/>
              </a:rPr>
              <a:t> </a:t>
            </a:r>
            <a:r>
              <a:rPr spc="-10" dirty="0">
                <a:latin typeface="+mn-lt"/>
              </a:rPr>
              <a:t>produced</a:t>
            </a:r>
            <a:r>
              <a:rPr spc="45" dirty="0">
                <a:latin typeface="+mn-lt"/>
              </a:rPr>
              <a:t> </a:t>
            </a:r>
            <a:r>
              <a:rPr spc="-10" dirty="0">
                <a:latin typeface="+mn-lt"/>
              </a:rPr>
              <a:t>from</a:t>
            </a:r>
            <a:r>
              <a:rPr spc="40" dirty="0">
                <a:latin typeface="+mn-lt"/>
              </a:rPr>
              <a:t> </a:t>
            </a:r>
            <a:r>
              <a:rPr spc="-5" dirty="0">
                <a:latin typeface="+mn-lt"/>
              </a:rPr>
              <a:t>fats</a:t>
            </a:r>
            <a:r>
              <a:rPr spc="10" dirty="0">
                <a:latin typeface="+mn-lt"/>
              </a:rPr>
              <a:t> </a:t>
            </a:r>
            <a:r>
              <a:rPr spc="-5" dirty="0">
                <a:latin typeface="+mn-lt"/>
              </a:rPr>
              <a:t>&amp;</a:t>
            </a:r>
            <a:r>
              <a:rPr spc="20" dirty="0">
                <a:latin typeface="+mn-lt"/>
              </a:rPr>
              <a:t> </a:t>
            </a:r>
            <a:r>
              <a:rPr spc="-5" dirty="0">
                <a:latin typeface="+mn-lt"/>
              </a:rPr>
              <a:t>other</a:t>
            </a:r>
            <a:r>
              <a:rPr spc="15" dirty="0">
                <a:latin typeface="+mn-lt"/>
              </a:rPr>
              <a:t> </a:t>
            </a:r>
            <a:r>
              <a:rPr spc="-10" dirty="0">
                <a:latin typeface="+mn-lt"/>
              </a:rPr>
              <a:t>basic</a:t>
            </a:r>
            <a:r>
              <a:rPr spc="25" dirty="0">
                <a:latin typeface="+mn-lt"/>
              </a:rPr>
              <a:t> </a:t>
            </a:r>
            <a:r>
              <a:rPr spc="-10" dirty="0">
                <a:latin typeface="+mn-lt"/>
              </a:rPr>
              <a:t>organic</a:t>
            </a:r>
            <a:r>
              <a:rPr spc="25" dirty="0">
                <a:latin typeface="+mn-lt"/>
              </a:rPr>
              <a:t> </a:t>
            </a:r>
            <a:r>
              <a:rPr spc="-10" dirty="0">
                <a:latin typeface="+mn-lt"/>
              </a:rPr>
              <a:t>metabolic</a:t>
            </a:r>
            <a:r>
              <a:rPr spc="25" dirty="0">
                <a:latin typeface="+mn-lt"/>
              </a:rPr>
              <a:t> </a:t>
            </a:r>
            <a:r>
              <a:rPr spc="-10" dirty="0">
                <a:latin typeface="+mn-lt"/>
              </a:rPr>
              <a:t>building </a:t>
            </a:r>
            <a:r>
              <a:rPr spc="-555" dirty="0">
                <a:latin typeface="+mn-lt"/>
              </a:rPr>
              <a:t> </a:t>
            </a:r>
            <a:r>
              <a:rPr spc="-10" dirty="0">
                <a:latin typeface="+mn-lt"/>
              </a:rPr>
              <a:t>blocks</a:t>
            </a:r>
            <a:r>
              <a:rPr spc="25" dirty="0">
                <a:latin typeface="+mn-lt"/>
              </a:rPr>
              <a:t> </a:t>
            </a:r>
            <a:r>
              <a:rPr spc="-5" dirty="0">
                <a:latin typeface="+mn-lt"/>
              </a:rPr>
              <a:t>found</a:t>
            </a:r>
            <a:r>
              <a:rPr spc="20" dirty="0">
                <a:latin typeface="+mn-lt"/>
              </a:rPr>
              <a:t> </a:t>
            </a:r>
            <a:r>
              <a:rPr spc="-5" dirty="0">
                <a:latin typeface="+mn-lt"/>
              </a:rPr>
              <a:t>in Plants</a:t>
            </a:r>
            <a:r>
              <a:rPr spc="10" dirty="0">
                <a:latin typeface="+mn-lt"/>
              </a:rPr>
              <a:t> </a:t>
            </a:r>
            <a:r>
              <a:rPr spc="-5" dirty="0">
                <a:latin typeface="+mn-lt"/>
              </a:rPr>
              <a:t>&amp;</a:t>
            </a:r>
            <a:r>
              <a:rPr spc="5" dirty="0">
                <a:latin typeface="+mn-lt"/>
              </a:rPr>
              <a:t> </a:t>
            </a:r>
            <a:r>
              <a:rPr spc="-15" dirty="0">
                <a:latin typeface="+mn-lt"/>
              </a:rPr>
              <a:t>Photosynthetic</a:t>
            </a:r>
            <a:r>
              <a:rPr spc="10" dirty="0">
                <a:latin typeface="+mn-lt"/>
              </a:rPr>
              <a:t> </a:t>
            </a:r>
            <a:r>
              <a:rPr spc="-10" dirty="0">
                <a:latin typeface="+mn-lt"/>
              </a:rPr>
              <a:t>bacteria.</a:t>
            </a:r>
          </a:p>
          <a:p>
            <a:pPr marL="679450">
              <a:lnSpc>
                <a:spcPct val="100000"/>
              </a:lnSpc>
              <a:buClr>
                <a:srgbClr val="FFFFFF"/>
              </a:buClr>
              <a:buFont typeface="Arial"/>
              <a:buChar char="•"/>
            </a:pPr>
            <a:endParaRPr sz="2200" dirty="0">
              <a:latin typeface="+mn-lt"/>
            </a:endParaRPr>
          </a:p>
          <a:p>
            <a:pPr marL="920115" marR="2649855" indent="-228600">
              <a:lnSpc>
                <a:spcPts val="1820"/>
              </a:lnSpc>
              <a:spcBef>
                <a:spcPts val="1280"/>
              </a:spcBef>
              <a:buFont typeface="Arial"/>
              <a:buChar char="•"/>
              <a:tabLst>
                <a:tab pos="920750" algn="l"/>
                <a:tab pos="921385" algn="l"/>
              </a:tabLst>
            </a:pPr>
            <a:r>
              <a:rPr lang="en-US" sz="2000" spc="-5" dirty="0">
                <a:solidFill>
                  <a:srgbClr val="FFFFFF"/>
                </a:solidFill>
                <a:latin typeface="+mn-lt"/>
                <a:cs typeface="Trebuchet MS"/>
              </a:rPr>
              <a:t>Major</a:t>
            </a:r>
            <a:r>
              <a:rPr lang="en-US" sz="2000" spc="5" dirty="0">
                <a:solidFill>
                  <a:srgbClr val="FFFFFF"/>
                </a:solidFill>
                <a:latin typeface="+mn-lt"/>
                <a:cs typeface="Trebuchet MS"/>
              </a:rPr>
              <a:t> </a:t>
            </a:r>
            <a:r>
              <a:rPr lang="en-US" sz="2000" spc="-5" dirty="0">
                <a:solidFill>
                  <a:srgbClr val="FFFFFF"/>
                </a:solidFill>
                <a:latin typeface="+mn-lt"/>
                <a:cs typeface="Trebuchet MS"/>
              </a:rPr>
              <a:t>food sources</a:t>
            </a:r>
            <a:r>
              <a:rPr lang="en-US" sz="2000" spc="15" dirty="0">
                <a:solidFill>
                  <a:srgbClr val="FFFFFF"/>
                </a:solidFill>
                <a:latin typeface="+mn-lt"/>
                <a:cs typeface="Trebuchet MS"/>
              </a:rPr>
              <a:t> </a:t>
            </a:r>
            <a:r>
              <a:rPr lang="en-US" sz="2000" spc="-5" dirty="0">
                <a:solidFill>
                  <a:srgbClr val="FFFFFF"/>
                </a:solidFill>
                <a:latin typeface="+mn-lt"/>
                <a:cs typeface="Trebuchet MS"/>
              </a:rPr>
              <a:t>are</a:t>
            </a:r>
            <a:r>
              <a:rPr lang="en-US" sz="2000" spc="5" dirty="0">
                <a:solidFill>
                  <a:srgbClr val="FFFFFF"/>
                </a:solidFill>
                <a:latin typeface="+mn-lt"/>
                <a:cs typeface="Trebuchet MS"/>
              </a:rPr>
              <a:t> </a:t>
            </a:r>
            <a:r>
              <a:rPr lang="en-US" sz="2000" spc="-5" dirty="0">
                <a:solidFill>
                  <a:srgbClr val="FFFFFF"/>
                </a:solidFill>
                <a:latin typeface="+mn-lt"/>
                <a:cs typeface="Trebuchet MS"/>
              </a:rPr>
              <a:t>Carrots,</a:t>
            </a:r>
            <a:r>
              <a:rPr lang="en-US" sz="2000" spc="15" dirty="0">
                <a:solidFill>
                  <a:srgbClr val="FFFFFF"/>
                </a:solidFill>
                <a:latin typeface="+mn-lt"/>
                <a:cs typeface="Trebuchet MS"/>
              </a:rPr>
              <a:t> </a:t>
            </a:r>
            <a:r>
              <a:rPr lang="en-US" sz="2000" dirty="0">
                <a:solidFill>
                  <a:srgbClr val="FFFFFF"/>
                </a:solidFill>
                <a:latin typeface="+mn-lt"/>
                <a:cs typeface="Trebuchet MS"/>
              </a:rPr>
              <a:t>Sweet</a:t>
            </a:r>
            <a:r>
              <a:rPr lang="en-US" sz="2000" spc="-5" dirty="0">
                <a:solidFill>
                  <a:srgbClr val="FFFFFF"/>
                </a:solidFill>
                <a:latin typeface="+mn-lt"/>
                <a:cs typeface="Trebuchet MS"/>
              </a:rPr>
              <a:t> </a:t>
            </a:r>
            <a:r>
              <a:rPr lang="en-US" sz="2000" spc="-20" dirty="0">
                <a:solidFill>
                  <a:srgbClr val="FFFFFF"/>
                </a:solidFill>
                <a:latin typeface="+mn-lt"/>
                <a:cs typeface="Trebuchet MS"/>
              </a:rPr>
              <a:t>Potato,</a:t>
            </a:r>
            <a:r>
              <a:rPr lang="en-US" sz="2000" dirty="0">
                <a:solidFill>
                  <a:srgbClr val="FFFFFF"/>
                </a:solidFill>
                <a:latin typeface="+mn-lt"/>
                <a:cs typeface="Trebuchet MS"/>
              </a:rPr>
              <a:t> </a:t>
            </a:r>
            <a:r>
              <a:rPr lang="en-US" sz="2000" spc="-5" dirty="0">
                <a:solidFill>
                  <a:srgbClr val="FFFFFF"/>
                </a:solidFill>
                <a:latin typeface="+mn-lt"/>
                <a:cs typeface="Trebuchet MS"/>
              </a:rPr>
              <a:t>Dark</a:t>
            </a:r>
            <a:r>
              <a:rPr lang="en-US" sz="2000" spc="10" dirty="0">
                <a:solidFill>
                  <a:srgbClr val="FFFFFF"/>
                </a:solidFill>
                <a:latin typeface="+mn-lt"/>
                <a:cs typeface="Trebuchet MS"/>
              </a:rPr>
              <a:t> </a:t>
            </a:r>
            <a:r>
              <a:rPr lang="en-US" sz="2000" dirty="0">
                <a:solidFill>
                  <a:srgbClr val="FFFFFF"/>
                </a:solidFill>
                <a:latin typeface="+mn-lt"/>
                <a:cs typeface="Trebuchet MS"/>
              </a:rPr>
              <a:t>leafy</a:t>
            </a:r>
            <a:r>
              <a:rPr lang="en-US" sz="2000" spc="5" dirty="0">
                <a:solidFill>
                  <a:srgbClr val="FFFFFF"/>
                </a:solidFill>
                <a:latin typeface="+mn-lt"/>
                <a:cs typeface="Trebuchet MS"/>
              </a:rPr>
              <a:t> </a:t>
            </a:r>
            <a:r>
              <a:rPr lang="en-US" sz="2000" spc="-5" dirty="0">
                <a:solidFill>
                  <a:srgbClr val="FFFFFF"/>
                </a:solidFill>
                <a:latin typeface="+mn-lt"/>
                <a:cs typeface="Trebuchet MS"/>
              </a:rPr>
              <a:t>greens </a:t>
            </a:r>
            <a:r>
              <a:rPr lang="en-US" sz="2000" dirty="0">
                <a:solidFill>
                  <a:srgbClr val="FFFFFF"/>
                </a:solidFill>
                <a:latin typeface="+mn-lt"/>
                <a:cs typeface="Trebuchet MS"/>
              </a:rPr>
              <a:t> </a:t>
            </a:r>
            <a:r>
              <a:rPr lang="en-US" sz="2000" spc="-5" dirty="0">
                <a:solidFill>
                  <a:srgbClr val="FFFFFF"/>
                </a:solidFill>
                <a:latin typeface="+mn-lt"/>
                <a:cs typeface="Trebuchet MS"/>
              </a:rPr>
              <a:t>especially</a:t>
            </a:r>
            <a:r>
              <a:rPr lang="en-US" sz="2000" spc="15" dirty="0">
                <a:solidFill>
                  <a:srgbClr val="FFFFFF"/>
                </a:solidFill>
                <a:latin typeface="+mn-lt"/>
                <a:cs typeface="Trebuchet MS"/>
              </a:rPr>
              <a:t> </a:t>
            </a:r>
            <a:r>
              <a:rPr lang="en-US" sz="2000" spc="-5" dirty="0">
                <a:solidFill>
                  <a:srgbClr val="FFFFFF"/>
                </a:solidFill>
                <a:latin typeface="+mn-lt"/>
                <a:cs typeface="Trebuchet MS"/>
              </a:rPr>
              <a:t>broccoli</a:t>
            </a:r>
            <a:r>
              <a:rPr lang="en-US" sz="2000" spc="5" dirty="0">
                <a:solidFill>
                  <a:srgbClr val="FFFFFF"/>
                </a:solidFill>
                <a:latin typeface="+mn-lt"/>
                <a:cs typeface="Trebuchet MS"/>
              </a:rPr>
              <a:t> </a:t>
            </a:r>
            <a:r>
              <a:rPr lang="en-US" sz="2000" dirty="0">
                <a:solidFill>
                  <a:srgbClr val="FFFFFF"/>
                </a:solidFill>
                <a:latin typeface="+mn-lt"/>
                <a:cs typeface="Trebuchet MS"/>
              </a:rPr>
              <a:t>&amp;</a:t>
            </a:r>
            <a:r>
              <a:rPr lang="en-US" sz="2000" spc="-10" dirty="0">
                <a:solidFill>
                  <a:srgbClr val="FFFFFF"/>
                </a:solidFill>
                <a:latin typeface="+mn-lt"/>
                <a:cs typeface="Trebuchet MS"/>
              </a:rPr>
              <a:t> </a:t>
            </a:r>
            <a:r>
              <a:rPr lang="en-US" sz="2000" spc="-5" dirty="0">
                <a:solidFill>
                  <a:srgbClr val="FFFFFF"/>
                </a:solidFill>
                <a:latin typeface="+mn-lt"/>
                <a:cs typeface="Trebuchet MS"/>
              </a:rPr>
              <a:t>spinach</a:t>
            </a:r>
            <a:r>
              <a:rPr lang="en-US" sz="2000" spc="20" dirty="0">
                <a:solidFill>
                  <a:srgbClr val="FFFFFF"/>
                </a:solidFill>
                <a:latin typeface="+mn-lt"/>
                <a:cs typeface="Trebuchet MS"/>
              </a:rPr>
              <a:t> </a:t>
            </a:r>
            <a:r>
              <a:rPr lang="en-US" sz="2000" dirty="0">
                <a:solidFill>
                  <a:srgbClr val="FFFFFF"/>
                </a:solidFill>
                <a:latin typeface="+mn-lt"/>
                <a:cs typeface="Trebuchet MS"/>
              </a:rPr>
              <a:t>,</a:t>
            </a:r>
            <a:r>
              <a:rPr lang="en-US" sz="2000" spc="-55" dirty="0">
                <a:solidFill>
                  <a:srgbClr val="FFFFFF"/>
                </a:solidFill>
                <a:latin typeface="+mn-lt"/>
                <a:cs typeface="Trebuchet MS"/>
              </a:rPr>
              <a:t> </a:t>
            </a:r>
            <a:r>
              <a:rPr lang="en-US" sz="2000" spc="-45" dirty="0">
                <a:solidFill>
                  <a:srgbClr val="FFFFFF"/>
                </a:solidFill>
                <a:latin typeface="+mn-lt"/>
                <a:cs typeface="Trebuchet MS"/>
              </a:rPr>
              <a:t>Tomato,</a:t>
            </a:r>
            <a:r>
              <a:rPr lang="en-US" sz="2000" dirty="0">
                <a:solidFill>
                  <a:srgbClr val="FFFFFF"/>
                </a:solidFill>
                <a:latin typeface="+mn-lt"/>
                <a:cs typeface="Trebuchet MS"/>
              </a:rPr>
              <a:t> Pumpkin, </a:t>
            </a:r>
            <a:r>
              <a:rPr lang="en-US" sz="2000" spc="-30" dirty="0">
                <a:solidFill>
                  <a:srgbClr val="FFFFFF"/>
                </a:solidFill>
                <a:latin typeface="+mn-lt"/>
                <a:cs typeface="Trebuchet MS"/>
              </a:rPr>
              <a:t>Palm</a:t>
            </a:r>
            <a:r>
              <a:rPr lang="en-US" sz="2000" spc="-10" dirty="0">
                <a:solidFill>
                  <a:srgbClr val="FFFFFF"/>
                </a:solidFill>
                <a:latin typeface="+mn-lt"/>
                <a:cs typeface="Trebuchet MS"/>
              </a:rPr>
              <a:t> </a:t>
            </a:r>
            <a:r>
              <a:rPr lang="en-US" sz="2000" dirty="0">
                <a:solidFill>
                  <a:srgbClr val="FFFFFF"/>
                </a:solidFill>
                <a:latin typeface="+mn-lt"/>
                <a:cs typeface="Trebuchet MS"/>
              </a:rPr>
              <a:t>oil</a:t>
            </a:r>
            <a:r>
              <a:rPr lang="en-US" sz="2000" spc="-10" dirty="0">
                <a:solidFill>
                  <a:srgbClr val="FFFFFF"/>
                </a:solidFill>
                <a:latin typeface="+mn-lt"/>
                <a:cs typeface="Trebuchet MS"/>
              </a:rPr>
              <a:t> </a:t>
            </a:r>
            <a:r>
              <a:rPr lang="en-US" sz="2000" dirty="0">
                <a:solidFill>
                  <a:srgbClr val="FFFFFF"/>
                </a:solidFill>
                <a:latin typeface="+mn-lt"/>
                <a:cs typeface="Trebuchet MS"/>
              </a:rPr>
              <a:t>&amp; fruits </a:t>
            </a:r>
            <a:r>
              <a:rPr lang="en-US" sz="2000" spc="-710" dirty="0">
                <a:solidFill>
                  <a:srgbClr val="FFFFFF"/>
                </a:solidFill>
                <a:latin typeface="+mn-lt"/>
                <a:cs typeface="Trebuchet MS"/>
              </a:rPr>
              <a:t> </a:t>
            </a:r>
            <a:r>
              <a:rPr lang="en-US" sz="2000" dirty="0">
                <a:solidFill>
                  <a:srgbClr val="FFFFFF"/>
                </a:solidFill>
                <a:latin typeface="+mn-lt"/>
                <a:cs typeface="Trebuchet MS"/>
              </a:rPr>
              <a:t>like </a:t>
            </a:r>
            <a:r>
              <a:rPr lang="en-US" sz="2000" spc="-5" dirty="0">
                <a:solidFill>
                  <a:srgbClr val="FFFFFF"/>
                </a:solidFill>
                <a:latin typeface="+mn-lt"/>
                <a:cs typeface="Trebuchet MS"/>
              </a:rPr>
              <a:t>apricot,</a:t>
            </a:r>
            <a:r>
              <a:rPr lang="en-US" sz="2000" spc="20" dirty="0">
                <a:solidFill>
                  <a:srgbClr val="FFFFFF"/>
                </a:solidFill>
                <a:latin typeface="+mn-lt"/>
                <a:cs typeface="Trebuchet MS"/>
              </a:rPr>
              <a:t> </a:t>
            </a:r>
            <a:r>
              <a:rPr lang="en-US" sz="2000" spc="-25" dirty="0">
                <a:solidFill>
                  <a:srgbClr val="FFFFFF"/>
                </a:solidFill>
                <a:latin typeface="+mn-lt"/>
                <a:cs typeface="Trebuchet MS"/>
              </a:rPr>
              <a:t>Papaya</a:t>
            </a:r>
            <a:r>
              <a:rPr lang="en-US" sz="2000" dirty="0">
                <a:solidFill>
                  <a:srgbClr val="FFFFFF"/>
                </a:solidFill>
                <a:latin typeface="+mn-lt"/>
                <a:cs typeface="Trebuchet MS"/>
              </a:rPr>
              <a:t> &amp; </a:t>
            </a:r>
            <a:r>
              <a:rPr lang="en-US" sz="2000" spc="-10" dirty="0">
                <a:solidFill>
                  <a:srgbClr val="FFFFFF"/>
                </a:solidFill>
                <a:latin typeface="+mn-lt"/>
                <a:cs typeface="Trebuchet MS"/>
              </a:rPr>
              <a:t>Mango</a:t>
            </a:r>
            <a:r>
              <a:rPr spc="-10" dirty="0">
                <a:latin typeface="+mn-lt"/>
              </a:rPr>
              <a:t>.</a:t>
            </a:r>
          </a:p>
          <a:p>
            <a:pPr marL="920750" indent="-228600">
              <a:lnSpc>
                <a:spcPct val="100000"/>
              </a:lnSpc>
              <a:spcBef>
                <a:spcPts val="560"/>
              </a:spcBef>
              <a:buFont typeface="Arial"/>
              <a:buChar char="•"/>
              <a:tabLst>
                <a:tab pos="920750" algn="l"/>
                <a:tab pos="921385" algn="l"/>
              </a:tabLst>
            </a:pPr>
            <a:r>
              <a:rPr spc="-10" dirty="0">
                <a:latin typeface="+mn-lt"/>
              </a:rPr>
              <a:t>Most</a:t>
            </a:r>
            <a:r>
              <a:rPr spc="15" dirty="0">
                <a:latin typeface="+mn-lt"/>
              </a:rPr>
              <a:t> </a:t>
            </a:r>
            <a:r>
              <a:rPr spc="-10" dirty="0">
                <a:latin typeface="+mn-lt"/>
              </a:rPr>
              <a:t>Carotenoids</a:t>
            </a:r>
            <a:r>
              <a:rPr spc="30" dirty="0">
                <a:latin typeface="+mn-lt"/>
              </a:rPr>
              <a:t> </a:t>
            </a:r>
            <a:r>
              <a:rPr spc="-10" dirty="0">
                <a:latin typeface="+mn-lt"/>
              </a:rPr>
              <a:t>are</a:t>
            </a:r>
            <a:r>
              <a:rPr spc="5" dirty="0">
                <a:latin typeface="+mn-lt"/>
              </a:rPr>
              <a:t> </a:t>
            </a:r>
            <a:r>
              <a:rPr spc="-5" dirty="0">
                <a:latin typeface="+mn-lt"/>
              </a:rPr>
              <a:t>oil</a:t>
            </a:r>
            <a:r>
              <a:rPr dirty="0">
                <a:latin typeface="+mn-lt"/>
              </a:rPr>
              <a:t> </a:t>
            </a:r>
            <a:r>
              <a:rPr spc="-5" dirty="0">
                <a:latin typeface="+mn-lt"/>
              </a:rPr>
              <a:t>soluble.</a:t>
            </a:r>
          </a:p>
        </p:txBody>
      </p:sp>
      <p:grpSp>
        <p:nvGrpSpPr>
          <p:cNvPr id="4" name="object 4"/>
          <p:cNvGrpSpPr/>
          <p:nvPr/>
        </p:nvGrpSpPr>
        <p:grpSpPr>
          <a:xfrm>
            <a:off x="9067800" y="3733801"/>
            <a:ext cx="2909570" cy="2710334"/>
            <a:chOff x="9282683" y="2625851"/>
            <a:chExt cx="2909570" cy="2555875"/>
          </a:xfrm>
        </p:grpSpPr>
        <p:pic>
          <p:nvPicPr>
            <p:cNvPr id="5" name="object 5"/>
            <p:cNvPicPr/>
            <p:nvPr/>
          </p:nvPicPr>
          <p:blipFill>
            <a:blip r:embed="rId2" cstate="print"/>
            <a:stretch>
              <a:fillRect/>
            </a:stretch>
          </p:blipFill>
          <p:spPr>
            <a:xfrm>
              <a:off x="9287255" y="2625851"/>
              <a:ext cx="2904743" cy="2546604"/>
            </a:xfrm>
            <a:prstGeom prst="rect">
              <a:avLst/>
            </a:prstGeom>
          </p:spPr>
        </p:pic>
        <p:sp>
          <p:nvSpPr>
            <p:cNvPr id="6" name="object 6"/>
            <p:cNvSpPr/>
            <p:nvPr/>
          </p:nvSpPr>
          <p:spPr>
            <a:xfrm>
              <a:off x="9282683" y="5177027"/>
              <a:ext cx="2909570" cy="0"/>
            </a:xfrm>
            <a:custGeom>
              <a:avLst/>
              <a:gdLst/>
              <a:ahLst/>
              <a:cxnLst/>
              <a:rect l="l" t="t" r="r" b="b"/>
              <a:pathLst>
                <a:path w="2909570">
                  <a:moveTo>
                    <a:pt x="0" y="0"/>
                  </a:moveTo>
                  <a:lnTo>
                    <a:pt x="2909316" y="0"/>
                  </a:lnTo>
                </a:path>
              </a:pathLst>
            </a:custGeom>
            <a:ln w="9144">
              <a:solidFill>
                <a:srgbClr val="000000"/>
              </a:solidFill>
            </a:ln>
          </p:spPr>
          <p:txBody>
            <a:bodyPr wrap="square" lIns="0" tIns="0" rIns="0" bIns="0" rtlCol="0"/>
            <a:lstStyle/>
            <a:p>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8CA4A-56AF-4F38-973E-A1E2035A15B4}"/>
              </a:ext>
            </a:extLst>
          </p:cNvPr>
          <p:cNvSpPr>
            <a:spLocks noGrp="1"/>
          </p:cNvSpPr>
          <p:nvPr>
            <p:ph type="title"/>
          </p:nvPr>
        </p:nvSpPr>
        <p:spPr/>
        <p:txBody>
          <a:bodyPr/>
          <a:lstStyle/>
          <a:p>
            <a:r>
              <a:rPr lang="en-US" dirty="0"/>
              <a:t>Carotenoids Chemistry </a:t>
            </a:r>
          </a:p>
        </p:txBody>
      </p:sp>
      <p:sp>
        <p:nvSpPr>
          <p:cNvPr id="3" name="Text Placeholder 2">
            <a:extLst>
              <a:ext uri="{FF2B5EF4-FFF2-40B4-BE49-F238E27FC236}">
                <a16:creationId xmlns:a16="http://schemas.microsoft.com/office/drawing/2014/main" id="{CCAB4527-459D-44E9-8152-9E27D2D0958E}"/>
              </a:ext>
            </a:extLst>
          </p:cNvPr>
          <p:cNvSpPr>
            <a:spLocks noGrp="1"/>
          </p:cNvSpPr>
          <p:nvPr>
            <p:ph type="body" idx="1"/>
          </p:nvPr>
        </p:nvSpPr>
        <p:spPr>
          <a:xfrm>
            <a:off x="228600" y="2356508"/>
            <a:ext cx="11658600" cy="4001095"/>
          </a:xfrm>
        </p:spPr>
        <p:txBody>
          <a:bodyPr/>
          <a:lstStyle/>
          <a:p>
            <a:pPr marL="342900" indent="-342900">
              <a:buFont typeface="Arial" panose="020B0604020202020204" pitchFamily="34" charset="0"/>
              <a:buChar char="•"/>
            </a:pPr>
            <a:r>
              <a:rPr lang="en-US" sz="2000" b="0" i="0" dirty="0">
                <a:effectLst/>
                <a:latin typeface="+mn-lt"/>
              </a:rPr>
              <a:t>Carotenoids are a class of hydrocarbon compounds consisting of 40 carbon atoms (tetraterpenes), with a structure characterized by an extensive conjugated double- bond system that determines the color (it serves as a light-absorbing chromophore)As the number of conjugated double-bond increases, color changes from pale yellow, to orange, to red.</a:t>
            </a:r>
          </a:p>
          <a:p>
            <a:pPr marL="342900" indent="-342900">
              <a:buFont typeface="Arial" panose="020B0604020202020204" pitchFamily="34" charset="0"/>
              <a:buChar char="•"/>
            </a:pPr>
            <a:endParaRPr lang="en-US" sz="2000" dirty="0">
              <a:latin typeface="+mn-lt"/>
            </a:endParaRPr>
          </a:p>
          <a:p>
            <a:pPr marL="342900" indent="-342900">
              <a:buFont typeface="Arial" panose="020B0604020202020204" pitchFamily="34" charset="0"/>
              <a:buChar char="•"/>
            </a:pPr>
            <a:r>
              <a:rPr lang="en-US" sz="2000" b="0" i="0" dirty="0">
                <a:effectLst/>
                <a:latin typeface="+mn-lt"/>
              </a:rPr>
              <a:t>Carotenoids are usually lipophilic due to the presence of long unsaturated aliphatic chains as in some fatty acids. </a:t>
            </a:r>
          </a:p>
          <a:p>
            <a:pPr marL="342900" indent="-342900">
              <a:buFont typeface="Arial" panose="020B0604020202020204" pitchFamily="34" charset="0"/>
              <a:buChar char="•"/>
            </a:pPr>
            <a:endParaRPr lang="en-US" sz="2000" dirty="0">
              <a:latin typeface="+mn-lt"/>
            </a:endParaRPr>
          </a:p>
          <a:p>
            <a:pPr marL="342900" indent="-342900">
              <a:buFont typeface="Arial" panose="020B0604020202020204" pitchFamily="34" charset="0"/>
              <a:buChar char="•"/>
            </a:pPr>
            <a:r>
              <a:rPr lang="en-US" sz="2000" b="0" i="0" dirty="0">
                <a:effectLst/>
                <a:latin typeface="+mn-lt"/>
              </a:rPr>
              <a:t>The general structure of the carotenoid is a polyene chain consisting of double bonds and possibly terminating in rings. </a:t>
            </a:r>
          </a:p>
          <a:p>
            <a:pPr marL="342900" indent="-342900">
              <a:buFont typeface="Arial" panose="020B0604020202020204" pitchFamily="34" charset="0"/>
              <a:buChar char="•"/>
            </a:pPr>
            <a:endParaRPr lang="en-US" sz="2000" dirty="0">
              <a:latin typeface="+mn-lt"/>
            </a:endParaRPr>
          </a:p>
          <a:p>
            <a:pPr marL="342900" indent="-342900">
              <a:buFont typeface="Arial" panose="020B0604020202020204" pitchFamily="34" charset="0"/>
              <a:buChar char="•"/>
            </a:pPr>
            <a:r>
              <a:rPr lang="en-US" sz="2000" b="0" i="0" dirty="0">
                <a:effectLst/>
                <a:latin typeface="+mn-lt"/>
              </a:rPr>
              <a:t>This structure of conjugated double bonds leads to a high reducing potential, or the ability to transfer electrons throughout the molecule </a:t>
            </a:r>
            <a:endParaRPr lang="en-US" sz="2000" dirty="0">
              <a:latin typeface="+mn-lt"/>
            </a:endParaRPr>
          </a:p>
        </p:txBody>
      </p:sp>
    </p:spTree>
    <p:extLst>
      <p:ext uri="{BB962C8B-B14F-4D97-AF65-F5344CB8AC3E}">
        <p14:creationId xmlns:p14="http://schemas.microsoft.com/office/powerpoint/2010/main" val="3313238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9053" y="965403"/>
            <a:ext cx="5876290" cy="574675"/>
          </a:xfrm>
          <a:prstGeom prst="rect">
            <a:avLst/>
          </a:prstGeom>
        </p:spPr>
        <p:txBody>
          <a:bodyPr vert="horz" wrap="square" lIns="0" tIns="12700" rIns="0" bIns="0" rtlCol="0">
            <a:spAutoFit/>
          </a:bodyPr>
          <a:lstStyle/>
          <a:p>
            <a:pPr marL="12700">
              <a:lnSpc>
                <a:spcPct val="100000"/>
              </a:lnSpc>
              <a:spcBef>
                <a:spcPts val="100"/>
              </a:spcBef>
            </a:pPr>
            <a:r>
              <a:rPr spc="-5" dirty="0"/>
              <a:t>Classification</a:t>
            </a:r>
            <a:r>
              <a:rPr spc="-40" dirty="0"/>
              <a:t> </a:t>
            </a:r>
            <a:r>
              <a:rPr dirty="0"/>
              <a:t>of</a:t>
            </a:r>
            <a:r>
              <a:rPr spc="-20" dirty="0"/>
              <a:t> </a:t>
            </a:r>
            <a:r>
              <a:rPr dirty="0"/>
              <a:t>Carotenoids</a:t>
            </a:r>
          </a:p>
        </p:txBody>
      </p:sp>
      <p:sp>
        <p:nvSpPr>
          <p:cNvPr id="3" name="object 3"/>
          <p:cNvSpPr txBox="1">
            <a:spLocks noGrp="1"/>
          </p:cNvSpPr>
          <p:nvPr>
            <p:ph sz="half" idx="2"/>
          </p:nvPr>
        </p:nvSpPr>
        <p:spPr>
          <a:xfrm>
            <a:off x="759053" y="2309876"/>
            <a:ext cx="4511675" cy="3488647"/>
          </a:xfrm>
          <a:prstGeom prst="rect">
            <a:avLst/>
          </a:prstGeom>
        </p:spPr>
        <p:txBody>
          <a:bodyPr vert="horz" wrap="square" lIns="0" tIns="12700" rIns="0" bIns="0" rtlCol="0">
            <a:spAutoFit/>
          </a:bodyPr>
          <a:lstStyle/>
          <a:p>
            <a:pPr marL="186690">
              <a:lnSpc>
                <a:spcPct val="100000"/>
              </a:lnSpc>
              <a:spcBef>
                <a:spcPts val="100"/>
              </a:spcBef>
            </a:pPr>
            <a:r>
              <a:rPr dirty="0">
                <a:latin typeface="+mn-lt"/>
              </a:rPr>
              <a:t>CAROTENES</a:t>
            </a:r>
          </a:p>
          <a:p>
            <a:pPr>
              <a:lnSpc>
                <a:spcPct val="100000"/>
              </a:lnSpc>
              <a:spcBef>
                <a:spcPts val="15"/>
              </a:spcBef>
            </a:pPr>
            <a:endParaRPr sz="2550" dirty="0">
              <a:latin typeface="+mn-lt"/>
            </a:endParaRPr>
          </a:p>
          <a:p>
            <a:pPr marL="241300" marR="5080" indent="-229235">
              <a:lnSpc>
                <a:spcPct val="90100"/>
              </a:lnSpc>
              <a:spcBef>
                <a:spcPts val="5"/>
              </a:spcBef>
              <a:buFont typeface="Arial"/>
              <a:buChar char="•"/>
              <a:tabLst>
                <a:tab pos="241935" algn="l"/>
              </a:tabLst>
            </a:pPr>
            <a:r>
              <a:rPr b="0" u="none" dirty="0">
                <a:latin typeface="+mn-lt"/>
                <a:cs typeface="Trebuchet MS"/>
              </a:rPr>
              <a:t>Oxygen free </a:t>
            </a:r>
            <a:r>
              <a:rPr b="0" u="none" spc="-5" dirty="0">
                <a:latin typeface="+mn-lt"/>
                <a:cs typeface="Trebuchet MS"/>
              </a:rPr>
              <a:t>Carotenoids which </a:t>
            </a:r>
            <a:r>
              <a:rPr b="0" u="none" spc="-710" dirty="0">
                <a:latin typeface="+mn-lt"/>
                <a:cs typeface="Trebuchet MS"/>
              </a:rPr>
              <a:t> </a:t>
            </a:r>
            <a:r>
              <a:rPr b="0" u="none" spc="-5" dirty="0">
                <a:latin typeface="+mn-lt"/>
                <a:cs typeface="Trebuchet MS"/>
              </a:rPr>
              <a:t>contains</a:t>
            </a:r>
            <a:r>
              <a:rPr b="0" u="none" dirty="0">
                <a:latin typeface="+mn-lt"/>
                <a:cs typeface="Trebuchet MS"/>
              </a:rPr>
              <a:t> </a:t>
            </a:r>
            <a:r>
              <a:rPr b="0" u="none" spc="-5" dirty="0">
                <a:latin typeface="+mn-lt"/>
                <a:cs typeface="Trebuchet MS"/>
              </a:rPr>
              <a:t>only</a:t>
            </a:r>
            <a:r>
              <a:rPr b="0" u="none" spc="15" dirty="0">
                <a:latin typeface="+mn-lt"/>
                <a:cs typeface="Trebuchet MS"/>
              </a:rPr>
              <a:t> </a:t>
            </a:r>
            <a:r>
              <a:rPr b="0" u="none" spc="-5" dirty="0">
                <a:latin typeface="+mn-lt"/>
                <a:cs typeface="Trebuchet MS"/>
              </a:rPr>
              <a:t>carbon</a:t>
            </a:r>
            <a:r>
              <a:rPr b="0" u="none" dirty="0">
                <a:latin typeface="+mn-lt"/>
                <a:cs typeface="Trebuchet MS"/>
              </a:rPr>
              <a:t> &amp; </a:t>
            </a:r>
            <a:r>
              <a:rPr b="0" u="none" spc="5" dirty="0">
                <a:latin typeface="+mn-lt"/>
                <a:cs typeface="Trebuchet MS"/>
              </a:rPr>
              <a:t> </a:t>
            </a:r>
            <a:r>
              <a:rPr b="0" u="none" spc="-5" dirty="0">
                <a:latin typeface="+mn-lt"/>
                <a:cs typeface="Trebuchet MS"/>
              </a:rPr>
              <a:t>Hydrogen.</a:t>
            </a:r>
          </a:p>
          <a:p>
            <a:pPr marL="241300" marR="356235" indent="-229235">
              <a:lnSpc>
                <a:spcPts val="2590"/>
              </a:lnSpc>
              <a:spcBef>
                <a:spcPts val="1035"/>
              </a:spcBef>
              <a:buFont typeface="Arial"/>
              <a:buChar char="•"/>
              <a:tabLst>
                <a:tab pos="241935" algn="l"/>
              </a:tabLst>
            </a:pPr>
            <a:r>
              <a:rPr b="0" u="none" spc="-20" dirty="0">
                <a:latin typeface="+mn-lt"/>
                <a:cs typeface="Trebuchet MS"/>
              </a:rPr>
              <a:t>Readily</a:t>
            </a:r>
            <a:r>
              <a:rPr b="0" u="none" spc="10" dirty="0">
                <a:latin typeface="+mn-lt"/>
                <a:cs typeface="Trebuchet MS"/>
              </a:rPr>
              <a:t> </a:t>
            </a:r>
            <a:r>
              <a:rPr b="0" u="none" spc="-5" dirty="0">
                <a:latin typeface="+mn-lt"/>
                <a:cs typeface="Trebuchet MS"/>
              </a:rPr>
              <a:t>soluble</a:t>
            </a:r>
            <a:r>
              <a:rPr b="0" u="none" spc="10" dirty="0">
                <a:latin typeface="+mn-lt"/>
                <a:cs typeface="Trebuchet MS"/>
              </a:rPr>
              <a:t> </a:t>
            </a:r>
            <a:r>
              <a:rPr b="0" u="none" spc="-5" dirty="0">
                <a:latin typeface="+mn-lt"/>
                <a:cs typeface="Trebuchet MS"/>
              </a:rPr>
              <a:t>in</a:t>
            </a:r>
            <a:r>
              <a:rPr b="0" u="none" spc="-15" dirty="0">
                <a:latin typeface="+mn-lt"/>
                <a:cs typeface="Trebuchet MS"/>
              </a:rPr>
              <a:t> </a:t>
            </a:r>
            <a:r>
              <a:rPr b="0" u="none" spc="-5" dirty="0">
                <a:latin typeface="+mn-lt"/>
                <a:cs typeface="Trebuchet MS"/>
              </a:rPr>
              <a:t>petroleum </a:t>
            </a:r>
            <a:r>
              <a:rPr b="0" u="none" spc="-710" dirty="0">
                <a:latin typeface="+mn-lt"/>
                <a:cs typeface="Trebuchet MS"/>
              </a:rPr>
              <a:t> </a:t>
            </a:r>
            <a:r>
              <a:rPr b="0" u="none" spc="-5" dirty="0">
                <a:latin typeface="+mn-lt"/>
                <a:cs typeface="Trebuchet MS"/>
              </a:rPr>
              <a:t>Ether</a:t>
            </a:r>
            <a:r>
              <a:rPr b="0" u="none" spc="10" dirty="0">
                <a:latin typeface="+mn-lt"/>
                <a:cs typeface="Trebuchet MS"/>
              </a:rPr>
              <a:t> </a:t>
            </a:r>
            <a:r>
              <a:rPr b="0" u="none" dirty="0">
                <a:latin typeface="+mn-lt"/>
                <a:cs typeface="Trebuchet MS"/>
              </a:rPr>
              <a:t>&amp;</a:t>
            </a:r>
            <a:r>
              <a:rPr b="0" u="none" spc="-5" dirty="0">
                <a:latin typeface="+mn-lt"/>
                <a:cs typeface="Trebuchet MS"/>
              </a:rPr>
              <a:t> </a:t>
            </a:r>
            <a:r>
              <a:rPr b="0" u="none" spc="-10" dirty="0">
                <a:latin typeface="+mn-lt"/>
                <a:cs typeface="Trebuchet MS"/>
              </a:rPr>
              <a:t>hexane.</a:t>
            </a:r>
          </a:p>
          <a:p>
            <a:pPr marL="241300" marR="432434" indent="-229235">
              <a:lnSpc>
                <a:spcPts val="2590"/>
              </a:lnSpc>
              <a:spcBef>
                <a:spcPts val="1015"/>
              </a:spcBef>
              <a:buFont typeface="Arial"/>
              <a:buChar char="•"/>
              <a:tabLst>
                <a:tab pos="241935" algn="l"/>
              </a:tabLst>
            </a:pPr>
            <a:r>
              <a:rPr b="0" u="none" spc="-5" dirty="0">
                <a:latin typeface="+mn-lt"/>
                <a:cs typeface="Trebuchet MS"/>
              </a:rPr>
              <a:t>Found</a:t>
            </a:r>
            <a:r>
              <a:rPr b="0" u="none" spc="-10" dirty="0">
                <a:latin typeface="+mn-lt"/>
                <a:cs typeface="Trebuchet MS"/>
              </a:rPr>
              <a:t> </a:t>
            </a:r>
            <a:r>
              <a:rPr b="0" u="none" spc="-5" dirty="0">
                <a:latin typeface="+mn-lt"/>
                <a:cs typeface="Trebuchet MS"/>
              </a:rPr>
              <a:t>in</a:t>
            </a:r>
            <a:r>
              <a:rPr b="0" u="none" spc="-15" dirty="0">
                <a:latin typeface="+mn-lt"/>
                <a:cs typeface="Trebuchet MS"/>
              </a:rPr>
              <a:t> </a:t>
            </a:r>
            <a:r>
              <a:rPr b="0" u="none" spc="-5" dirty="0">
                <a:latin typeface="+mn-lt"/>
                <a:cs typeface="Trebuchet MS"/>
              </a:rPr>
              <a:t>carrots,</a:t>
            </a:r>
            <a:r>
              <a:rPr b="0" u="none" spc="-120" dirty="0">
                <a:latin typeface="+mn-lt"/>
                <a:cs typeface="Trebuchet MS"/>
              </a:rPr>
              <a:t> </a:t>
            </a:r>
            <a:r>
              <a:rPr b="0" u="none" spc="-5" dirty="0">
                <a:latin typeface="+mn-lt"/>
                <a:cs typeface="Trebuchet MS"/>
              </a:rPr>
              <a:t>Apricots</a:t>
            </a:r>
            <a:r>
              <a:rPr b="0" u="none" spc="-15" dirty="0">
                <a:latin typeface="+mn-lt"/>
                <a:cs typeface="Trebuchet MS"/>
              </a:rPr>
              <a:t> </a:t>
            </a:r>
            <a:r>
              <a:rPr b="0" u="none" dirty="0">
                <a:latin typeface="+mn-lt"/>
                <a:cs typeface="Trebuchet MS"/>
              </a:rPr>
              <a:t>&amp; </a:t>
            </a:r>
            <a:r>
              <a:rPr b="0" u="none" spc="-710" dirty="0">
                <a:latin typeface="+mn-lt"/>
                <a:cs typeface="Trebuchet MS"/>
              </a:rPr>
              <a:t> </a:t>
            </a:r>
            <a:r>
              <a:rPr b="0" u="none" dirty="0">
                <a:latin typeface="+mn-lt"/>
                <a:cs typeface="Trebuchet MS"/>
              </a:rPr>
              <a:t>gives</a:t>
            </a:r>
            <a:r>
              <a:rPr b="0" u="none" spc="-15" dirty="0">
                <a:latin typeface="+mn-lt"/>
                <a:cs typeface="Trebuchet MS"/>
              </a:rPr>
              <a:t> </a:t>
            </a:r>
            <a:r>
              <a:rPr b="0" u="none" spc="-5" dirty="0">
                <a:latin typeface="+mn-lt"/>
                <a:cs typeface="Trebuchet MS"/>
              </a:rPr>
              <a:t>bright</a:t>
            </a:r>
            <a:r>
              <a:rPr b="0" u="none" dirty="0">
                <a:latin typeface="+mn-lt"/>
                <a:cs typeface="Trebuchet MS"/>
              </a:rPr>
              <a:t> </a:t>
            </a:r>
            <a:r>
              <a:rPr b="0" u="none" spc="-5" dirty="0">
                <a:latin typeface="+mn-lt"/>
                <a:cs typeface="Trebuchet MS"/>
              </a:rPr>
              <a:t>orange</a:t>
            </a:r>
            <a:r>
              <a:rPr b="0" u="none" spc="5" dirty="0">
                <a:latin typeface="+mn-lt"/>
                <a:cs typeface="Trebuchet MS"/>
              </a:rPr>
              <a:t> </a:t>
            </a:r>
            <a:r>
              <a:rPr b="0" u="none" spc="-55" dirty="0">
                <a:latin typeface="+mn-lt"/>
                <a:cs typeface="Trebuchet MS"/>
              </a:rPr>
              <a:t>colour.</a:t>
            </a:r>
          </a:p>
          <a:p>
            <a:pPr marL="241300" indent="-229235">
              <a:lnSpc>
                <a:spcPct val="100000"/>
              </a:lnSpc>
              <a:spcBef>
                <a:spcPts val="670"/>
              </a:spcBef>
              <a:buFont typeface="Arial"/>
              <a:buChar char="•"/>
              <a:tabLst>
                <a:tab pos="241935" algn="l"/>
              </a:tabLst>
            </a:pPr>
            <a:r>
              <a:rPr b="0" u="none" spc="-5" dirty="0">
                <a:latin typeface="+mn-lt"/>
                <a:cs typeface="Trebuchet MS"/>
              </a:rPr>
              <a:t>E.g </a:t>
            </a:r>
            <a:r>
              <a:rPr b="0" u="none" spc="-30" dirty="0">
                <a:latin typeface="+mn-lt"/>
                <a:cs typeface="Trebuchet MS"/>
              </a:rPr>
              <a:t>Lycopene,</a:t>
            </a:r>
            <a:r>
              <a:rPr b="0" u="none" spc="15" dirty="0">
                <a:latin typeface="+mn-lt"/>
                <a:cs typeface="Trebuchet MS"/>
              </a:rPr>
              <a:t> </a:t>
            </a:r>
            <a:r>
              <a:rPr b="0" u="none" dirty="0">
                <a:latin typeface="+mn-lt"/>
                <a:cs typeface="Trebuchet MS"/>
              </a:rPr>
              <a:t>β</a:t>
            </a:r>
            <a:r>
              <a:rPr b="0" u="none" spc="-10" dirty="0">
                <a:latin typeface="+mn-lt"/>
                <a:cs typeface="Trebuchet MS"/>
              </a:rPr>
              <a:t> </a:t>
            </a:r>
            <a:r>
              <a:rPr b="0" u="none" spc="-5" dirty="0">
                <a:latin typeface="+mn-lt"/>
                <a:cs typeface="Trebuchet MS"/>
              </a:rPr>
              <a:t>Carotene</a:t>
            </a:r>
          </a:p>
        </p:txBody>
      </p:sp>
      <p:sp>
        <p:nvSpPr>
          <p:cNvPr id="4" name="object 4"/>
          <p:cNvSpPr txBox="1"/>
          <p:nvPr/>
        </p:nvSpPr>
        <p:spPr>
          <a:xfrm>
            <a:off x="5673597" y="2426334"/>
            <a:ext cx="4213860" cy="3669029"/>
          </a:xfrm>
          <a:prstGeom prst="rect">
            <a:avLst/>
          </a:prstGeom>
        </p:spPr>
        <p:txBody>
          <a:bodyPr vert="horz" wrap="square" lIns="0" tIns="12700" rIns="0" bIns="0" rtlCol="0">
            <a:spAutoFit/>
          </a:bodyPr>
          <a:lstStyle/>
          <a:p>
            <a:pPr marL="186055">
              <a:lnSpc>
                <a:spcPct val="100000"/>
              </a:lnSpc>
              <a:spcBef>
                <a:spcPts val="100"/>
              </a:spcBef>
            </a:pPr>
            <a:r>
              <a:rPr sz="2400" b="1" u="heavy" dirty="0">
                <a:solidFill>
                  <a:srgbClr val="FFFFFF"/>
                </a:solidFill>
                <a:uFill>
                  <a:solidFill>
                    <a:srgbClr val="FFFFFF"/>
                  </a:solidFill>
                </a:uFill>
                <a:cs typeface="Trebuchet MS"/>
              </a:rPr>
              <a:t>XANTHOPHYLLS</a:t>
            </a:r>
            <a:endParaRPr sz="2400" dirty="0">
              <a:cs typeface="Trebuchet MS"/>
            </a:endParaRPr>
          </a:p>
          <a:p>
            <a:pPr marL="241300" marR="5080" indent="-228600">
              <a:lnSpc>
                <a:spcPct val="90000"/>
              </a:lnSpc>
              <a:spcBef>
                <a:spcPts val="2065"/>
              </a:spcBef>
              <a:buFont typeface="Arial"/>
              <a:buChar char="•"/>
              <a:tabLst>
                <a:tab pos="241300" algn="l"/>
              </a:tabLst>
            </a:pPr>
            <a:r>
              <a:rPr sz="2400" spc="-5" dirty="0">
                <a:solidFill>
                  <a:srgbClr val="FFFFFF"/>
                </a:solidFill>
                <a:cs typeface="Trebuchet MS"/>
              </a:rPr>
              <a:t>Contains </a:t>
            </a:r>
            <a:r>
              <a:rPr sz="2400" dirty="0">
                <a:solidFill>
                  <a:srgbClr val="FFFFFF"/>
                </a:solidFill>
                <a:cs typeface="Trebuchet MS"/>
              </a:rPr>
              <a:t>1 or </a:t>
            </a:r>
            <a:r>
              <a:rPr sz="2400" spc="-5" dirty="0">
                <a:solidFill>
                  <a:srgbClr val="FFFFFF"/>
                </a:solidFill>
                <a:cs typeface="Trebuchet MS"/>
              </a:rPr>
              <a:t>more </a:t>
            </a:r>
            <a:r>
              <a:rPr sz="2400" dirty="0">
                <a:solidFill>
                  <a:srgbClr val="FFFFFF"/>
                </a:solidFill>
                <a:cs typeface="Trebuchet MS"/>
              </a:rPr>
              <a:t>O2 </a:t>
            </a:r>
            <a:r>
              <a:rPr sz="2400" spc="-10" dirty="0">
                <a:solidFill>
                  <a:srgbClr val="FFFFFF"/>
                </a:solidFill>
                <a:cs typeface="Trebuchet MS"/>
              </a:rPr>
              <a:t>atoms </a:t>
            </a:r>
            <a:r>
              <a:rPr sz="2400" spc="-710" dirty="0">
                <a:solidFill>
                  <a:srgbClr val="FFFFFF"/>
                </a:solidFill>
                <a:cs typeface="Trebuchet MS"/>
              </a:rPr>
              <a:t> </a:t>
            </a:r>
            <a:r>
              <a:rPr sz="2400" spc="-5" dirty="0">
                <a:solidFill>
                  <a:srgbClr val="FFFFFF"/>
                </a:solidFill>
                <a:cs typeface="Trebuchet MS"/>
              </a:rPr>
              <a:t>and</a:t>
            </a:r>
            <a:r>
              <a:rPr sz="2400" spc="-20" dirty="0">
                <a:solidFill>
                  <a:srgbClr val="FFFFFF"/>
                </a:solidFill>
                <a:cs typeface="Trebuchet MS"/>
              </a:rPr>
              <a:t> </a:t>
            </a:r>
            <a:r>
              <a:rPr sz="2400" spc="-5" dirty="0">
                <a:solidFill>
                  <a:srgbClr val="FFFFFF"/>
                </a:solidFill>
                <a:cs typeface="Trebuchet MS"/>
              </a:rPr>
              <a:t>functions</a:t>
            </a:r>
            <a:r>
              <a:rPr sz="2400" spc="20" dirty="0">
                <a:solidFill>
                  <a:srgbClr val="FFFFFF"/>
                </a:solidFill>
                <a:cs typeface="Trebuchet MS"/>
              </a:rPr>
              <a:t> </a:t>
            </a:r>
            <a:r>
              <a:rPr sz="2400" dirty="0">
                <a:solidFill>
                  <a:srgbClr val="FFFFFF"/>
                </a:solidFill>
                <a:cs typeface="Trebuchet MS"/>
              </a:rPr>
              <a:t>like</a:t>
            </a:r>
            <a:r>
              <a:rPr sz="2400" spc="-10" dirty="0">
                <a:solidFill>
                  <a:srgbClr val="FFFFFF"/>
                </a:solidFill>
                <a:cs typeface="Trebuchet MS"/>
              </a:rPr>
              <a:t> </a:t>
            </a:r>
            <a:r>
              <a:rPr sz="2400" spc="-40" dirty="0">
                <a:solidFill>
                  <a:srgbClr val="FFFFFF"/>
                </a:solidFill>
                <a:cs typeface="Trebuchet MS"/>
              </a:rPr>
              <a:t>hydroxy, </a:t>
            </a:r>
            <a:r>
              <a:rPr sz="2400" spc="-35" dirty="0">
                <a:solidFill>
                  <a:srgbClr val="FFFFFF"/>
                </a:solidFill>
                <a:cs typeface="Trebuchet MS"/>
              </a:rPr>
              <a:t> </a:t>
            </a:r>
            <a:r>
              <a:rPr sz="2400" spc="-55" dirty="0">
                <a:solidFill>
                  <a:srgbClr val="FFFFFF"/>
                </a:solidFill>
                <a:cs typeface="Trebuchet MS"/>
              </a:rPr>
              <a:t>epoxy,</a:t>
            </a:r>
            <a:r>
              <a:rPr sz="2400" spc="10" dirty="0">
                <a:solidFill>
                  <a:srgbClr val="FFFFFF"/>
                </a:solidFill>
                <a:cs typeface="Trebuchet MS"/>
              </a:rPr>
              <a:t> </a:t>
            </a:r>
            <a:r>
              <a:rPr sz="2400" spc="-5" dirty="0">
                <a:solidFill>
                  <a:srgbClr val="FFFFFF"/>
                </a:solidFill>
                <a:cs typeface="Trebuchet MS"/>
              </a:rPr>
              <a:t>keto,</a:t>
            </a:r>
            <a:r>
              <a:rPr sz="2400" spc="5" dirty="0">
                <a:solidFill>
                  <a:srgbClr val="FFFFFF"/>
                </a:solidFill>
                <a:cs typeface="Trebuchet MS"/>
              </a:rPr>
              <a:t> </a:t>
            </a:r>
            <a:r>
              <a:rPr sz="2400" spc="-5" dirty="0">
                <a:solidFill>
                  <a:srgbClr val="FFFFFF"/>
                </a:solidFill>
                <a:cs typeface="Trebuchet MS"/>
              </a:rPr>
              <a:t>carboxy</a:t>
            </a:r>
            <a:r>
              <a:rPr sz="2400" spc="15" dirty="0">
                <a:solidFill>
                  <a:srgbClr val="FFFFFF"/>
                </a:solidFill>
                <a:cs typeface="Trebuchet MS"/>
              </a:rPr>
              <a:t> </a:t>
            </a:r>
            <a:r>
              <a:rPr sz="2400" spc="-5" dirty="0">
                <a:solidFill>
                  <a:srgbClr val="FFFFFF"/>
                </a:solidFill>
                <a:cs typeface="Trebuchet MS"/>
              </a:rPr>
              <a:t>and </a:t>
            </a:r>
            <a:r>
              <a:rPr sz="2400" dirty="0">
                <a:solidFill>
                  <a:srgbClr val="FFFFFF"/>
                </a:solidFill>
                <a:cs typeface="Trebuchet MS"/>
              </a:rPr>
              <a:t> </a:t>
            </a:r>
            <a:r>
              <a:rPr sz="2400" spc="-5" dirty="0">
                <a:solidFill>
                  <a:srgbClr val="FFFFFF"/>
                </a:solidFill>
                <a:cs typeface="Trebuchet MS"/>
              </a:rPr>
              <a:t>methoxy</a:t>
            </a:r>
            <a:r>
              <a:rPr sz="2400" spc="5" dirty="0">
                <a:solidFill>
                  <a:srgbClr val="FFFFFF"/>
                </a:solidFill>
                <a:cs typeface="Trebuchet MS"/>
              </a:rPr>
              <a:t> </a:t>
            </a:r>
            <a:r>
              <a:rPr sz="2400" spc="-5" dirty="0">
                <a:solidFill>
                  <a:srgbClr val="FFFFFF"/>
                </a:solidFill>
                <a:cs typeface="Trebuchet MS"/>
              </a:rPr>
              <a:t>groups.</a:t>
            </a:r>
            <a:endParaRPr sz="2400" dirty="0">
              <a:cs typeface="Trebuchet MS"/>
            </a:endParaRPr>
          </a:p>
          <a:p>
            <a:pPr marL="241300" marR="205740" indent="-228600">
              <a:lnSpc>
                <a:spcPts val="2590"/>
              </a:lnSpc>
              <a:spcBef>
                <a:spcPts val="1035"/>
              </a:spcBef>
              <a:buFont typeface="Arial"/>
              <a:buChar char="•"/>
              <a:tabLst>
                <a:tab pos="241300" algn="l"/>
              </a:tabLst>
            </a:pPr>
            <a:r>
              <a:rPr sz="2400" spc="-5" dirty="0">
                <a:solidFill>
                  <a:srgbClr val="FFFFFF"/>
                </a:solidFill>
                <a:cs typeface="Trebuchet MS"/>
              </a:rPr>
              <a:t>Dissolve</a:t>
            </a:r>
            <a:r>
              <a:rPr sz="2400" dirty="0">
                <a:solidFill>
                  <a:srgbClr val="FFFFFF"/>
                </a:solidFill>
                <a:cs typeface="Trebuchet MS"/>
              </a:rPr>
              <a:t> </a:t>
            </a:r>
            <a:r>
              <a:rPr sz="2400" spc="-5" dirty="0">
                <a:solidFill>
                  <a:srgbClr val="FFFFFF"/>
                </a:solidFill>
                <a:cs typeface="Trebuchet MS"/>
              </a:rPr>
              <a:t>best</a:t>
            </a:r>
            <a:r>
              <a:rPr sz="2400" dirty="0">
                <a:solidFill>
                  <a:srgbClr val="FFFFFF"/>
                </a:solidFill>
                <a:cs typeface="Trebuchet MS"/>
              </a:rPr>
              <a:t> </a:t>
            </a:r>
            <a:r>
              <a:rPr sz="2400" spc="-5" dirty="0">
                <a:solidFill>
                  <a:srgbClr val="FFFFFF"/>
                </a:solidFill>
                <a:cs typeface="Trebuchet MS"/>
              </a:rPr>
              <a:t>in</a:t>
            </a:r>
            <a:r>
              <a:rPr sz="2400" spc="-15" dirty="0">
                <a:solidFill>
                  <a:srgbClr val="FFFFFF"/>
                </a:solidFill>
                <a:cs typeface="Trebuchet MS"/>
              </a:rPr>
              <a:t> </a:t>
            </a:r>
            <a:r>
              <a:rPr sz="2400" spc="-10" dirty="0">
                <a:solidFill>
                  <a:srgbClr val="FFFFFF"/>
                </a:solidFill>
                <a:cs typeface="Trebuchet MS"/>
              </a:rPr>
              <a:t>Methanol</a:t>
            </a:r>
            <a:r>
              <a:rPr sz="2400" spc="5" dirty="0">
                <a:solidFill>
                  <a:srgbClr val="FFFFFF"/>
                </a:solidFill>
                <a:cs typeface="Trebuchet MS"/>
              </a:rPr>
              <a:t> </a:t>
            </a:r>
            <a:r>
              <a:rPr sz="2400" dirty="0">
                <a:solidFill>
                  <a:srgbClr val="FFFFFF"/>
                </a:solidFill>
                <a:cs typeface="Trebuchet MS"/>
              </a:rPr>
              <a:t>&amp; </a:t>
            </a:r>
            <a:r>
              <a:rPr sz="2400" spc="-710" dirty="0">
                <a:solidFill>
                  <a:srgbClr val="FFFFFF"/>
                </a:solidFill>
                <a:cs typeface="Trebuchet MS"/>
              </a:rPr>
              <a:t> </a:t>
            </a:r>
            <a:r>
              <a:rPr sz="2400" spc="-5" dirty="0">
                <a:solidFill>
                  <a:srgbClr val="FFFFFF"/>
                </a:solidFill>
                <a:cs typeface="Trebuchet MS"/>
              </a:rPr>
              <a:t>Ethanol.</a:t>
            </a:r>
            <a:endParaRPr sz="2400" dirty="0">
              <a:cs typeface="Trebuchet MS"/>
            </a:endParaRPr>
          </a:p>
          <a:p>
            <a:pPr marL="241300" indent="-228600">
              <a:lnSpc>
                <a:spcPct val="100000"/>
              </a:lnSpc>
              <a:spcBef>
                <a:spcPts val="685"/>
              </a:spcBef>
              <a:buFont typeface="Arial"/>
              <a:buChar char="•"/>
              <a:tabLst>
                <a:tab pos="241300" algn="l"/>
              </a:tabLst>
            </a:pPr>
            <a:r>
              <a:rPr sz="2400" spc="-5" dirty="0">
                <a:solidFill>
                  <a:srgbClr val="FFFFFF"/>
                </a:solidFill>
                <a:cs typeface="Trebuchet MS"/>
              </a:rPr>
              <a:t>Generally</a:t>
            </a:r>
            <a:r>
              <a:rPr sz="2400" spc="20" dirty="0">
                <a:solidFill>
                  <a:srgbClr val="FFFFFF"/>
                </a:solidFill>
                <a:cs typeface="Trebuchet MS"/>
              </a:rPr>
              <a:t> </a:t>
            </a:r>
            <a:r>
              <a:rPr sz="2400" spc="-5" dirty="0">
                <a:solidFill>
                  <a:srgbClr val="FFFFFF"/>
                </a:solidFill>
                <a:cs typeface="Trebuchet MS"/>
              </a:rPr>
              <a:t>yellow</a:t>
            </a:r>
            <a:r>
              <a:rPr sz="2400" spc="10" dirty="0">
                <a:solidFill>
                  <a:srgbClr val="FFFFFF"/>
                </a:solidFill>
                <a:cs typeface="Trebuchet MS"/>
              </a:rPr>
              <a:t> </a:t>
            </a:r>
            <a:r>
              <a:rPr sz="2400" spc="-5" dirty="0">
                <a:solidFill>
                  <a:srgbClr val="FFFFFF"/>
                </a:solidFill>
                <a:cs typeface="Trebuchet MS"/>
              </a:rPr>
              <a:t>in</a:t>
            </a:r>
            <a:r>
              <a:rPr sz="2400" spc="-10" dirty="0">
                <a:solidFill>
                  <a:srgbClr val="FFFFFF"/>
                </a:solidFill>
                <a:cs typeface="Trebuchet MS"/>
              </a:rPr>
              <a:t> </a:t>
            </a:r>
            <a:r>
              <a:rPr sz="2400" spc="-55" dirty="0">
                <a:solidFill>
                  <a:srgbClr val="FFFFFF"/>
                </a:solidFill>
                <a:cs typeface="Trebuchet MS"/>
              </a:rPr>
              <a:t>colour.</a:t>
            </a:r>
            <a:endParaRPr sz="2400" dirty="0">
              <a:cs typeface="Trebuchet MS"/>
            </a:endParaRPr>
          </a:p>
          <a:p>
            <a:pPr marL="241300" indent="-228600">
              <a:lnSpc>
                <a:spcPct val="100000"/>
              </a:lnSpc>
              <a:spcBef>
                <a:spcPts val="710"/>
              </a:spcBef>
              <a:buFont typeface="Arial"/>
              <a:buChar char="•"/>
              <a:tabLst>
                <a:tab pos="241300" algn="l"/>
              </a:tabLst>
            </a:pPr>
            <a:r>
              <a:rPr sz="2400" spc="-5" dirty="0">
                <a:solidFill>
                  <a:srgbClr val="FFFFFF"/>
                </a:solidFill>
                <a:cs typeface="Trebuchet MS"/>
              </a:rPr>
              <a:t>E.g</a:t>
            </a:r>
            <a:r>
              <a:rPr sz="2400" dirty="0">
                <a:solidFill>
                  <a:srgbClr val="FFFFFF"/>
                </a:solidFill>
                <a:cs typeface="Trebuchet MS"/>
              </a:rPr>
              <a:t> </a:t>
            </a:r>
            <a:r>
              <a:rPr sz="2400" spc="-5" dirty="0">
                <a:solidFill>
                  <a:srgbClr val="FFFFFF"/>
                </a:solidFill>
                <a:cs typeface="Trebuchet MS"/>
              </a:rPr>
              <a:t>Lutein,</a:t>
            </a:r>
            <a:r>
              <a:rPr sz="2400" spc="15" dirty="0">
                <a:solidFill>
                  <a:srgbClr val="FFFFFF"/>
                </a:solidFill>
                <a:cs typeface="Trebuchet MS"/>
              </a:rPr>
              <a:t> </a:t>
            </a:r>
            <a:r>
              <a:rPr sz="2400" spc="-10" dirty="0">
                <a:solidFill>
                  <a:srgbClr val="FFFFFF"/>
                </a:solidFill>
                <a:cs typeface="Trebuchet MS"/>
              </a:rPr>
              <a:t>Zeaxanthin</a:t>
            </a:r>
            <a:endParaRPr sz="2400" dirty="0">
              <a:cs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ACC8-AE3A-4B1F-AE7B-E193CBC56ADF}"/>
              </a:ext>
            </a:extLst>
          </p:cNvPr>
          <p:cNvSpPr>
            <a:spLocks noGrp="1"/>
          </p:cNvSpPr>
          <p:nvPr>
            <p:ph type="title"/>
          </p:nvPr>
        </p:nvSpPr>
        <p:spPr>
          <a:xfrm>
            <a:off x="381000" y="990600"/>
            <a:ext cx="10673892" cy="574675"/>
          </a:xfrm>
        </p:spPr>
        <p:txBody>
          <a:bodyPr/>
          <a:lstStyle/>
          <a:p>
            <a:r>
              <a:rPr lang="en-US" dirty="0"/>
              <a:t>Structures</a:t>
            </a:r>
            <a:r>
              <a:rPr lang="en-US" spc="-30" dirty="0"/>
              <a:t> </a:t>
            </a:r>
            <a:r>
              <a:rPr lang="en-US" dirty="0"/>
              <a:t>of</a:t>
            </a:r>
            <a:r>
              <a:rPr lang="en-US" spc="-15" dirty="0"/>
              <a:t> </a:t>
            </a:r>
            <a:r>
              <a:rPr lang="en-US" spc="-5" dirty="0"/>
              <a:t>common</a:t>
            </a:r>
            <a:r>
              <a:rPr lang="en-US" spc="-10" dirty="0"/>
              <a:t> </a:t>
            </a:r>
            <a:r>
              <a:rPr lang="en-US" spc="-5" dirty="0"/>
              <a:t>Carotenoids</a:t>
            </a:r>
            <a:endParaRPr lang="en-US" dirty="0"/>
          </a:p>
        </p:txBody>
      </p:sp>
      <p:pic>
        <p:nvPicPr>
          <p:cNvPr id="1026" name="Picture 2" descr="Antioxidants 09 00505 g001">
            <a:extLst>
              <a:ext uri="{FF2B5EF4-FFF2-40B4-BE49-F238E27FC236}">
                <a16:creationId xmlns:a16="http://schemas.microsoft.com/office/drawing/2014/main" id="{6A947510-76F3-42D2-9280-7C16754398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2057400"/>
            <a:ext cx="8686800" cy="4561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082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953000" y="2241804"/>
            <a:ext cx="2269490" cy="2374900"/>
            <a:chOff x="4953000" y="2241804"/>
            <a:chExt cx="2269490" cy="2374900"/>
          </a:xfrm>
        </p:grpSpPr>
        <p:sp>
          <p:nvSpPr>
            <p:cNvPr id="3" name="object 3"/>
            <p:cNvSpPr/>
            <p:nvPr/>
          </p:nvSpPr>
          <p:spPr>
            <a:xfrm>
              <a:off x="4959095" y="2247900"/>
              <a:ext cx="2257425" cy="2362200"/>
            </a:xfrm>
            <a:custGeom>
              <a:avLst/>
              <a:gdLst/>
              <a:ahLst/>
              <a:cxnLst/>
              <a:rect l="l" t="t" r="r" b="b"/>
              <a:pathLst>
                <a:path w="2257425" h="2362200">
                  <a:moveTo>
                    <a:pt x="1128521" y="0"/>
                  </a:moveTo>
                  <a:lnTo>
                    <a:pt x="1082000" y="985"/>
                  </a:lnTo>
                  <a:lnTo>
                    <a:pt x="1035958" y="3915"/>
                  </a:lnTo>
                  <a:lnTo>
                    <a:pt x="990432" y="8752"/>
                  </a:lnTo>
                  <a:lnTo>
                    <a:pt x="945457" y="15459"/>
                  </a:lnTo>
                  <a:lnTo>
                    <a:pt x="901070" y="23997"/>
                  </a:lnTo>
                  <a:lnTo>
                    <a:pt x="857308" y="34327"/>
                  </a:lnTo>
                  <a:lnTo>
                    <a:pt x="814207" y="46413"/>
                  </a:lnTo>
                  <a:lnTo>
                    <a:pt x="771802" y="60216"/>
                  </a:lnTo>
                  <a:lnTo>
                    <a:pt x="730130" y="75698"/>
                  </a:lnTo>
                  <a:lnTo>
                    <a:pt x="689228" y="92821"/>
                  </a:lnTo>
                  <a:lnTo>
                    <a:pt x="649132" y="111547"/>
                  </a:lnTo>
                  <a:lnTo>
                    <a:pt x="609878" y="131838"/>
                  </a:lnTo>
                  <a:lnTo>
                    <a:pt x="571503" y="153656"/>
                  </a:lnTo>
                  <a:lnTo>
                    <a:pt x="534042" y="176963"/>
                  </a:lnTo>
                  <a:lnTo>
                    <a:pt x="497532" y="201721"/>
                  </a:lnTo>
                  <a:lnTo>
                    <a:pt x="462009" y="227892"/>
                  </a:lnTo>
                  <a:lnTo>
                    <a:pt x="427510" y="255439"/>
                  </a:lnTo>
                  <a:lnTo>
                    <a:pt x="394071" y="284322"/>
                  </a:lnTo>
                  <a:lnTo>
                    <a:pt x="361728" y="314504"/>
                  </a:lnTo>
                  <a:lnTo>
                    <a:pt x="330517" y="345948"/>
                  </a:lnTo>
                  <a:lnTo>
                    <a:pt x="300475" y="378614"/>
                  </a:lnTo>
                  <a:lnTo>
                    <a:pt x="271638" y="412465"/>
                  </a:lnTo>
                  <a:lnTo>
                    <a:pt x="244042" y="447463"/>
                  </a:lnTo>
                  <a:lnTo>
                    <a:pt x="217724" y="483571"/>
                  </a:lnTo>
                  <a:lnTo>
                    <a:pt x="192720" y="520749"/>
                  </a:lnTo>
                  <a:lnTo>
                    <a:pt x="169066" y="558960"/>
                  </a:lnTo>
                  <a:lnTo>
                    <a:pt x="146798" y="598167"/>
                  </a:lnTo>
                  <a:lnTo>
                    <a:pt x="125954" y="638330"/>
                  </a:lnTo>
                  <a:lnTo>
                    <a:pt x="106568" y="679412"/>
                  </a:lnTo>
                  <a:lnTo>
                    <a:pt x="88677" y="721375"/>
                  </a:lnTo>
                  <a:lnTo>
                    <a:pt x="72318" y="764182"/>
                  </a:lnTo>
                  <a:lnTo>
                    <a:pt x="57527" y="807793"/>
                  </a:lnTo>
                  <a:lnTo>
                    <a:pt x="44341" y="852171"/>
                  </a:lnTo>
                  <a:lnTo>
                    <a:pt x="32794" y="897278"/>
                  </a:lnTo>
                  <a:lnTo>
                    <a:pt x="22925" y="943076"/>
                  </a:lnTo>
                  <a:lnTo>
                    <a:pt x="14769" y="989527"/>
                  </a:lnTo>
                  <a:lnTo>
                    <a:pt x="8362" y="1036592"/>
                  </a:lnTo>
                  <a:lnTo>
                    <a:pt x="3740" y="1084235"/>
                  </a:lnTo>
                  <a:lnTo>
                    <a:pt x="941" y="1132417"/>
                  </a:lnTo>
                  <a:lnTo>
                    <a:pt x="0" y="1181100"/>
                  </a:lnTo>
                  <a:lnTo>
                    <a:pt x="941" y="1229782"/>
                  </a:lnTo>
                  <a:lnTo>
                    <a:pt x="3740" y="1277964"/>
                  </a:lnTo>
                  <a:lnTo>
                    <a:pt x="8362" y="1325607"/>
                  </a:lnTo>
                  <a:lnTo>
                    <a:pt x="14769" y="1372672"/>
                  </a:lnTo>
                  <a:lnTo>
                    <a:pt x="22925" y="1419123"/>
                  </a:lnTo>
                  <a:lnTo>
                    <a:pt x="32794" y="1464921"/>
                  </a:lnTo>
                  <a:lnTo>
                    <a:pt x="44341" y="1510028"/>
                  </a:lnTo>
                  <a:lnTo>
                    <a:pt x="57527" y="1554406"/>
                  </a:lnTo>
                  <a:lnTo>
                    <a:pt x="72318" y="1598017"/>
                  </a:lnTo>
                  <a:lnTo>
                    <a:pt x="88677" y="1640824"/>
                  </a:lnTo>
                  <a:lnTo>
                    <a:pt x="106568" y="1682787"/>
                  </a:lnTo>
                  <a:lnTo>
                    <a:pt x="125954" y="1723869"/>
                  </a:lnTo>
                  <a:lnTo>
                    <a:pt x="146798" y="1764032"/>
                  </a:lnTo>
                  <a:lnTo>
                    <a:pt x="169066" y="1803239"/>
                  </a:lnTo>
                  <a:lnTo>
                    <a:pt x="192720" y="1841450"/>
                  </a:lnTo>
                  <a:lnTo>
                    <a:pt x="217724" y="1878628"/>
                  </a:lnTo>
                  <a:lnTo>
                    <a:pt x="244042" y="1914736"/>
                  </a:lnTo>
                  <a:lnTo>
                    <a:pt x="271638" y="1949734"/>
                  </a:lnTo>
                  <a:lnTo>
                    <a:pt x="300475" y="1983585"/>
                  </a:lnTo>
                  <a:lnTo>
                    <a:pt x="330517" y="2016252"/>
                  </a:lnTo>
                  <a:lnTo>
                    <a:pt x="361728" y="2047695"/>
                  </a:lnTo>
                  <a:lnTo>
                    <a:pt x="394071" y="2077877"/>
                  </a:lnTo>
                  <a:lnTo>
                    <a:pt x="427510" y="2106760"/>
                  </a:lnTo>
                  <a:lnTo>
                    <a:pt x="462009" y="2134307"/>
                  </a:lnTo>
                  <a:lnTo>
                    <a:pt x="497532" y="2160478"/>
                  </a:lnTo>
                  <a:lnTo>
                    <a:pt x="534042" y="2185236"/>
                  </a:lnTo>
                  <a:lnTo>
                    <a:pt x="571503" y="2208543"/>
                  </a:lnTo>
                  <a:lnTo>
                    <a:pt x="609878" y="2230361"/>
                  </a:lnTo>
                  <a:lnTo>
                    <a:pt x="649132" y="2250652"/>
                  </a:lnTo>
                  <a:lnTo>
                    <a:pt x="689228" y="2269378"/>
                  </a:lnTo>
                  <a:lnTo>
                    <a:pt x="730130" y="2286501"/>
                  </a:lnTo>
                  <a:lnTo>
                    <a:pt x="771802" y="2301983"/>
                  </a:lnTo>
                  <a:lnTo>
                    <a:pt x="814207" y="2315786"/>
                  </a:lnTo>
                  <a:lnTo>
                    <a:pt x="857308" y="2327872"/>
                  </a:lnTo>
                  <a:lnTo>
                    <a:pt x="901070" y="2338202"/>
                  </a:lnTo>
                  <a:lnTo>
                    <a:pt x="945457" y="2346740"/>
                  </a:lnTo>
                  <a:lnTo>
                    <a:pt x="990432" y="2353447"/>
                  </a:lnTo>
                  <a:lnTo>
                    <a:pt x="1035958" y="2358284"/>
                  </a:lnTo>
                  <a:lnTo>
                    <a:pt x="1082000" y="2361214"/>
                  </a:lnTo>
                  <a:lnTo>
                    <a:pt x="1128521" y="2362200"/>
                  </a:lnTo>
                  <a:lnTo>
                    <a:pt x="1175043" y="2361214"/>
                  </a:lnTo>
                  <a:lnTo>
                    <a:pt x="1221085" y="2358284"/>
                  </a:lnTo>
                  <a:lnTo>
                    <a:pt x="1266611" y="2353447"/>
                  </a:lnTo>
                  <a:lnTo>
                    <a:pt x="1311586" y="2346740"/>
                  </a:lnTo>
                  <a:lnTo>
                    <a:pt x="1355973" y="2338202"/>
                  </a:lnTo>
                  <a:lnTo>
                    <a:pt x="1399735" y="2327872"/>
                  </a:lnTo>
                  <a:lnTo>
                    <a:pt x="1442836" y="2315786"/>
                  </a:lnTo>
                  <a:lnTo>
                    <a:pt x="1485241" y="2301983"/>
                  </a:lnTo>
                  <a:lnTo>
                    <a:pt x="1526913" y="2286501"/>
                  </a:lnTo>
                  <a:lnTo>
                    <a:pt x="1567815" y="2269378"/>
                  </a:lnTo>
                  <a:lnTo>
                    <a:pt x="1607911" y="2250652"/>
                  </a:lnTo>
                  <a:lnTo>
                    <a:pt x="1647165" y="2230361"/>
                  </a:lnTo>
                  <a:lnTo>
                    <a:pt x="1685540" y="2208543"/>
                  </a:lnTo>
                  <a:lnTo>
                    <a:pt x="1723001" y="2185236"/>
                  </a:lnTo>
                  <a:lnTo>
                    <a:pt x="1759511" y="2160478"/>
                  </a:lnTo>
                  <a:lnTo>
                    <a:pt x="1795034" y="2134307"/>
                  </a:lnTo>
                  <a:lnTo>
                    <a:pt x="1829533" y="2106760"/>
                  </a:lnTo>
                  <a:lnTo>
                    <a:pt x="1862972" y="2077877"/>
                  </a:lnTo>
                  <a:lnTo>
                    <a:pt x="1895315" y="2047695"/>
                  </a:lnTo>
                  <a:lnTo>
                    <a:pt x="1926526" y="2016252"/>
                  </a:lnTo>
                  <a:lnTo>
                    <a:pt x="1956568" y="1983585"/>
                  </a:lnTo>
                  <a:lnTo>
                    <a:pt x="1985405" y="1949734"/>
                  </a:lnTo>
                  <a:lnTo>
                    <a:pt x="2013001" y="1914736"/>
                  </a:lnTo>
                  <a:lnTo>
                    <a:pt x="2039319" y="1878628"/>
                  </a:lnTo>
                  <a:lnTo>
                    <a:pt x="2064323" y="1841450"/>
                  </a:lnTo>
                  <a:lnTo>
                    <a:pt x="2087977" y="1803239"/>
                  </a:lnTo>
                  <a:lnTo>
                    <a:pt x="2110245" y="1764032"/>
                  </a:lnTo>
                  <a:lnTo>
                    <a:pt x="2131089" y="1723869"/>
                  </a:lnTo>
                  <a:lnTo>
                    <a:pt x="2150475" y="1682787"/>
                  </a:lnTo>
                  <a:lnTo>
                    <a:pt x="2168366" y="1640824"/>
                  </a:lnTo>
                  <a:lnTo>
                    <a:pt x="2184725" y="1598017"/>
                  </a:lnTo>
                  <a:lnTo>
                    <a:pt x="2199516" y="1554406"/>
                  </a:lnTo>
                  <a:lnTo>
                    <a:pt x="2212702" y="1510028"/>
                  </a:lnTo>
                  <a:lnTo>
                    <a:pt x="2224249" y="1464921"/>
                  </a:lnTo>
                  <a:lnTo>
                    <a:pt x="2234118" y="1419123"/>
                  </a:lnTo>
                  <a:lnTo>
                    <a:pt x="2242274" y="1372672"/>
                  </a:lnTo>
                  <a:lnTo>
                    <a:pt x="2248681" y="1325607"/>
                  </a:lnTo>
                  <a:lnTo>
                    <a:pt x="2253303" y="1277964"/>
                  </a:lnTo>
                  <a:lnTo>
                    <a:pt x="2256102" y="1229782"/>
                  </a:lnTo>
                  <a:lnTo>
                    <a:pt x="2257044" y="1181100"/>
                  </a:lnTo>
                  <a:lnTo>
                    <a:pt x="2256102" y="1132417"/>
                  </a:lnTo>
                  <a:lnTo>
                    <a:pt x="2253303" y="1084235"/>
                  </a:lnTo>
                  <a:lnTo>
                    <a:pt x="2248681" y="1036592"/>
                  </a:lnTo>
                  <a:lnTo>
                    <a:pt x="2242274" y="989527"/>
                  </a:lnTo>
                  <a:lnTo>
                    <a:pt x="2234118" y="943076"/>
                  </a:lnTo>
                  <a:lnTo>
                    <a:pt x="2224249" y="897278"/>
                  </a:lnTo>
                  <a:lnTo>
                    <a:pt x="2212702" y="852171"/>
                  </a:lnTo>
                  <a:lnTo>
                    <a:pt x="2199516" y="807793"/>
                  </a:lnTo>
                  <a:lnTo>
                    <a:pt x="2184725" y="764182"/>
                  </a:lnTo>
                  <a:lnTo>
                    <a:pt x="2168366" y="721375"/>
                  </a:lnTo>
                  <a:lnTo>
                    <a:pt x="2150475" y="679412"/>
                  </a:lnTo>
                  <a:lnTo>
                    <a:pt x="2131089" y="638330"/>
                  </a:lnTo>
                  <a:lnTo>
                    <a:pt x="2110245" y="598167"/>
                  </a:lnTo>
                  <a:lnTo>
                    <a:pt x="2087977" y="558960"/>
                  </a:lnTo>
                  <a:lnTo>
                    <a:pt x="2064323" y="520749"/>
                  </a:lnTo>
                  <a:lnTo>
                    <a:pt x="2039319" y="483571"/>
                  </a:lnTo>
                  <a:lnTo>
                    <a:pt x="2013001" y="447463"/>
                  </a:lnTo>
                  <a:lnTo>
                    <a:pt x="1985405" y="412465"/>
                  </a:lnTo>
                  <a:lnTo>
                    <a:pt x="1956568" y="378614"/>
                  </a:lnTo>
                  <a:lnTo>
                    <a:pt x="1926526" y="345947"/>
                  </a:lnTo>
                  <a:lnTo>
                    <a:pt x="1895315" y="314504"/>
                  </a:lnTo>
                  <a:lnTo>
                    <a:pt x="1862972" y="284322"/>
                  </a:lnTo>
                  <a:lnTo>
                    <a:pt x="1829533" y="255439"/>
                  </a:lnTo>
                  <a:lnTo>
                    <a:pt x="1795034" y="227892"/>
                  </a:lnTo>
                  <a:lnTo>
                    <a:pt x="1759511" y="201721"/>
                  </a:lnTo>
                  <a:lnTo>
                    <a:pt x="1723001" y="176963"/>
                  </a:lnTo>
                  <a:lnTo>
                    <a:pt x="1685540" y="153656"/>
                  </a:lnTo>
                  <a:lnTo>
                    <a:pt x="1647165" y="131838"/>
                  </a:lnTo>
                  <a:lnTo>
                    <a:pt x="1607911" y="111547"/>
                  </a:lnTo>
                  <a:lnTo>
                    <a:pt x="1567814" y="92821"/>
                  </a:lnTo>
                  <a:lnTo>
                    <a:pt x="1526913" y="75698"/>
                  </a:lnTo>
                  <a:lnTo>
                    <a:pt x="1485241" y="60216"/>
                  </a:lnTo>
                  <a:lnTo>
                    <a:pt x="1442836" y="46413"/>
                  </a:lnTo>
                  <a:lnTo>
                    <a:pt x="1399735" y="34327"/>
                  </a:lnTo>
                  <a:lnTo>
                    <a:pt x="1355973" y="23997"/>
                  </a:lnTo>
                  <a:lnTo>
                    <a:pt x="1311586" y="15459"/>
                  </a:lnTo>
                  <a:lnTo>
                    <a:pt x="1266611" y="8752"/>
                  </a:lnTo>
                  <a:lnTo>
                    <a:pt x="1221085" y="3915"/>
                  </a:lnTo>
                  <a:lnTo>
                    <a:pt x="1175043" y="985"/>
                  </a:lnTo>
                  <a:lnTo>
                    <a:pt x="1128521" y="0"/>
                  </a:lnTo>
                  <a:close/>
                </a:path>
              </a:pathLst>
            </a:custGeom>
            <a:solidFill>
              <a:srgbClr val="EF9315"/>
            </a:solidFill>
          </p:spPr>
          <p:txBody>
            <a:bodyPr wrap="square" lIns="0" tIns="0" rIns="0" bIns="0" rtlCol="0"/>
            <a:lstStyle/>
            <a:p>
              <a:endParaRPr/>
            </a:p>
          </p:txBody>
        </p:sp>
        <p:sp>
          <p:nvSpPr>
            <p:cNvPr id="4" name="object 4"/>
            <p:cNvSpPr/>
            <p:nvPr/>
          </p:nvSpPr>
          <p:spPr>
            <a:xfrm>
              <a:off x="4959095" y="2247900"/>
              <a:ext cx="2257425" cy="2362200"/>
            </a:xfrm>
            <a:custGeom>
              <a:avLst/>
              <a:gdLst/>
              <a:ahLst/>
              <a:cxnLst/>
              <a:rect l="l" t="t" r="r" b="b"/>
              <a:pathLst>
                <a:path w="2257425" h="2362200">
                  <a:moveTo>
                    <a:pt x="0" y="1181100"/>
                  </a:moveTo>
                  <a:lnTo>
                    <a:pt x="941" y="1132417"/>
                  </a:lnTo>
                  <a:lnTo>
                    <a:pt x="3740" y="1084235"/>
                  </a:lnTo>
                  <a:lnTo>
                    <a:pt x="8362" y="1036592"/>
                  </a:lnTo>
                  <a:lnTo>
                    <a:pt x="14769" y="989527"/>
                  </a:lnTo>
                  <a:lnTo>
                    <a:pt x="22925" y="943076"/>
                  </a:lnTo>
                  <a:lnTo>
                    <a:pt x="32794" y="897278"/>
                  </a:lnTo>
                  <a:lnTo>
                    <a:pt x="44341" y="852171"/>
                  </a:lnTo>
                  <a:lnTo>
                    <a:pt x="57527" y="807793"/>
                  </a:lnTo>
                  <a:lnTo>
                    <a:pt x="72318" y="764182"/>
                  </a:lnTo>
                  <a:lnTo>
                    <a:pt x="88677" y="721375"/>
                  </a:lnTo>
                  <a:lnTo>
                    <a:pt x="106568" y="679412"/>
                  </a:lnTo>
                  <a:lnTo>
                    <a:pt x="125954" y="638330"/>
                  </a:lnTo>
                  <a:lnTo>
                    <a:pt x="146798" y="598167"/>
                  </a:lnTo>
                  <a:lnTo>
                    <a:pt x="169066" y="558960"/>
                  </a:lnTo>
                  <a:lnTo>
                    <a:pt x="192720" y="520749"/>
                  </a:lnTo>
                  <a:lnTo>
                    <a:pt x="217724" y="483571"/>
                  </a:lnTo>
                  <a:lnTo>
                    <a:pt x="244042" y="447463"/>
                  </a:lnTo>
                  <a:lnTo>
                    <a:pt x="271638" y="412465"/>
                  </a:lnTo>
                  <a:lnTo>
                    <a:pt x="300475" y="378614"/>
                  </a:lnTo>
                  <a:lnTo>
                    <a:pt x="330517" y="345948"/>
                  </a:lnTo>
                  <a:lnTo>
                    <a:pt x="361728" y="314504"/>
                  </a:lnTo>
                  <a:lnTo>
                    <a:pt x="394071" y="284322"/>
                  </a:lnTo>
                  <a:lnTo>
                    <a:pt x="427510" y="255439"/>
                  </a:lnTo>
                  <a:lnTo>
                    <a:pt x="462009" y="227892"/>
                  </a:lnTo>
                  <a:lnTo>
                    <a:pt x="497532" y="201721"/>
                  </a:lnTo>
                  <a:lnTo>
                    <a:pt x="534042" y="176963"/>
                  </a:lnTo>
                  <a:lnTo>
                    <a:pt x="571503" y="153656"/>
                  </a:lnTo>
                  <a:lnTo>
                    <a:pt x="609878" y="131838"/>
                  </a:lnTo>
                  <a:lnTo>
                    <a:pt x="649132" y="111547"/>
                  </a:lnTo>
                  <a:lnTo>
                    <a:pt x="689228" y="92821"/>
                  </a:lnTo>
                  <a:lnTo>
                    <a:pt x="730130" y="75698"/>
                  </a:lnTo>
                  <a:lnTo>
                    <a:pt x="771802" y="60216"/>
                  </a:lnTo>
                  <a:lnTo>
                    <a:pt x="814207" y="46413"/>
                  </a:lnTo>
                  <a:lnTo>
                    <a:pt x="857308" y="34327"/>
                  </a:lnTo>
                  <a:lnTo>
                    <a:pt x="901070" y="23997"/>
                  </a:lnTo>
                  <a:lnTo>
                    <a:pt x="945457" y="15459"/>
                  </a:lnTo>
                  <a:lnTo>
                    <a:pt x="990432" y="8752"/>
                  </a:lnTo>
                  <a:lnTo>
                    <a:pt x="1035958" y="3915"/>
                  </a:lnTo>
                  <a:lnTo>
                    <a:pt x="1082000" y="985"/>
                  </a:lnTo>
                  <a:lnTo>
                    <a:pt x="1128521" y="0"/>
                  </a:lnTo>
                  <a:lnTo>
                    <a:pt x="1175043" y="985"/>
                  </a:lnTo>
                  <a:lnTo>
                    <a:pt x="1221085" y="3915"/>
                  </a:lnTo>
                  <a:lnTo>
                    <a:pt x="1266611" y="8752"/>
                  </a:lnTo>
                  <a:lnTo>
                    <a:pt x="1311586" y="15459"/>
                  </a:lnTo>
                  <a:lnTo>
                    <a:pt x="1355973" y="23997"/>
                  </a:lnTo>
                  <a:lnTo>
                    <a:pt x="1399735" y="34327"/>
                  </a:lnTo>
                  <a:lnTo>
                    <a:pt x="1442836" y="46413"/>
                  </a:lnTo>
                  <a:lnTo>
                    <a:pt x="1485241" y="60216"/>
                  </a:lnTo>
                  <a:lnTo>
                    <a:pt x="1526913" y="75698"/>
                  </a:lnTo>
                  <a:lnTo>
                    <a:pt x="1567814" y="92821"/>
                  </a:lnTo>
                  <a:lnTo>
                    <a:pt x="1607911" y="111547"/>
                  </a:lnTo>
                  <a:lnTo>
                    <a:pt x="1647165" y="131838"/>
                  </a:lnTo>
                  <a:lnTo>
                    <a:pt x="1685540" y="153656"/>
                  </a:lnTo>
                  <a:lnTo>
                    <a:pt x="1723001" y="176963"/>
                  </a:lnTo>
                  <a:lnTo>
                    <a:pt x="1759511" y="201721"/>
                  </a:lnTo>
                  <a:lnTo>
                    <a:pt x="1795034" y="227892"/>
                  </a:lnTo>
                  <a:lnTo>
                    <a:pt x="1829533" y="255439"/>
                  </a:lnTo>
                  <a:lnTo>
                    <a:pt x="1862972" y="284322"/>
                  </a:lnTo>
                  <a:lnTo>
                    <a:pt x="1895315" y="314504"/>
                  </a:lnTo>
                  <a:lnTo>
                    <a:pt x="1926526" y="345947"/>
                  </a:lnTo>
                  <a:lnTo>
                    <a:pt x="1956568" y="378614"/>
                  </a:lnTo>
                  <a:lnTo>
                    <a:pt x="1985405" y="412465"/>
                  </a:lnTo>
                  <a:lnTo>
                    <a:pt x="2013001" y="447463"/>
                  </a:lnTo>
                  <a:lnTo>
                    <a:pt x="2039319" y="483571"/>
                  </a:lnTo>
                  <a:lnTo>
                    <a:pt x="2064323" y="520749"/>
                  </a:lnTo>
                  <a:lnTo>
                    <a:pt x="2087977" y="558960"/>
                  </a:lnTo>
                  <a:lnTo>
                    <a:pt x="2110245" y="598167"/>
                  </a:lnTo>
                  <a:lnTo>
                    <a:pt x="2131089" y="638330"/>
                  </a:lnTo>
                  <a:lnTo>
                    <a:pt x="2150475" y="679412"/>
                  </a:lnTo>
                  <a:lnTo>
                    <a:pt x="2168366" y="721375"/>
                  </a:lnTo>
                  <a:lnTo>
                    <a:pt x="2184725" y="764182"/>
                  </a:lnTo>
                  <a:lnTo>
                    <a:pt x="2199516" y="807793"/>
                  </a:lnTo>
                  <a:lnTo>
                    <a:pt x="2212702" y="852171"/>
                  </a:lnTo>
                  <a:lnTo>
                    <a:pt x="2224249" y="897278"/>
                  </a:lnTo>
                  <a:lnTo>
                    <a:pt x="2234118" y="943076"/>
                  </a:lnTo>
                  <a:lnTo>
                    <a:pt x="2242274" y="989527"/>
                  </a:lnTo>
                  <a:lnTo>
                    <a:pt x="2248681" y="1036592"/>
                  </a:lnTo>
                  <a:lnTo>
                    <a:pt x="2253303" y="1084235"/>
                  </a:lnTo>
                  <a:lnTo>
                    <a:pt x="2256102" y="1132417"/>
                  </a:lnTo>
                  <a:lnTo>
                    <a:pt x="2257044" y="1181100"/>
                  </a:lnTo>
                  <a:lnTo>
                    <a:pt x="2256102" y="1229782"/>
                  </a:lnTo>
                  <a:lnTo>
                    <a:pt x="2253303" y="1277964"/>
                  </a:lnTo>
                  <a:lnTo>
                    <a:pt x="2248681" y="1325607"/>
                  </a:lnTo>
                  <a:lnTo>
                    <a:pt x="2242274" y="1372672"/>
                  </a:lnTo>
                  <a:lnTo>
                    <a:pt x="2234118" y="1419123"/>
                  </a:lnTo>
                  <a:lnTo>
                    <a:pt x="2224249" y="1464921"/>
                  </a:lnTo>
                  <a:lnTo>
                    <a:pt x="2212702" y="1510028"/>
                  </a:lnTo>
                  <a:lnTo>
                    <a:pt x="2199516" y="1554406"/>
                  </a:lnTo>
                  <a:lnTo>
                    <a:pt x="2184725" y="1598017"/>
                  </a:lnTo>
                  <a:lnTo>
                    <a:pt x="2168366" y="1640824"/>
                  </a:lnTo>
                  <a:lnTo>
                    <a:pt x="2150475" y="1682787"/>
                  </a:lnTo>
                  <a:lnTo>
                    <a:pt x="2131089" y="1723869"/>
                  </a:lnTo>
                  <a:lnTo>
                    <a:pt x="2110245" y="1764032"/>
                  </a:lnTo>
                  <a:lnTo>
                    <a:pt x="2087977" y="1803239"/>
                  </a:lnTo>
                  <a:lnTo>
                    <a:pt x="2064323" y="1841450"/>
                  </a:lnTo>
                  <a:lnTo>
                    <a:pt x="2039319" y="1878628"/>
                  </a:lnTo>
                  <a:lnTo>
                    <a:pt x="2013001" y="1914736"/>
                  </a:lnTo>
                  <a:lnTo>
                    <a:pt x="1985405" y="1949734"/>
                  </a:lnTo>
                  <a:lnTo>
                    <a:pt x="1956568" y="1983585"/>
                  </a:lnTo>
                  <a:lnTo>
                    <a:pt x="1926526" y="2016252"/>
                  </a:lnTo>
                  <a:lnTo>
                    <a:pt x="1895315" y="2047695"/>
                  </a:lnTo>
                  <a:lnTo>
                    <a:pt x="1862972" y="2077877"/>
                  </a:lnTo>
                  <a:lnTo>
                    <a:pt x="1829533" y="2106760"/>
                  </a:lnTo>
                  <a:lnTo>
                    <a:pt x="1795034" y="2134307"/>
                  </a:lnTo>
                  <a:lnTo>
                    <a:pt x="1759511" y="2160478"/>
                  </a:lnTo>
                  <a:lnTo>
                    <a:pt x="1723001" y="2185236"/>
                  </a:lnTo>
                  <a:lnTo>
                    <a:pt x="1685540" y="2208543"/>
                  </a:lnTo>
                  <a:lnTo>
                    <a:pt x="1647165" y="2230361"/>
                  </a:lnTo>
                  <a:lnTo>
                    <a:pt x="1607911" y="2250652"/>
                  </a:lnTo>
                  <a:lnTo>
                    <a:pt x="1567815" y="2269378"/>
                  </a:lnTo>
                  <a:lnTo>
                    <a:pt x="1526913" y="2286501"/>
                  </a:lnTo>
                  <a:lnTo>
                    <a:pt x="1485241" y="2301983"/>
                  </a:lnTo>
                  <a:lnTo>
                    <a:pt x="1442836" y="2315786"/>
                  </a:lnTo>
                  <a:lnTo>
                    <a:pt x="1399735" y="2327872"/>
                  </a:lnTo>
                  <a:lnTo>
                    <a:pt x="1355973" y="2338202"/>
                  </a:lnTo>
                  <a:lnTo>
                    <a:pt x="1311586" y="2346740"/>
                  </a:lnTo>
                  <a:lnTo>
                    <a:pt x="1266611" y="2353447"/>
                  </a:lnTo>
                  <a:lnTo>
                    <a:pt x="1221085" y="2358284"/>
                  </a:lnTo>
                  <a:lnTo>
                    <a:pt x="1175043" y="2361214"/>
                  </a:lnTo>
                  <a:lnTo>
                    <a:pt x="1128521" y="2362200"/>
                  </a:lnTo>
                  <a:lnTo>
                    <a:pt x="1082000" y="2361214"/>
                  </a:lnTo>
                  <a:lnTo>
                    <a:pt x="1035958" y="2358284"/>
                  </a:lnTo>
                  <a:lnTo>
                    <a:pt x="990432" y="2353447"/>
                  </a:lnTo>
                  <a:lnTo>
                    <a:pt x="945457" y="2346740"/>
                  </a:lnTo>
                  <a:lnTo>
                    <a:pt x="901070" y="2338202"/>
                  </a:lnTo>
                  <a:lnTo>
                    <a:pt x="857308" y="2327872"/>
                  </a:lnTo>
                  <a:lnTo>
                    <a:pt x="814207" y="2315786"/>
                  </a:lnTo>
                  <a:lnTo>
                    <a:pt x="771802" y="2301983"/>
                  </a:lnTo>
                  <a:lnTo>
                    <a:pt x="730130" y="2286501"/>
                  </a:lnTo>
                  <a:lnTo>
                    <a:pt x="689228" y="2269378"/>
                  </a:lnTo>
                  <a:lnTo>
                    <a:pt x="649132" y="2250652"/>
                  </a:lnTo>
                  <a:lnTo>
                    <a:pt x="609878" y="2230361"/>
                  </a:lnTo>
                  <a:lnTo>
                    <a:pt x="571503" y="2208543"/>
                  </a:lnTo>
                  <a:lnTo>
                    <a:pt x="534042" y="2185236"/>
                  </a:lnTo>
                  <a:lnTo>
                    <a:pt x="497532" y="2160478"/>
                  </a:lnTo>
                  <a:lnTo>
                    <a:pt x="462009" y="2134307"/>
                  </a:lnTo>
                  <a:lnTo>
                    <a:pt x="427510" y="2106760"/>
                  </a:lnTo>
                  <a:lnTo>
                    <a:pt x="394071" y="2077877"/>
                  </a:lnTo>
                  <a:lnTo>
                    <a:pt x="361728" y="2047695"/>
                  </a:lnTo>
                  <a:lnTo>
                    <a:pt x="330517" y="2016252"/>
                  </a:lnTo>
                  <a:lnTo>
                    <a:pt x="300475" y="1983585"/>
                  </a:lnTo>
                  <a:lnTo>
                    <a:pt x="271638" y="1949734"/>
                  </a:lnTo>
                  <a:lnTo>
                    <a:pt x="244042" y="1914736"/>
                  </a:lnTo>
                  <a:lnTo>
                    <a:pt x="217724" y="1878628"/>
                  </a:lnTo>
                  <a:lnTo>
                    <a:pt x="192720" y="1841450"/>
                  </a:lnTo>
                  <a:lnTo>
                    <a:pt x="169066" y="1803239"/>
                  </a:lnTo>
                  <a:lnTo>
                    <a:pt x="146798" y="1764032"/>
                  </a:lnTo>
                  <a:lnTo>
                    <a:pt x="125954" y="1723869"/>
                  </a:lnTo>
                  <a:lnTo>
                    <a:pt x="106568" y="1682787"/>
                  </a:lnTo>
                  <a:lnTo>
                    <a:pt x="88677" y="1640824"/>
                  </a:lnTo>
                  <a:lnTo>
                    <a:pt x="72318" y="1598017"/>
                  </a:lnTo>
                  <a:lnTo>
                    <a:pt x="57527" y="1554406"/>
                  </a:lnTo>
                  <a:lnTo>
                    <a:pt x="44341" y="1510028"/>
                  </a:lnTo>
                  <a:lnTo>
                    <a:pt x="32794" y="1464921"/>
                  </a:lnTo>
                  <a:lnTo>
                    <a:pt x="22925" y="1419123"/>
                  </a:lnTo>
                  <a:lnTo>
                    <a:pt x="14769" y="1372672"/>
                  </a:lnTo>
                  <a:lnTo>
                    <a:pt x="8362" y="1325607"/>
                  </a:lnTo>
                  <a:lnTo>
                    <a:pt x="3740" y="1277964"/>
                  </a:lnTo>
                  <a:lnTo>
                    <a:pt x="941" y="1229782"/>
                  </a:lnTo>
                  <a:lnTo>
                    <a:pt x="0" y="1181100"/>
                  </a:lnTo>
                  <a:close/>
                </a:path>
              </a:pathLst>
            </a:custGeom>
            <a:ln w="12192">
              <a:solidFill>
                <a:srgbClr val="FFFFFF"/>
              </a:solidFill>
            </a:ln>
          </p:spPr>
          <p:txBody>
            <a:bodyPr wrap="square" lIns="0" tIns="0" rIns="0" bIns="0" rtlCol="0"/>
            <a:lstStyle/>
            <a:p>
              <a:endParaRPr/>
            </a:p>
          </p:txBody>
        </p:sp>
      </p:grpSp>
      <p:sp>
        <p:nvSpPr>
          <p:cNvPr id="5" name="object 5"/>
          <p:cNvSpPr txBox="1"/>
          <p:nvPr/>
        </p:nvSpPr>
        <p:spPr>
          <a:xfrm>
            <a:off x="5347842" y="2929839"/>
            <a:ext cx="1480820" cy="944880"/>
          </a:xfrm>
          <a:prstGeom prst="rect">
            <a:avLst/>
          </a:prstGeom>
        </p:spPr>
        <p:txBody>
          <a:bodyPr vert="horz" wrap="square" lIns="0" tIns="55244" rIns="0" bIns="0" rtlCol="0">
            <a:spAutoFit/>
          </a:bodyPr>
          <a:lstStyle/>
          <a:p>
            <a:pPr marL="12065" marR="5080" indent="-1905" algn="ctr">
              <a:lnSpc>
                <a:spcPct val="87100"/>
              </a:lnSpc>
              <a:spcBef>
                <a:spcPts val="434"/>
              </a:spcBef>
            </a:pPr>
            <a:r>
              <a:rPr sz="2200" spc="-20" dirty="0">
                <a:solidFill>
                  <a:srgbClr val="FFFFFF"/>
                </a:solidFill>
                <a:latin typeface="Trebuchet MS"/>
                <a:cs typeface="Trebuchet MS"/>
              </a:rPr>
              <a:t>Properties </a:t>
            </a:r>
            <a:r>
              <a:rPr sz="2200" spc="-15" dirty="0">
                <a:solidFill>
                  <a:srgbClr val="FFFFFF"/>
                </a:solidFill>
                <a:latin typeface="Trebuchet MS"/>
                <a:cs typeface="Trebuchet MS"/>
              </a:rPr>
              <a:t> </a:t>
            </a:r>
            <a:r>
              <a:rPr sz="2200" spc="-5" dirty="0">
                <a:solidFill>
                  <a:srgbClr val="FFFFFF"/>
                </a:solidFill>
                <a:latin typeface="Trebuchet MS"/>
                <a:cs typeface="Trebuchet MS"/>
              </a:rPr>
              <a:t>of </a:t>
            </a:r>
            <a:r>
              <a:rPr sz="2200" dirty="0">
                <a:solidFill>
                  <a:srgbClr val="FFFFFF"/>
                </a:solidFill>
                <a:latin typeface="Trebuchet MS"/>
                <a:cs typeface="Trebuchet MS"/>
              </a:rPr>
              <a:t> </a:t>
            </a:r>
            <a:r>
              <a:rPr sz="2200" spc="-10" dirty="0">
                <a:solidFill>
                  <a:srgbClr val="FFFFFF"/>
                </a:solidFill>
                <a:latin typeface="Trebuchet MS"/>
                <a:cs typeface="Trebuchet MS"/>
              </a:rPr>
              <a:t>carot</a:t>
            </a:r>
            <a:r>
              <a:rPr sz="2200" dirty="0">
                <a:solidFill>
                  <a:srgbClr val="FFFFFF"/>
                </a:solidFill>
                <a:latin typeface="Trebuchet MS"/>
                <a:cs typeface="Trebuchet MS"/>
              </a:rPr>
              <a:t>e</a:t>
            </a:r>
            <a:r>
              <a:rPr sz="2200" spc="-10" dirty="0">
                <a:solidFill>
                  <a:srgbClr val="FFFFFF"/>
                </a:solidFill>
                <a:latin typeface="Trebuchet MS"/>
                <a:cs typeface="Trebuchet MS"/>
              </a:rPr>
              <a:t>noids</a:t>
            </a:r>
            <a:endParaRPr sz="2200">
              <a:latin typeface="Trebuchet MS"/>
              <a:cs typeface="Trebuchet MS"/>
            </a:endParaRPr>
          </a:p>
        </p:txBody>
      </p:sp>
      <p:sp>
        <p:nvSpPr>
          <p:cNvPr id="6" name="object 6"/>
          <p:cNvSpPr/>
          <p:nvPr/>
        </p:nvSpPr>
        <p:spPr>
          <a:xfrm>
            <a:off x="5780532" y="1915667"/>
            <a:ext cx="612775" cy="234950"/>
          </a:xfrm>
          <a:custGeom>
            <a:avLst/>
            <a:gdLst/>
            <a:ahLst/>
            <a:cxnLst/>
            <a:rect l="l" t="t" r="r" b="b"/>
            <a:pathLst>
              <a:path w="612775" h="234950">
                <a:moveTo>
                  <a:pt x="306323" y="0"/>
                </a:moveTo>
                <a:lnTo>
                  <a:pt x="0" y="117348"/>
                </a:lnTo>
                <a:lnTo>
                  <a:pt x="122554" y="117348"/>
                </a:lnTo>
                <a:lnTo>
                  <a:pt x="122554" y="234696"/>
                </a:lnTo>
                <a:lnTo>
                  <a:pt x="490092" y="234696"/>
                </a:lnTo>
                <a:lnTo>
                  <a:pt x="490092" y="117348"/>
                </a:lnTo>
                <a:lnTo>
                  <a:pt x="612647" y="117348"/>
                </a:lnTo>
                <a:lnTo>
                  <a:pt x="306323" y="0"/>
                </a:lnTo>
                <a:close/>
              </a:path>
            </a:pathLst>
          </a:custGeom>
          <a:solidFill>
            <a:srgbClr val="F6C7AA"/>
          </a:solidFill>
        </p:spPr>
        <p:txBody>
          <a:bodyPr wrap="square" lIns="0" tIns="0" rIns="0" bIns="0" rtlCol="0"/>
          <a:lstStyle/>
          <a:p>
            <a:endParaRPr/>
          </a:p>
        </p:txBody>
      </p:sp>
      <p:grpSp>
        <p:nvGrpSpPr>
          <p:cNvPr id="7" name="object 7"/>
          <p:cNvGrpSpPr/>
          <p:nvPr/>
        </p:nvGrpSpPr>
        <p:grpSpPr>
          <a:xfrm>
            <a:off x="5180076" y="0"/>
            <a:ext cx="1813560" cy="1813560"/>
            <a:chOff x="5180076" y="0"/>
            <a:chExt cx="1813560" cy="1813560"/>
          </a:xfrm>
        </p:grpSpPr>
        <p:sp>
          <p:nvSpPr>
            <p:cNvPr id="8" name="object 8"/>
            <p:cNvSpPr/>
            <p:nvPr/>
          </p:nvSpPr>
          <p:spPr>
            <a:xfrm>
              <a:off x="5186172" y="4571"/>
              <a:ext cx="1801495" cy="1801495"/>
            </a:xfrm>
            <a:custGeom>
              <a:avLst/>
              <a:gdLst/>
              <a:ahLst/>
              <a:cxnLst/>
              <a:rect l="l" t="t" r="r" b="b"/>
              <a:pathLst>
                <a:path w="1801495" h="1801495">
                  <a:moveTo>
                    <a:pt x="900683" y="0"/>
                  </a:moveTo>
                  <a:lnTo>
                    <a:pt x="852847" y="1248"/>
                  </a:lnTo>
                  <a:lnTo>
                    <a:pt x="805661" y="4952"/>
                  </a:lnTo>
                  <a:lnTo>
                    <a:pt x="759188" y="11048"/>
                  </a:lnTo>
                  <a:lnTo>
                    <a:pt x="713489" y="19476"/>
                  </a:lnTo>
                  <a:lnTo>
                    <a:pt x="668628" y="30172"/>
                  </a:lnTo>
                  <a:lnTo>
                    <a:pt x="624667" y="43075"/>
                  </a:lnTo>
                  <a:lnTo>
                    <a:pt x="581667" y="58121"/>
                  </a:lnTo>
                  <a:lnTo>
                    <a:pt x="539692" y="75250"/>
                  </a:lnTo>
                  <a:lnTo>
                    <a:pt x="498802" y="94398"/>
                  </a:lnTo>
                  <a:lnTo>
                    <a:pt x="459061" y="115504"/>
                  </a:lnTo>
                  <a:lnTo>
                    <a:pt x="420531" y="138505"/>
                  </a:lnTo>
                  <a:lnTo>
                    <a:pt x="383273" y="163339"/>
                  </a:lnTo>
                  <a:lnTo>
                    <a:pt x="347351" y="189944"/>
                  </a:lnTo>
                  <a:lnTo>
                    <a:pt x="312826" y="218257"/>
                  </a:lnTo>
                  <a:lnTo>
                    <a:pt x="279760" y="248217"/>
                  </a:lnTo>
                  <a:lnTo>
                    <a:pt x="248217" y="279760"/>
                  </a:lnTo>
                  <a:lnTo>
                    <a:pt x="218257" y="312826"/>
                  </a:lnTo>
                  <a:lnTo>
                    <a:pt x="189944" y="347351"/>
                  </a:lnTo>
                  <a:lnTo>
                    <a:pt x="163339" y="383273"/>
                  </a:lnTo>
                  <a:lnTo>
                    <a:pt x="138505" y="420531"/>
                  </a:lnTo>
                  <a:lnTo>
                    <a:pt x="115504" y="459061"/>
                  </a:lnTo>
                  <a:lnTo>
                    <a:pt x="94398" y="498802"/>
                  </a:lnTo>
                  <a:lnTo>
                    <a:pt x="75250" y="539692"/>
                  </a:lnTo>
                  <a:lnTo>
                    <a:pt x="58121" y="581667"/>
                  </a:lnTo>
                  <a:lnTo>
                    <a:pt x="43075" y="624667"/>
                  </a:lnTo>
                  <a:lnTo>
                    <a:pt x="30172" y="668628"/>
                  </a:lnTo>
                  <a:lnTo>
                    <a:pt x="19476" y="713489"/>
                  </a:lnTo>
                  <a:lnTo>
                    <a:pt x="11048" y="759188"/>
                  </a:lnTo>
                  <a:lnTo>
                    <a:pt x="4952" y="805661"/>
                  </a:lnTo>
                  <a:lnTo>
                    <a:pt x="1248" y="852847"/>
                  </a:lnTo>
                  <a:lnTo>
                    <a:pt x="0" y="900683"/>
                  </a:lnTo>
                  <a:lnTo>
                    <a:pt x="1248" y="948520"/>
                  </a:lnTo>
                  <a:lnTo>
                    <a:pt x="4952" y="995706"/>
                  </a:lnTo>
                  <a:lnTo>
                    <a:pt x="11048" y="1042179"/>
                  </a:lnTo>
                  <a:lnTo>
                    <a:pt x="19476" y="1087878"/>
                  </a:lnTo>
                  <a:lnTo>
                    <a:pt x="30172" y="1132739"/>
                  </a:lnTo>
                  <a:lnTo>
                    <a:pt x="43075" y="1176700"/>
                  </a:lnTo>
                  <a:lnTo>
                    <a:pt x="58121" y="1219700"/>
                  </a:lnTo>
                  <a:lnTo>
                    <a:pt x="75250" y="1261675"/>
                  </a:lnTo>
                  <a:lnTo>
                    <a:pt x="94398" y="1302565"/>
                  </a:lnTo>
                  <a:lnTo>
                    <a:pt x="115504" y="1342306"/>
                  </a:lnTo>
                  <a:lnTo>
                    <a:pt x="138505" y="1380836"/>
                  </a:lnTo>
                  <a:lnTo>
                    <a:pt x="163339" y="1418094"/>
                  </a:lnTo>
                  <a:lnTo>
                    <a:pt x="189944" y="1454016"/>
                  </a:lnTo>
                  <a:lnTo>
                    <a:pt x="218257" y="1488541"/>
                  </a:lnTo>
                  <a:lnTo>
                    <a:pt x="248217" y="1521607"/>
                  </a:lnTo>
                  <a:lnTo>
                    <a:pt x="279760" y="1553150"/>
                  </a:lnTo>
                  <a:lnTo>
                    <a:pt x="312826" y="1583110"/>
                  </a:lnTo>
                  <a:lnTo>
                    <a:pt x="347351" y="1611423"/>
                  </a:lnTo>
                  <a:lnTo>
                    <a:pt x="383273" y="1638028"/>
                  </a:lnTo>
                  <a:lnTo>
                    <a:pt x="420531" y="1662862"/>
                  </a:lnTo>
                  <a:lnTo>
                    <a:pt x="459061" y="1685863"/>
                  </a:lnTo>
                  <a:lnTo>
                    <a:pt x="498802" y="1706969"/>
                  </a:lnTo>
                  <a:lnTo>
                    <a:pt x="539692" y="1726117"/>
                  </a:lnTo>
                  <a:lnTo>
                    <a:pt x="581667" y="1743246"/>
                  </a:lnTo>
                  <a:lnTo>
                    <a:pt x="624667" y="1758292"/>
                  </a:lnTo>
                  <a:lnTo>
                    <a:pt x="668628" y="1771195"/>
                  </a:lnTo>
                  <a:lnTo>
                    <a:pt x="713489" y="1781891"/>
                  </a:lnTo>
                  <a:lnTo>
                    <a:pt x="759188" y="1790319"/>
                  </a:lnTo>
                  <a:lnTo>
                    <a:pt x="805661" y="1796415"/>
                  </a:lnTo>
                  <a:lnTo>
                    <a:pt x="852847" y="1800119"/>
                  </a:lnTo>
                  <a:lnTo>
                    <a:pt x="900683" y="1801367"/>
                  </a:lnTo>
                  <a:lnTo>
                    <a:pt x="948520" y="1800119"/>
                  </a:lnTo>
                  <a:lnTo>
                    <a:pt x="995706" y="1796415"/>
                  </a:lnTo>
                  <a:lnTo>
                    <a:pt x="1042179" y="1790319"/>
                  </a:lnTo>
                  <a:lnTo>
                    <a:pt x="1087878" y="1781891"/>
                  </a:lnTo>
                  <a:lnTo>
                    <a:pt x="1132739" y="1771195"/>
                  </a:lnTo>
                  <a:lnTo>
                    <a:pt x="1176700" y="1758292"/>
                  </a:lnTo>
                  <a:lnTo>
                    <a:pt x="1219700" y="1743246"/>
                  </a:lnTo>
                  <a:lnTo>
                    <a:pt x="1261675" y="1726117"/>
                  </a:lnTo>
                  <a:lnTo>
                    <a:pt x="1302565" y="1706969"/>
                  </a:lnTo>
                  <a:lnTo>
                    <a:pt x="1342306" y="1685863"/>
                  </a:lnTo>
                  <a:lnTo>
                    <a:pt x="1380836" y="1662862"/>
                  </a:lnTo>
                  <a:lnTo>
                    <a:pt x="1418094" y="1638028"/>
                  </a:lnTo>
                  <a:lnTo>
                    <a:pt x="1454016" y="1611423"/>
                  </a:lnTo>
                  <a:lnTo>
                    <a:pt x="1488541" y="1583110"/>
                  </a:lnTo>
                  <a:lnTo>
                    <a:pt x="1521607" y="1553150"/>
                  </a:lnTo>
                  <a:lnTo>
                    <a:pt x="1553150" y="1521607"/>
                  </a:lnTo>
                  <a:lnTo>
                    <a:pt x="1583110" y="1488541"/>
                  </a:lnTo>
                  <a:lnTo>
                    <a:pt x="1611423" y="1454016"/>
                  </a:lnTo>
                  <a:lnTo>
                    <a:pt x="1638028" y="1418094"/>
                  </a:lnTo>
                  <a:lnTo>
                    <a:pt x="1662862" y="1380836"/>
                  </a:lnTo>
                  <a:lnTo>
                    <a:pt x="1685863" y="1342306"/>
                  </a:lnTo>
                  <a:lnTo>
                    <a:pt x="1706969" y="1302565"/>
                  </a:lnTo>
                  <a:lnTo>
                    <a:pt x="1726117" y="1261675"/>
                  </a:lnTo>
                  <a:lnTo>
                    <a:pt x="1743246" y="1219700"/>
                  </a:lnTo>
                  <a:lnTo>
                    <a:pt x="1758292" y="1176700"/>
                  </a:lnTo>
                  <a:lnTo>
                    <a:pt x="1771195" y="1132739"/>
                  </a:lnTo>
                  <a:lnTo>
                    <a:pt x="1781891" y="1087878"/>
                  </a:lnTo>
                  <a:lnTo>
                    <a:pt x="1790319" y="1042179"/>
                  </a:lnTo>
                  <a:lnTo>
                    <a:pt x="1796415" y="995706"/>
                  </a:lnTo>
                  <a:lnTo>
                    <a:pt x="1800119" y="948520"/>
                  </a:lnTo>
                  <a:lnTo>
                    <a:pt x="1801368" y="900683"/>
                  </a:lnTo>
                  <a:lnTo>
                    <a:pt x="1800119" y="852847"/>
                  </a:lnTo>
                  <a:lnTo>
                    <a:pt x="1796415" y="805661"/>
                  </a:lnTo>
                  <a:lnTo>
                    <a:pt x="1790319" y="759188"/>
                  </a:lnTo>
                  <a:lnTo>
                    <a:pt x="1781891" y="713489"/>
                  </a:lnTo>
                  <a:lnTo>
                    <a:pt x="1771195" y="668628"/>
                  </a:lnTo>
                  <a:lnTo>
                    <a:pt x="1758292" y="624667"/>
                  </a:lnTo>
                  <a:lnTo>
                    <a:pt x="1743246" y="581667"/>
                  </a:lnTo>
                  <a:lnTo>
                    <a:pt x="1726117" y="539692"/>
                  </a:lnTo>
                  <a:lnTo>
                    <a:pt x="1706969" y="498802"/>
                  </a:lnTo>
                  <a:lnTo>
                    <a:pt x="1685863" y="459061"/>
                  </a:lnTo>
                  <a:lnTo>
                    <a:pt x="1662862" y="420531"/>
                  </a:lnTo>
                  <a:lnTo>
                    <a:pt x="1638028" y="383273"/>
                  </a:lnTo>
                  <a:lnTo>
                    <a:pt x="1611423" y="347351"/>
                  </a:lnTo>
                  <a:lnTo>
                    <a:pt x="1583110" y="312826"/>
                  </a:lnTo>
                  <a:lnTo>
                    <a:pt x="1553150" y="279760"/>
                  </a:lnTo>
                  <a:lnTo>
                    <a:pt x="1521607" y="248217"/>
                  </a:lnTo>
                  <a:lnTo>
                    <a:pt x="1488541" y="218257"/>
                  </a:lnTo>
                  <a:lnTo>
                    <a:pt x="1454016" y="189944"/>
                  </a:lnTo>
                  <a:lnTo>
                    <a:pt x="1418094" y="163339"/>
                  </a:lnTo>
                  <a:lnTo>
                    <a:pt x="1380836" y="138505"/>
                  </a:lnTo>
                  <a:lnTo>
                    <a:pt x="1342306" y="115504"/>
                  </a:lnTo>
                  <a:lnTo>
                    <a:pt x="1302565" y="94398"/>
                  </a:lnTo>
                  <a:lnTo>
                    <a:pt x="1261675" y="75250"/>
                  </a:lnTo>
                  <a:lnTo>
                    <a:pt x="1219700" y="58121"/>
                  </a:lnTo>
                  <a:lnTo>
                    <a:pt x="1176700" y="43075"/>
                  </a:lnTo>
                  <a:lnTo>
                    <a:pt x="1132739" y="30172"/>
                  </a:lnTo>
                  <a:lnTo>
                    <a:pt x="1087878" y="19476"/>
                  </a:lnTo>
                  <a:lnTo>
                    <a:pt x="1042179" y="11048"/>
                  </a:lnTo>
                  <a:lnTo>
                    <a:pt x="995706" y="4952"/>
                  </a:lnTo>
                  <a:lnTo>
                    <a:pt x="948520" y="1248"/>
                  </a:lnTo>
                  <a:lnTo>
                    <a:pt x="900683" y="0"/>
                  </a:lnTo>
                  <a:close/>
                </a:path>
              </a:pathLst>
            </a:custGeom>
            <a:solidFill>
              <a:srgbClr val="EF9315"/>
            </a:solidFill>
          </p:spPr>
          <p:txBody>
            <a:bodyPr wrap="square" lIns="0" tIns="0" rIns="0" bIns="0" rtlCol="0"/>
            <a:lstStyle/>
            <a:p>
              <a:endParaRPr/>
            </a:p>
          </p:txBody>
        </p:sp>
        <p:sp>
          <p:nvSpPr>
            <p:cNvPr id="9" name="object 9"/>
            <p:cNvSpPr/>
            <p:nvPr/>
          </p:nvSpPr>
          <p:spPr>
            <a:xfrm>
              <a:off x="5186172" y="4571"/>
              <a:ext cx="1801495" cy="1801495"/>
            </a:xfrm>
            <a:custGeom>
              <a:avLst/>
              <a:gdLst/>
              <a:ahLst/>
              <a:cxnLst/>
              <a:rect l="l" t="t" r="r" b="b"/>
              <a:pathLst>
                <a:path w="1801495" h="1801495">
                  <a:moveTo>
                    <a:pt x="0" y="900683"/>
                  </a:moveTo>
                  <a:lnTo>
                    <a:pt x="1248" y="852847"/>
                  </a:lnTo>
                  <a:lnTo>
                    <a:pt x="4952" y="805661"/>
                  </a:lnTo>
                  <a:lnTo>
                    <a:pt x="11048" y="759188"/>
                  </a:lnTo>
                  <a:lnTo>
                    <a:pt x="19476" y="713489"/>
                  </a:lnTo>
                  <a:lnTo>
                    <a:pt x="30172" y="668628"/>
                  </a:lnTo>
                  <a:lnTo>
                    <a:pt x="43075" y="624667"/>
                  </a:lnTo>
                  <a:lnTo>
                    <a:pt x="58121" y="581667"/>
                  </a:lnTo>
                  <a:lnTo>
                    <a:pt x="75250" y="539692"/>
                  </a:lnTo>
                  <a:lnTo>
                    <a:pt x="94398" y="498802"/>
                  </a:lnTo>
                  <a:lnTo>
                    <a:pt x="115504" y="459061"/>
                  </a:lnTo>
                  <a:lnTo>
                    <a:pt x="138505" y="420531"/>
                  </a:lnTo>
                  <a:lnTo>
                    <a:pt x="163339" y="383273"/>
                  </a:lnTo>
                  <a:lnTo>
                    <a:pt x="189944" y="347351"/>
                  </a:lnTo>
                  <a:lnTo>
                    <a:pt x="218257" y="312826"/>
                  </a:lnTo>
                  <a:lnTo>
                    <a:pt x="248217" y="279760"/>
                  </a:lnTo>
                  <a:lnTo>
                    <a:pt x="279760" y="248217"/>
                  </a:lnTo>
                  <a:lnTo>
                    <a:pt x="312826" y="218257"/>
                  </a:lnTo>
                  <a:lnTo>
                    <a:pt x="347351" y="189944"/>
                  </a:lnTo>
                  <a:lnTo>
                    <a:pt x="383273" y="163339"/>
                  </a:lnTo>
                  <a:lnTo>
                    <a:pt x="420531" y="138505"/>
                  </a:lnTo>
                  <a:lnTo>
                    <a:pt x="459061" y="115504"/>
                  </a:lnTo>
                  <a:lnTo>
                    <a:pt x="498802" y="94398"/>
                  </a:lnTo>
                  <a:lnTo>
                    <a:pt x="539692" y="75250"/>
                  </a:lnTo>
                  <a:lnTo>
                    <a:pt x="581667" y="58121"/>
                  </a:lnTo>
                  <a:lnTo>
                    <a:pt x="624667" y="43075"/>
                  </a:lnTo>
                  <a:lnTo>
                    <a:pt x="668628" y="30172"/>
                  </a:lnTo>
                  <a:lnTo>
                    <a:pt x="713489" y="19476"/>
                  </a:lnTo>
                  <a:lnTo>
                    <a:pt x="759188" y="11048"/>
                  </a:lnTo>
                  <a:lnTo>
                    <a:pt x="805661" y="4952"/>
                  </a:lnTo>
                  <a:lnTo>
                    <a:pt x="852847" y="1248"/>
                  </a:lnTo>
                  <a:lnTo>
                    <a:pt x="900683" y="0"/>
                  </a:lnTo>
                  <a:lnTo>
                    <a:pt x="948520" y="1248"/>
                  </a:lnTo>
                  <a:lnTo>
                    <a:pt x="995706" y="4952"/>
                  </a:lnTo>
                  <a:lnTo>
                    <a:pt x="1042179" y="11048"/>
                  </a:lnTo>
                  <a:lnTo>
                    <a:pt x="1087878" y="19476"/>
                  </a:lnTo>
                  <a:lnTo>
                    <a:pt x="1132739" y="30172"/>
                  </a:lnTo>
                  <a:lnTo>
                    <a:pt x="1176700" y="43075"/>
                  </a:lnTo>
                  <a:lnTo>
                    <a:pt x="1219700" y="58121"/>
                  </a:lnTo>
                  <a:lnTo>
                    <a:pt x="1261675" y="75250"/>
                  </a:lnTo>
                  <a:lnTo>
                    <a:pt x="1302565" y="94398"/>
                  </a:lnTo>
                  <a:lnTo>
                    <a:pt x="1342306" y="115504"/>
                  </a:lnTo>
                  <a:lnTo>
                    <a:pt x="1380836" y="138505"/>
                  </a:lnTo>
                  <a:lnTo>
                    <a:pt x="1418094" y="163339"/>
                  </a:lnTo>
                  <a:lnTo>
                    <a:pt x="1454016" y="189944"/>
                  </a:lnTo>
                  <a:lnTo>
                    <a:pt x="1488541" y="218257"/>
                  </a:lnTo>
                  <a:lnTo>
                    <a:pt x="1521607" y="248217"/>
                  </a:lnTo>
                  <a:lnTo>
                    <a:pt x="1553150" y="279760"/>
                  </a:lnTo>
                  <a:lnTo>
                    <a:pt x="1583110" y="312826"/>
                  </a:lnTo>
                  <a:lnTo>
                    <a:pt x="1611423" y="347351"/>
                  </a:lnTo>
                  <a:lnTo>
                    <a:pt x="1638028" y="383273"/>
                  </a:lnTo>
                  <a:lnTo>
                    <a:pt x="1662862" y="420531"/>
                  </a:lnTo>
                  <a:lnTo>
                    <a:pt x="1685863" y="459061"/>
                  </a:lnTo>
                  <a:lnTo>
                    <a:pt x="1706969" y="498802"/>
                  </a:lnTo>
                  <a:lnTo>
                    <a:pt x="1726117" y="539692"/>
                  </a:lnTo>
                  <a:lnTo>
                    <a:pt x="1743246" y="581667"/>
                  </a:lnTo>
                  <a:lnTo>
                    <a:pt x="1758292" y="624667"/>
                  </a:lnTo>
                  <a:lnTo>
                    <a:pt x="1771195" y="668628"/>
                  </a:lnTo>
                  <a:lnTo>
                    <a:pt x="1781891" y="713489"/>
                  </a:lnTo>
                  <a:lnTo>
                    <a:pt x="1790319" y="759188"/>
                  </a:lnTo>
                  <a:lnTo>
                    <a:pt x="1796415" y="805661"/>
                  </a:lnTo>
                  <a:lnTo>
                    <a:pt x="1800119" y="852847"/>
                  </a:lnTo>
                  <a:lnTo>
                    <a:pt x="1801368" y="900683"/>
                  </a:lnTo>
                  <a:lnTo>
                    <a:pt x="1800119" y="948520"/>
                  </a:lnTo>
                  <a:lnTo>
                    <a:pt x="1796415" y="995706"/>
                  </a:lnTo>
                  <a:lnTo>
                    <a:pt x="1790319" y="1042179"/>
                  </a:lnTo>
                  <a:lnTo>
                    <a:pt x="1781891" y="1087878"/>
                  </a:lnTo>
                  <a:lnTo>
                    <a:pt x="1771195" y="1132739"/>
                  </a:lnTo>
                  <a:lnTo>
                    <a:pt x="1758292" y="1176700"/>
                  </a:lnTo>
                  <a:lnTo>
                    <a:pt x="1743246" y="1219700"/>
                  </a:lnTo>
                  <a:lnTo>
                    <a:pt x="1726117" y="1261675"/>
                  </a:lnTo>
                  <a:lnTo>
                    <a:pt x="1706969" y="1302565"/>
                  </a:lnTo>
                  <a:lnTo>
                    <a:pt x="1685863" y="1342306"/>
                  </a:lnTo>
                  <a:lnTo>
                    <a:pt x="1662862" y="1380836"/>
                  </a:lnTo>
                  <a:lnTo>
                    <a:pt x="1638028" y="1418094"/>
                  </a:lnTo>
                  <a:lnTo>
                    <a:pt x="1611423" y="1454016"/>
                  </a:lnTo>
                  <a:lnTo>
                    <a:pt x="1583110" y="1488541"/>
                  </a:lnTo>
                  <a:lnTo>
                    <a:pt x="1553150" y="1521607"/>
                  </a:lnTo>
                  <a:lnTo>
                    <a:pt x="1521607" y="1553150"/>
                  </a:lnTo>
                  <a:lnTo>
                    <a:pt x="1488541" y="1583110"/>
                  </a:lnTo>
                  <a:lnTo>
                    <a:pt x="1454016" y="1611423"/>
                  </a:lnTo>
                  <a:lnTo>
                    <a:pt x="1418094" y="1638028"/>
                  </a:lnTo>
                  <a:lnTo>
                    <a:pt x="1380836" y="1662862"/>
                  </a:lnTo>
                  <a:lnTo>
                    <a:pt x="1342306" y="1685863"/>
                  </a:lnTo>
                  <a:lnTo>
                    <a:pt x="1302565" y="1706969"/>
                  </a:lnTo>
                  <a:lnTo>
                    <a:pt x="1261675" y="1726117"/>
                  </a:lnTo>
                  <a:lnTo>
                    <a:pt x="1219700" y="1743246"/>
                  </a:lnTo>
                  <a:lnTo>
                    <a:pt x="1176700" y="1758292"/>
                  </a:lnTo>
                  <a:lnTo>
                    <a:pt x="1132739" y="1771195"/>
                  </a:lnTo>
                  <a:lnTo>
                    <a:pt x="1087878" y="1781891"/>
                  </a:lnTo>
                  <a:lnTo>
                    <a:pt x="1042179" y="1790319"/>
                  </a:lnTo>
                  <a:lnTo>
                    <a:pt x="995706" y="1796415"/>
                  </a:lnTo>
                  <a:lnTo>
                    <a:pt x="948520" y="1800119"/>
                  </a:lnTo>
                  <a:lnTo>
                    <a:pt x="900683" y="1801367"/>
                  </a:lnTo>
                  <a:lnTo>
                    <a:pt x="852847" y="1800119"/>
                  </a:lnTo>
                  <a:lnTo>
                    <a:pt x="805661" y="1796415"/>
                  </a:lnTo>
                  <a:lnTo>
                    <a:pt x="759188" y="1790319"/>
                  </a:lnTo>
                  <a:lnTo>
                    <a:pt x="713489" y="1781891"/>
                  </a:lnTo>
                  <a:lnTo>
                    <a:pt x="668628" y="1771195"/>
                  </a:lnTo>
                  <a:lnTo>
                    <a:pt x="624667" y="1758292"/>
                  </a:lnTo>
                  <a:lnTo>
                    <a:pt x="581667" y="1743246"/>
                  </a:lnTo>
                  <a:lnTo>
                    <a:pt x="539692" y="1726117"/>
                  </a:lnTo>
                  <a:lnTo>
                    <a:pt x="498802" y="1706969"/>
                  </a:lnTo>
                  <a:lnTo>
                    <a:pt x="459061" y="1685863"/>
                  </a:lnTo>
                  <a:lnTo>
                    <a:pt x="420531" y="1662862"/>
                  </a:lnTo>
                  <a:lnTo>
                    <a:pt x="383273" y="1638028"/>
                  </a:lnTo>
                  <a:lnTo>
                    <a:pt x="347351" y="1611423"/>
                  </a:lnTo>
                  <a:lnTo>
                    <a:pt x="312826" y="1583110"/>
                  </a:lnTo>
                  <a:lnTo>
                    <a:pt x="279760" y="1553150"/>
                  </a:lnTo>
                  <a:lnTo>
                    <a:pt x="248217" y="1521607"/>
                  </a:lnTo>
                  <a:lnTo>
                    <a:pt x="218257" y="1488541"/>
                  </a:lnTo>
                  <a:lnTo>
                    <a:pt x="189944" y="1454016"/>
                  </a:lnTo>
                  <a:lnTo>
                    <a:pt x="163339" y="1418094"/>
                  </a:lnTo>
                  <a:lnTo>
                    <a:pt x="138505" y="1380836"/>
                  </a:lnTo>
                  <a:lnTo>
                    <a:pt x="115504" y="1342306"/>
                  </a:lnTo>
                  <a:lnTo>
                    <a:pt x="94398" y="1302565"/>
                  </a:lnTo>
                  <a:lnTo>
                    <a:pt x="75250" y="1261675"/>
                  </a:lnTo>
                  <a:lnTo>
                    <a:pt x="58121" y="1219700"/>
                  </a:lnTo>
                  <a:lnTo>
                    <a:pt x="43075" y="1176700"/>
                  </a:lnTo>
                  <a:lnTo>
                    <a:pt x="30172" y="1132739"/>
                  </a:lnTo>
                  <a:lnTo>
                    <a:pt x="19476" y="1087878"/>
                  </a:lnTo>
                  <a:lnTo>
                    <a:pt x="11048" y="1042179"/>
                  </a:lnTo>
                  <a:lnTo>
                    <a:pt x="4952" y="995706"/>
                  </a:lnTo>
                  <a:lnTo>
                    <a:pt x="1248" y="948520"/>
                  </a:lnTo>
                  <a:lnTo>
                    <a:pt x="0" y="900683"/>
                  </a:lnTo>
                  <a:close/>
                </a:path>
              </a:pathLst>
            </a:custGeom>
            <a:ln w="12192">
              <a:solidFill>
                <a:srgbClr val="FFFFFF"/>
              </a:solidFill>
            </a:ln>
          </p:spPr>
          <p:txBody>
            <a:bodyPr wrap="square" lIns="0" tIns="0" rIns="0" bIns="0" rtlCol="0"/>
            <a:lstStyle/>
            <a:p>
              <a:endParaRPr/>
            </a:p>
          </p:txBody>
        </p:sp>
      </p:grpSp>
      <p:sp>
        <p:nvSpPr>
          <p:cNvPr id="10" name="object 10"/>
          <p:cNvSpPr txBox="1"/>
          <p:nvPr/>
        </p:nvSpPr>
        <p:spPr>
          <a:xfrm>
            <a:off x="5670296" y="515874"/>
            <a:ext cx="834390" cy="736600"/>
          </a:xfrm>
          <a:prstGeom prst="rect">
            <a:avLst/>
          </a:prstGeom>
        </p:spPr>
        <p:txBody>
          <a:bodyPr vert="horz" wrap="square" lIns="0" tIns="48260" rIns="0" bIns="0" rtlCol="0">
            <a:spAutoFit/>
          </a:bodyPr>
          <a:lstStyle/>
          <a:p>
            <a:pPr marL="12700" marR="5080" indent="40640" algn="just">
              <a:lnSpc>
                <a:spcPts val="1780"/>
              </a:lnSpc>
              <a:spcBef>
                <a:spcPts val="380"/>
              </a:spcBef>
            </a:pPr>
            <a:r>
              <a:rPr sz="1700" spc="-5" dirty="0">
                <a:solidFill>
                  <a:srgbClr val="FFFFFF"/>
                </a:solidFill>
                <a:latin typeface="Trebuchet MS"/>
                <a:cs typeface="Trebuchet MS"/>
              </a:rPr>
              <a:t>Quench </a:t>
            </a:r>
            <a:r>
              <a:rPr sz="1700" spc="-505" dirty="0">
                <a:solidFill>
                  <a:srgbClr val="FFFFFF"/>
                </a:solidFill>
                <a:latin typeface="Trebuchet MS"/>
                <a:cs typeface="Trebuchet MS"/>
              </a:rPr>
              <a:t> </a:t>
            </a:r>
            <a:r>
              <a:rPr sz="1700" spc="-5" dirty="0">
                <a:solidFill>
                  <a:srgbClr val="FFFFFF"/>
                </a:solidFill>
                <a:latin typeface="Trebuchet MS"/>
                <a:cs typeface="Trebuchet MS"/>
              </a:rPr>
              <a:t>singlet </a:t>
            </a:r>
            <a:r>
              <a:rPr sz="1700" dirty="0">
                <a:solidFill>
                  <a:srgbClr val="FFFFFF"/>
                </a:solidFill>
                <a:latin typeface="Trebuchet MS"/>
                <a:cs typeface="Trebuchet MS"/>
              </a:rPr>
              <a:t> </a:t>
            </a:r>
            <a:r>
              <a:rPr sz="1700" spc="-5" dirty="0">
                <a:solidFill>
                  <a:srgbClr val="FFFFFF"/>
                </a:solidFill>
                <a:latin typeface="Trebuchet MS"/>
                <a:cs typeface="Trebuchet MS"/>
              </a:rPr>
              <a:t>el</a:t>
            </a:r>
            <a:r>
              <a:rPr sz="1700" spc="-10" dirty="0">
                <a:solidFill>
                  <a:srgbClr val="FFFFFF"/>
                </a:solidFill>
                <a:latin typeface="Trebuchet MS"/>
                <a:cs typeface="Trebuchet MS"/>
              </a:rPr>
              <a:t>e</a:t>
            </a:r>
            <a:r>
              <a:rPr sz="1700" spc="-5" dirty="0">
                <a:solidFill>
                  <a:srgbClr val="FFFFFF"/>
                </a:solidFill>
                <a:latin typeface="Trebuchet MS"/>
                <a:cs typeface="Trebuchet MS"/>
              </a:rPr>
              <a:t>c</a:t>
            </a:r>
            <a:r>
              <a:rPr sz="1700" spc="-10" dirty="0">
                <a:solidFill>
                  <a:srgbClr val="FFFFFF"/>
                </a:solidFill>
                <a:latin typeface="Trebuchet MS"/>
                <a:cs typeface="Trebuchet MS"/>
              </a:rPr>
              <a:t>t</a:t>
            </a:r>
            <a:r>
              <a:rPr sz="1700" dirty="0">
                <a:solidFill>
                  <a:srgbClr val="FFFFFF"/>
                </a:solidFill>
                <a:latin typeface="Trebuchet MS"/>
                <a:cs typeface="Trebuchet MS"/>
              </a:rPr>
              <a:t>r</a:t>
            </a:r>
            <a:r>
              <a:rPr sz="1700" spc="-5" dirty="0">
                <a:solidFill>
                  <a:srgbClr val="FFFFFF"/>
                </a:solidFill>
                <a:latin typeface="Trebuchet MS"/>
                <a:cs typeface="Trebuchet MS"/>
              </a:rPr>
              <a:t>o</a:t>
            </a:r>
            <a:r>
              <a:rPr sz="1700" dirty="0">
                <a:solidFill>
                  <a:srgbClr val="FFFFFF"/>
                </a:solidFill>
                <a:latin typeface="Trebuchet MS"/>
                <a:cs typeface="Trebuchet MS"/>
              </a:rPr>
              <a:t>n</a:t>
            </a:r>
            <a:endParaRPr sz="1700">
              <a:latin typeface="Trebuchet MS"/>
              <a:cs typeface="Trebuchet MS"/>
            </a:endParaRPr>
          </a:p>
        </p:txBody>
      </p:sp>
      <p:sp>
        <p:nvSpPr>
          <p:cNvPr id="11" name="object 11"/>
          <p:cNvSpPr/>
          <p:nvPr/>
        </p:nvSpPr>
        <p:spPr>
          <a:xfrm>
            <a:off x="7324343" y="3122676"/>
            <a:ext cx="262255" cy="612775"/>
          </a:xfrm>
          <a:custGeom>
            <a:avLst/>
            <a:gdLst/>
            <a:ahLst/>
            <a:cxnLst/>
            <a:rect l="l" t="t" r="r" b="b"/>
            <a:pathLst>
              <a:path w="262254" h="612775">
                <a:moveTo>
                  <a:pt x="131063" y="0"/>
                </a:moveTo>
                <a:lnTo>
                  <a:pt x="131063" y="122554"/>
                </a:lnTo>
                <a:lnTo>
                  <a:pt x="0" y="122554"/>
                </a:lnTo>
                <a:lnTo>
                  <a:pt x="0" y="490093"/>
                </a:lnTo>
                <a:lnTo>
                  <a:pt x="131063" y="490093"/>
                </a:lnTo>
                <a:lnTo>
                  <a:pt x="131063" y="612648"/>
                </a:lnTo>
                <a:lnTo>
                  <a:pt x="262127" y="306324"/>
                </a:lnTo>
                <a:lnTo>
                  <a:pt x="131063" y="0"/>
                </a:lnTo>
                <a:close/>
              </a:path>
            </a:pathLst>
          </a:custGeom>
          <a:solidFill>
            <a:srgbClr val="F6C7AA"/>
          </a:solidFill>
        </p:spPr>
        <p:txBody>
          <a:bodyPr wrap="square" lIns="0" tIns="0" rIns="0" bIns="0" rtlCol="0"/>
          <a:lstStyle/>
          <a:p>
            <a:endParaRPr/>
          </a:p>
        </p:txBody>
      </p:sp>
      <p:grpSp>
        <p:nvGrpSpPr>
          <p:cNvPr id="12" name="object 12"/>
          <p:cNvGrpSpPr/>
          <p:nvPr/>
        </p:nvGrpSpPr>
        <p:grpSpPr>
          <a:xfrm>
            <a:off x="7703819" y="2522220"/>
            <a:ext cx="1815464" cy="1813560"/>
            <a:chOff x="7703819" y="2522220"/>
            <a:chExt cx="1815464" cy="1813560"/>
          </a:xfrm>
        </p:grpSpPr>
        <p:sp>
          <p:nvSpPr>
            <p:cNvPr id="13" name="object 13"/>
            <p:cNvSpPr/>
            <p:nvPr/>
          </p:nvSpPr>
          <p:spPr>
            <a:xfrm>
              <a:off x="7709915" y="2528316"/>
              <a:ext cx="1803400" cy="1801495"/>
            </a:xfrm>
            <a:custGeom>
              <a:avLst/>
              <a:gdLst/>
              <a:ahLst/>
              <a:cxnLst/>
              <a:rect l="l" t="t" r="r" b="b"/>
              <a:pathLst>
                <a:path w="1803400" h="1801495">
                  <a:moveTo>
                    <a:pt x="901445" y="0"/>
                  </a:moveTo>
                  <a:lnTo>
                    <a:pt x="853572" y="1248"/>
                  </a:lnTo>
                  <a:lnTo>
                    <a:pt x="806349" y="4952"/>
                  </a:lnTo>
                  <a:lnTo>
                    <a:pt x="759839" y="11048"/>
                  </a:lnTo>
                  <a:lnTo>
                    <a:pt x="714105" y="19476"/>
                  </a:lnTo>
                  <a:lnTo>
                    <a:pt x="669208" y="30172"/>
                  </a:lnTo>
                  <a:lnTo>
                    <a:pt x="625211" y="43075"/>
                  </a:lnTo>
                  <a:lnTo>
                    <a:pt x="582176" y="58121"/>
                  </a:lnTo>
                  <a:lnTo>
                    <a:pt x="540165" y="75250"/>
                  </a:lnTo>
                  <a:lnTo>
                    <a:pt x="499242" y="94398"/>
                  </a:lnTo>
                  <a:lnTo>
                    <a:pt x="459467" y="115504"/>
                  </a:lnTo>
                  <a:lnTo>
                    <a:pt x="420904" y="138505"/>
                  </a:lnTo>
                  <a:lnTo>
                    <a:pt x="383615" y="163339"/>
                  </a:lnTo>
                  <a:lnTo>
                    <a:pt x="347661" y="189944"/>
                  </a:lnTo>
                  <a:lnTo>
                    <a:pt x="313107" y="218257"/>
                  </a:lnTo>
                  <a:lnTo>
                    <a:pt x="280012" y="248217"/>
                  </a:lnTo>
                  <a:lnTo>
                    <a:pt x="248441" y="279760"/>
                  </a:lnTo>
                  <a:lnTo>
                    <a:pt x="218455" y="312826"/>
                  </a:lnTo>
                  <a:lnTo>
                    <a:pt x="190117" y="347351"/>
                  </a:lnTo>
                  <a:lnTo>
                    <a:pt x="163488" y="383273"/>
                  </a:lnTo>
                  <a:lnTo>
                    <a:pt x="138632" y="420531"/>
                  </a:lnTo>
                  <a:lnTo>
                    <a:pt x="115610" y="459061"/>
                  </a:lnTo>
                  <a:lnTo>
                    <a:pt x="94485" y="498802"/>
                  </a:lnTo>
                  <a:lnTo>
                    <a:pt x="75320" y="539692"/>
                  </a:lnTo>
                  <a:lnTo>
                    <a:pt x="58175" y="581667"/>
                  </a:lnTo>
                  <a:lnTo>
                    <a:pt x="43115" y="624667"/>
                  </a:lnTo>
                  <a:lnTo>
                    <a:pt x="30200" y="668628"/>
                  </a:lnTo>
                  <a:lnTo>
                    <a:pt x="19494" y="713489"/>
                  </a:lnTo>
                  <a:lnTo>
                    <a:pt x="11059" y="759188"/>
                  </a:lnTo>
                  <a:lnTo>
                    <a:pt x="4956" y="805661"/>
                  </a:lnTo>
                  <a:lnTo>
                    <a:pt x="1249" y="852847"/>
                  </a:lnTo>
                  <a:lnTo>
                    <a:pt x="0" y="900684"/>
                  </a:lnTo>
                  <a:lnTo>
                    <a:pt x="1249" y="948520"/>
                  </a:lnTo>
                  <a:lnTo>
                    <a:pt x="4956" y="995706"/>
                  </a:lnTo>
                  <a:lnTo>
                    <a:pt x="11059" y="1042179"/>
                  </a:lnTo>
                  <a:lnTo>
                    <a:pt x="19494" y="1087878"/>
                  </a:lnTo>
                  <a:lnTo>
                    <a:pt x="30200" y="1132739"/>
                  </a:lnTo>
                  <a:lnTo>
                    <a:pt x="43115" y="1176700"/>
                  </a:lnTo>
                  <a:lnTo>
                    <a:pt x="58175" y="1219700"/>
                  </a:lnTo>
                  <a:lnTo>
                    <a:pt x="75320" y="1261675"/>
                  </a:lnTo>
                  <a:lnTo>
                    <a:pt x="94485" y="1302565"/>
                  </a:lnTo>
                  <a:lnTo>
                    <a:pt x="115610" y="1342306"/>
                  </a:lnTo>
                  <a:lnTo>
                    <a:pt x="138632" y="1380836"/>
                  </a:lnTo>
                  <a:lnTo>
                    <a:pt x="163488" y="1418094"/>
                  </a:lnTo>
                  <a:lnTo>
                    <a:pt x="190117" y="1454016"/>
                  </a:lnTo>
                  <a:lnTo>
                    <a:pt x="218455" y="1488541"/>
                  </a:lnTo>
                  <a:lnTo>
                    <a:pt x="248441" y="1521607"/>
                  </a:lnTo>
                  <a:lnTo>
                    <a:pt x="280012" y="1553150"/>
                  </a:lnTo>
                  <a:lnTo>
                    <a:pt x="313107" y="1583110"/>
                  </a:lnTo>
                  <a:lnTo>
                    <a:pt x="347661" y="1611423"/>
                  </a:lnTo>
                  <a:lnTo>
                    <a:pt x="383615" y="1638028"/>
                  </a:lnTo>
                  <a:lnTo>
                    <a:pt x="420904" y="1662862"/>
                  </a:lnTo>
                  <a:lnTo>
                    <a:pt x="459467" y="1685863"/>
                  </a:lnTo>
                  <a:lnTo>
                    <a:pt x="499242" y="1706969"/>
                  </a:lnTo>
                  <a:lnTo>
                    <a:pt x="540165" y="1726117"/>
                  </a:lnTo>
                  <a:lnTo>
                    <a:pt x="582176" y="1743246"/>
                  </a:lnTo>
                  <a:lnTo>
                    <a:pt x="625211" y="1758292"/>
                  </a:lnTo>
                  <a:lnTo>
                    <a:pt x="669208" y="1771195"/>
                  </a:lnTo>
                  <a:lnTo>
                    <a:pt x="714105" y="1781891"/>
                  </a:lnTo>
                  <a:lnTo>
                    <a:pt x="759839" y="1790319"/>
                  </a:lnTo>
                  <a:lnTo>
                    <a:pt x="806349" y="1796415"/>
                  </a:lnTo>
                  <a:lnTo>
                    <a:pt x="853572" y="1800119"/>
                  </a:lnTo>
                  <a:lnTo>
                    <a:pt x="901445" y="1801368"/>
                  </a:lnTo>
                  <a:lnTo>
                    <a:pt x="949319" y="1800119"/>
                  </a:lnTo>
                  <a:lnTo>
                    <a:pt x="996542" y="1796415"/>
                  </a:lnTo>
                  <a:lnTo>
                    <a:pt x="1043052" y="1790319"/>
                  </a:lnTo>
                  <a:lnTo>
                    <a:pt x="1088786" y="1781891"/>
                  </a:lnTo>
                  <a:lnTo>
                    <a:pt x="1133683" y="1771195"/>
                  </a:lnTo>
                  <a:lnTo>
                    <a:pt x="1177680" y="1758292"/>
                  </a:lnTo>
                  <a:lnTo>
                    <a:pt x="1220715" y="1743246"/>
                  </a:lnTo>
                  <a:lnTo>
                    <a:pt x="1262726" y="1726117"/>
                  </a:lnTo>
                  <a:lnTo>
                    <a:pt x="1303649" y="1706969"/>
                  </a:lnTo>
                  <a:lnTo>
                    <a:pt x="1343424" y="1685863"/>
                  </a:lnTo>
                  <a:lnTo>
                    <a:pt x="1381987" y="1662862"/>
                  </a:lnTo>
                  <a:lnTo>
                    <a:pt x="1419276" y="1638028"/>
                  </a:lnTo>
                  <a:lnTo>
                    <a:pt x="1455230" y="1611423"/>
                  </a:lnTo>
                  <a:lnTo>
                    <a:pt x="1489784" y="1583110"/>
                  </a:lnTo>
                  <a:lnTo>
                    <a:pt x="1522879" y="1553150"/>
                  </a:lnTo>
                  <a:lnTo>
                    <a:pt x="1554450" y="1521607"/>
                  </a:lnTo>
                  <a:lnTo>
                    <a:pt x="1584436" y="1488541"/>
                  </a:lnTo>
                  <a:lnTo>
                    <a:pt x="1612774" y="1454016"/>
                  </a:lnTo>
                  <a:lnTo>
                    <a:pt x="1639403" y="1418094"/>
                  </a:lnTo>
                  <a:lnTo>
                    <a:pt x="1664259" y="1380836"/>
                  </a:lnTo>
                  <a:lnTo>
                    <a:pt x="1687281" y="1342306"/>
                  </a:lnTo>
                  <a:lnTo>
                    <a:pt x="1708406" y="1302565"/>
                  </a:lnTo>
                  <a:lnTo>
                    <a:pt x="1727571" y="1261675"/>
                  </a:lnTo>
                  <a:lnTo>
                    <a:pt x="1744716" y="1219700"/>
                  </a:lnTo>
                  <a:lnTo>
                    <a:pt x="1759776" y="1176700"/>
                  </a:lnTo>
                  <a:lnTo>
                    <a:pt x="1772691" y="1132739"/>
                  </a:lnTo>
                  <a:lnTo>
                    <a:pt x="1783397" y="1087878"/>
                  </a:lnTo>
                  <a:lnTo>
                    <a:pt x="1791832" y="1042179"/>
                  </a:lnTo>
                  <a:lnTo>
                    <a:pt x="1797935" y="995706"/>
                  </a:lnTo>
                  <a:lnTo>
                    <a:pt x="1801642" y="948520"/>
                  </a:lnTo>
                  <a:lnTo>
                    <a:pt x="1802891" y="900684"/>
                  </a:lnTo>
                  <a:lnTo>
                    <a:pt x="1801642" y="852847"/>
                  </a:lnTo>
                  <a:lnTo>
                    <a:pt x="1797935" y="805661"/>
                  </a:lnTo>
                  <a:lnTo>
                    <a:pt x="1791832" y="759188"/>
                  </a:lnTo>
                  <a:lnTo>
                    <a:pt x="1783397" y="713489"/>
                  </a:lnTo>
                  <a:lnTo>
                    <a:pt x="1772691" y="668628"/>
                  </a:lnTo>
                  <a:lnTo>
                    <a:pt x="1759776" y="624667"/>
                  </a:lnTo>
                  <a:lnTo>
                    <a:pt x="1744716" y="581667"/>
                  </a:lnTo>
                  <a:lnTo>
                    <a:pt x="1727571" y="539692"/>
                  </a:lnTo>
                  <a:lnTo>
                    <a:pt x="1708406" y="498802"/>
                  </a:lnTo>
                  <a:lnTo>
                    <a:pt x="1687281" y="459061"/>
                  </a:lnTo>
                  <a:lnTo>
                    <a:pt x="1664259" y="420531"/>
                  </a:lnTo>
                  <a:lnTo>
                    <a:pt x="1639403" y="383273"/>
                  </a:lnTo>
                  <a:lnTo>
                    <a:pt x="1612774" y="347351"/>
                  </a:lnTo>
                  <a:lnTo>
                    <a:pt x="1584436" y="312826"/>
                  </a:lnTo>
                  <a:lnTo>
                    <a:pt x="1554450" y="279760"/>
                  </a:lnTo>
                  <a:lnTo>
                    <a:pt x="1522879" y="248217"/>
                  </a:lnTo>
                  <a:lnTo>
                    <a:pt x="1489784" y="218257"/>
                  </a:lnTo>
                  <a:lnTo>
                    <a:pt x="1455230" y="189944"/>
                  </a:lnTo>
                  <a:lnTo>
                    <a:pt x="1419276" y="163339"/>
                  </a:lnTo>
                  <a:lnTo>
                    <a:pt x="1381987" y="138505"/>
                  </a:lnTo>
                  <a:lnTo>
                    <a:pt x="1343424" y="115504"/>
                  </a:lnTo>
                  <a:lnTo>
                    <a:pt x="1303649" y="94398"/>
                  </a:lnTo>
                  <a:lnTo>
                    <a:pt x="1262726" y="75250"/>
                  </a:lnTo>
                  <a:lnTo>
                    <a:pt x="1220715" y="58121"/>
                  </a:lnTo>
                  <a:lnTo>
                    <a:pt x="1177680" y="43075"/>
                  </a:lnTo>
                  <a:lnTo>
                    <a:pt x="1133683" y="30172"/>
                  </a:lnTo>
                  <a:lnTo>
                    <a:pt x="1088786" y="19476"/>
                  </a:lnTo>
                  <a:lnTo>
                    <a:pt x="1043052" y="11048"/>
                  </a:lnTo>
                  <a:lnTo>
                    <a:pt x="996542" y="4952"/>
                  </a:lnTo>
                  <a:lnTo>
                    <a:pt x="949319" y="1248"/>
                  </a:lnTo>
                  <a:lnTo>
                    <a:pt x="901445" y="0"/>
                  </a:lnTo>
                  <a:close/>
                </a:path>
              </a:pathLst>
            </a:custGeom>
            <a:solidFill>
              <a:srgbClr val="EF9315"/>
            </a:solidFill>
          </p:spPr>
          <p:txBody>
            <a:bodyPr wrap="square" lIns="0" tIns="0" rIns="0" bIns="0" rtlCol="0"/>
            <a:lstStyle/>
            <a:p>
              <a:endParaRPr/>
            </a:p>
          </p:txBody>
        </p:sp>
        <p:sp>
          <p:nvSpPr>
            <p:cNvPr id="14" name="object 14"/>
            <p:cNvSpPr/>
            <p:nvPr/>
          </p:nvSpPr>
          <p:spPr>
            <a:xfrm>
              <a:off x="7709915" y="2528316"/>
              <a:ext cx="1803400" cy="1801495"/>
            </a:xfrm>
            <a:custGeom>
              <a:avLst/>
              <a:gdLst/>
              <a:ahLst/>
              <a:cxnLst/>
              <a:rect l="l" t="t" r="r" b="b"/>
              <a:pathLst>
                <a:path w="1803400" h="1801495">
                  <a:moveTo>
                    <a:pt x="0" y="900684"/>
                  </a:moveTo>
                  <a:lnTo>
                    <a:pt x="1249" y="852847"/>
                  </a:lnTo>
                  <a:lnTo>
                    <a:pt x="4956" y="805661"/>
                  </a:lnTo>
                  <a:lnTo>
                    <a:pt x="11059" y="759188"/>
                  </a:lnTo>
                  <a:lnTo>
                    <a:pt x="19494" y="713489"/>
                  </a:lnTo>
                  <a:lnTo>
                    <a:pt x="30200" y="668628"/>
                  </a:lnTo>
                  <a:lnTo>
                    <a:pt x="43115" y="624667"/>
                  </a:lnTo>
                  <a:lnTo>
                    <a:pt x="58175" y="581667"/>
                  </a:lnTo>
                  <a:lnTo>
                    <a:pt x="75320" y="539692"/>
                  </a:lnTo>
                  <a:lnTo>
                    <a:pt x="94485" y="498802"/>
                  </a:lnTo>
                  <a:lnTo>
                    <a:pt x="115610" y="459061"/>
                  </a:lnTo>
                  <a:lnTo>
                    <a:pt x="138632" y="420531"/>
                  </a:lnTo>
                  <a:lnTo>
                    <a:pt x="163488" y="383273"/>
                  </a:lnTo>
                  <a:lnTo>
                    <a:pt x="190117" y="347351"/>
                  </a:lnTo>
                  <a:lnTo>
                    <a:pt x="218455" y="312826"/>
                  </a:lnTo>
                  <a:lnTo>
                    <a:pt x="248441" y="279760"/>
                  </a:lnTo>
                  <a:lnTo>
                    <a:pt x="280012" y="248217"/>
                  </a:lnTo>
                  <a:lnTo>
                    <a:pt x="313107" y="218257"/>
                  </a:lnTo>
                  <a:lnTo>
                    <a:pt x="347661" y="189944"/>
                  </a:lnTo>
                  <a:lnTo>
                    <a:pt x="383615" y="163339"/>
                  </a:lnTo>
                  <a:lnTo>
                    <a:pt x="420904" y="138505"/>
                  </a:lnTo>
                  <a:lnTo>
                    <a:pt x="459467" y="115504"/>
                  </a:lnTo>
                  <a:lnTo>
                    <a:pt x="499242" y="94398"/>
                  </a:lnTo>
                  <a:lnTo>
                    <a:pt x="540165" y="75250"/>
                  </a:lnTo>
                  <a:lnTo>
                    <a:pt x="582176" y="58121"/>
                  </a:lnTo>
                  <a:lnTo>
                    <a:pt x="625211" y="43075"/>
                  </a:lnTo>
                  <a:lnTo>
                    <a:pt x="669208" y="30172"/>
                  </a:lnTo>
                  <a:lnTo>
                    <a:pt x="714105" y="19476"/>
                  </a:lnTo>
                  <a:lnTo>
                    <a:pt x="759839" y="11048"/>
                  </a:lnTo>
                  <a:lnTo>
                    <a:pt x="806349" y="4952"/>
                  </a:lnTo>
                  <a:lnTo>
                    <a:pt x="853572" y="1248"/>
                  </a:lnTo>
                  <a:lnTo>
                    <a:pt x="901445" y="0"/>
                  </a:lnTo>
                  <a:lnTo>
                    <a:pt x="949319" y="1248"/>
                  </a:lnTo>
                  <a:lnTo>
                    <a:pt x="996542" y="4952"/>
                  </a:lnTo>
                  <a:lnTo>
                    <a:pt x="1043052" y="11048"/>
                  </a:lnTo>
                  <a:lnTo>
                    <a:pt x="1088786" y="19476"/>
                  </a:lnTo>
                  <a:lnTo>
                    <a:pt x="1133683" y="30172"/>
                  </a:lnTo>
                  <a:lnTo>
                    <a:pt x="1177680" y="43075"/>
                  </a:lnTo>
                  <a:lnTo>
                    <a:pt x="1220715" y="58121"/>
                  </a:lnTo>
                  <a:lnTo>
                    <a:pt x="1262726" y="75250"/>
                  </a:lnTo>
                  <a:lnTo>
                    <a:pt x="1303649" y="94398"/>
                  </a:lnTo>
                  <a:lnTo>
                    <a:pt x="1343424" y="115504"/>
                  </a:lnTo>
                  <a:lnTo>
                    <a:pt x="1381987" y="138505"/>
                  </a:lnTo>
                  <a:lnTo>
                    <a:pt x="1419276" y="163339"/>
                  </a:lnTo>
                  <a:lnTo>
                    <a:pt x="1455230" y="189944"/>
                  </a:lnTo>
                  <a:lnTo>
                    <a:pt x="1489784" y="218257"/>
                  </a:lnTo>
                  <a:lnTo>
                    <a:pt x="1522879" y="248217"/>
                  </a:lnTo>
                  <a:lnTo>
                    <a:pt x="1554450" y="279760"/>
                  </a:lnTo>
                  <a:lnTo>
                    <a:pt x="1584436" y="312826"/>
                  </a:lnTo>
                  <a:lnTo>
                    <a:pt x="1612774" y="347351"/>
                  </a:lnTo>
                  <a:lnTo>
                    <a:pt x="1639403" y="383273"/>
                  </a:lnTo>
                  <a:lnTo>
                    <a:pt x="1664259" y="420531"/>
                  </a:lnTo>
                  <a:lnTo>
                    <a:pt x="1687281" y="459061"/>
                  </a:lnTo>
                  <a:lnTo>
                    <a:pt x="1708406" y="498802"/>
                  </a:lnTo>
                  <a:lnTo>
                    <a:pt x="1727571" y="539692"/>
                  </a:lnTo>
                  <a:lnTo>
                    <a:pt x="1744716" y="581667"/>
                  </a:lnTo>
                  <a:lnTo>
                    <a:pt x="1759776" y="624667"/>
                  </a:lnTo>
                  <a:lnTo>
                    <a:pt x="1772691" y="668628"/>
                  </a:lnTo>
                  <a:lnTo>
                    <a:pt x="1783397" y="713489"/>
                  </a:lnTo>
                  <a:lnTo>
                    <a:pt x="1791832" y="759188"/>
                  </a:lnTo>
                  <a:lnTo>
                    <a:pt x="1797935" y="805661"/>
                  </a:lnTo>
                  <a:lnTo>
                    <a:pt x="1801642" y="852847"/>
                  </a:lnTo>
                  <a:lnTo>
                    <a:pt x="1802891" y="900684"/>
                  </a:lnTo>
                  <a:lnTo>
                    <a:pt x="1801642" y="948520"/>
                  </a:lnTo>
                  <a:lnTo>
                    <a:pt x="1797935" y="995706"/>
                  </a:lnTo>
                  <a:lnTo>
                    <a:pt x="1791832" y="1042179"/>
                  </a:lnTo>
                  <a:lnTo>
                    <a:pt x="1783397" y="1087878"/>
                  </a:lnTo>
                  <a:lnTo>
                    <a:pt x="1772691" y="1132739"/>
                  </a:lnTo>
                  <a:lnTo>
                    <a:pt x="1759776" y="1176700"/>
                  </a:lnTo>
                  <a:lnTo>
                    <a:pt x="1744716" y="1219700"/>
                  </a:lnTo>
                  <a:lnTo>
                    <a:pt x="1727571" y="1261675"/>
                  </a:lnTo>
                  <a:lnTo>
                    <a:pt x="1708406" y="1302565"/>
                  </a:lnTo>
                  <a:lnTo>
                    <a:pt x="1687281" y="1342306"/>
                  </a:lnTo>
                  <a:lnTo>
                    <a:pt x="1664259" y="1380836"/>
                  </a:lnTo>
                  <a:lnTo>
                    <a:pt x="1639403" y="1418094"/>
                  </a:lnTo>
                  <a:lnTo>
                    <a:pt x="1612774" y="1454016"/>
                  </a:lnTo>
                  <a:lnTo>
                    <a:pt x="1584436" y="1488541"/>
                  </a:lnTo>
                  <a:lnTo>
                    <a:pt x="1554450" y="1521607"/>
                  </a:lnTo>
                  <a:lnTo>
                    <a:pt x="1522879" y="1553150"/>
                  </a:lnTo>
                  <a:lnTo>
                    <a:pt x="1489784" y="1583110"/>
                  </a:lnTo>
                  <a:lnTo>
                    <a:pt x="1455230" y="1611423"/>
                  </a:lnTo>
                  <a:lnTo>
                    <a:pt x="1419276" y="1638028"/>
                  </a:lnTo>
                  <a:lnTo>
                    <a:pt x="1381987" y="1662862"/>
                  </a:lnTo>
                  <a:lnTo>
                    <a:pt x="1343424" y="1685863"/>
                  </a:lnTo>
                  <a:lnTo>
                    <a:pt x="1303649" y="1706969"/>
                  </a:lnTo>
                  <a:lnTo>
                    <a:pt x="1262726" y="1726117"/>
                  </a:lnTo>
                  <a:lnTo>
                    <a:pt x="1220715" y="1743246"/>
                  </a:lnTo>
                  <a:lnTo>
                    <a:pt x="1177680" y="1758292"/>
                  </a:lnTo>
                  <a:lnTo>
                    <a:pt x="1133683" y="1771195"/>
                  </a:lnTo>
                  <a:lnTo>
                    <a:pt x="1088786" y="1781891"/>
                  </a:lnTo>
                  <a:lnTo>
                    <a:pt x="1043052" y="1790319"/>
                  </a:lnTo>
                  <a:lnTo>
                    <a:pt x="996542" y="1796415"/>
                  </a:lnTo>
                  <a:lnTo>
                    <a:pt x="949319" y="1800119"/>
                  </a:lnTo>
                  <a:lnTo>
                    <a:pt x="901445" y="1801368"/>
                  </a:lnTo>
                  <a:lnTo>
                    <a:pt x="853572" y="1800119"/>
                  </a:lnTo>
                  <a:lnTo>
                    <a:pt x="806349" y="1796415"/>
                  </a:lnTo>
                  <a:lnTo>
                    <a:pt x="759839" y="1790319"/>
                  </a:lnTo>
                  <a:lnTo>
                    <a:pt x="714105" y="1781891"/>
                  </a:lnTo>
                  <a:lnTo>
                    <a:pt x="669208" y="1771195"/>
                  </a:lnTo>
                  <a:lnTo>
                    <a:pt x="625211" y="1758292"/>
                  </a:lnTo>
                  <a:lnTo>
                    <a:pt x="582176" y="1743246"/>
                  </a:lnTo>
                  <a:lnTo>
                    <a:pt x="540165" y="1726117"/>
                  </a:lnTo>
                  <a:lnTo>
                    <a:pt x="499242" y="1706969"/>
                  </a:lnTo>
                  <a:lnTo>
                    <a:pt x="459467" y="1685863"/>
                  </a:lnTo>
                  <a:lnTo>
                    <a:pt x="420904" y="1662862"/>
                  </a:lnTo>
                  <a:lnTo>
                    <a:pt x="383615" y="1638028"/>
                  </a:lnTo>
                  <a:lnTo>
                    <a:pt x="347661" y="1611423"/>
                  </a:lnTo>
                  <a:lnTo>
                    <a:pt x="313107" y="1583110"/>
                  </a:lnTo>
                  <a:lnTo>
                    <a:pt x="280012" y="1553150"/>
                  </a:lnTo>
                  <a:lnTo>
                    <a:pt x="248441" y="1521607"/>
                  </a:lnTo>
                  <a:lnTo>
                    <a:pt x="218455" y="1488541"/>
                  </a:lnTo>
                  <a:lnTo>
                    <a:pt x="190117" y="1454016"/>
                  </a:lnTo>
                  <a:lnTo>
                    <a:pt x="163488" y="1418094"/>
                  </a:lnTo>
                  <a:lnTo>
                    <a:pt x="138632" y="1380836"/>
                  </a:lnTo>
                  <a:lnTo>
                    <a:pt x="115610" y="1342306"/>
                  </a:lnTo>
                  <a:lnTo>
                    <a:pt x="94485" y="1302565"/>
                  </a:lnTo>
                  <a:lnTo>
                    <a:pt x="75320" y="1261675"/>
                  </a:lnTo>
                  <a:lnTo>
                    <a:pt x="58175" y="1219700"/>
                  </a:lnTo>
                  <a:lnTo>
                    <a:pt x="43115" y="1176700"/>
                  </a:lnTo>
                  <a:lnTo>
                    <a:pt x="30200" y="1132739"/>
                  </a:lnTo>
                  <a:lnTo>
                    <a:pt x="19494" y="1087878"/>
                  </a:lnTo>
                  <a:lnTo>
                    <a:pt x="11059" y="1042179"/>
                  </a:lnTo>
                  <a:lnTo>
                    <a:pt x="4956" y="995706"/>
                  </a:lnTo>
                  <a:lnTo>
                    <a:pt x="1249" y="948520"/>
                  </a:lnTo>
                  <a:lnTo>
                    <a:pt x="0" y="900684"/>
                  </a:lnTo>
                  <a:close/>
                </a:path>
              </a:pathLst>
            </a:custGeom>
            <a:ln w="12192">
              <a:solidFill>
                <a:srgbClr val="FFFFFF"/>
              </a:solidFill>
            </a:ln>
          </p:spPr>
          <p:txBody>
            <a:bodyPr wrap="square" lIns="0" tIns="0" rIns="0" bIns="0" rtlCol="0"/>
            <a:lstStyle/>
            <a:p>
              <a:endParaRPr/>
            </a:p>
          </p:txBody>
        </p:sp>
      </p:grpSp>
      <p:sp>
        <p:nvSpPr>
          <p:cNvPr id="15" name="object 15"/>
          <p:cNvSpPr txBox="1"/>
          <p:nvPr/>
        </p:nvSpPr>
        <p:spPr>
          <a:xfrm>
            <a:off x="8044053" y="3040507"/>
            <a:ext cx="1136015" cy="736600"/>
          </a:xfrm>
          <a:prstGeom prst="rect">
            <a:avLst/>
          </a:prstGeom>
        </p:spPr>
        <p:txBody>
          <a:bodyPr vert="horz" wrap="square" lIns="0" tIns="46355" rIns="0" bIns="0" rtlCol="0">
            <a:spAutoFit/>
          </a:bodyPr>
          <a:lstStyle/>
          <a:p>
            <a:pPr marL="12065" marR="5080" indent="1905" algn="ctr">
              <a:lnSpc>
                <a:spcPct val="87100"/>
              </a:lnSpc>
              <a:spcBef>
                <a:spcPts val="365"/>
              </a:spcBef>
            </a:pPr>
            <a:r>
              <a:rPr sz="1700" spc="-5" dirty="0">
                <a:solidFill>
                  <a:srgbClr val="FFFFFF"/>
                </a:solidFill>
                <a:latin typeface="Trebuchet MS"/>
                <a:cs typeface="Trebuchet MS"/>
              </a:rPr>
              <a:t>Lipophilic, </a:t>
            </a:r>
            <a:r>
              <a:rPr sz="1700" dirty="0">
                <a:solidFill>
                  <a:srgbClr val="FFFFFF"/>
                </a:solidFill>
                <a:latin typeface="Trebuchet MS"/>
                <a:cs typeface="Trebuchet MS"/>
              </a:rPr>
              <a:t> </a:t>
            </a:r>
            <a:r>
              <a:rPr sz="1700" spc="-5" dirty="0">
                <a:solidFill>
                  <a:srgbClr val="FFFFFF"/>
                </a:solidFill>
                <a:latin typeface="Trebuchet MS"/>
                <a:cs typeface="Trebuchet MS"/>
              </a:rPr>
              <a:t>insoluble</a:t>
            </a:r>
            <a:r>
              <a:rPr sz="1700" spc="-70" dirty="0">
                <a:solidFill>
                  <a:srgbClr val="FFFFFF"/>
                </a:solidFill>
                <a:latin typeface="Trebuchet MS"/>
                <a:cs typeface="Trebuchet MS"/>
              </a:rPr>
              <a:t> </a:t>
            </a:r>
            <a:r>
              <a:rPr sz="1700" spc="-5" dirty="0">
                <a:solidFill>
                  <a:srgbClr val="FFFFFF"/>
                </a:solidFill>
                <a:latin typeface="Trebuchet MS"/>
                <a:cs typeface="Trebuchet MS"/>
              </a:rPr>
              <a:t>in </a:t>
            </a:r>
            <a:r>
              <a:rPr sz="1700" spc="-495" dirty="0">
                <a:solidFill>
                  <a:srgbClr val="FFFFFF"/>
                </a:solidFill>
                <a:latin typeface="Trebuchet MS"/>
                <a:cs typeface="Trebuchet MS"/>
              </a:rPr>
              <a:t> </a:t>
            </a:r>
            <a:r>
              <a:rPr sz="1700" spc="-5" dirty="0">
                <a:solidFill>
                  <a:srgbClr val="FFFFFF"/>
                </a:solidFill>
                <a:latin typeface="Trebuchet MS"/>
                <a:cs typeface="Trebuchet MS"/>
              </a:rPr>
              <a:t>water</a:t>
            </a:r>
            <a:endParaRPr sz="1700">
              <a:latin typeface="Trebuchet MS"/>
              <a:cs typeface="Trebuchet MS"/>
            </a:endParaRPr>
          </a:p>
        </p:txBody>
      </p:sp>
      <p:sp>
        <p:nvSpPr>
          <p:cNvPr id="16" name="object 16"/>
          <p:cNvSpPr/>
          <p:nvPr/>
        </p:nvSpPr>
        <p:spPr>
          <a:xfrm>
            <a:off x="5780532" y="4707635"/>
            <a:ext cx="612775" cy="234950"/>
          </a:xfrm>
          <a:custGeom>
            <a:avLst/>
            <a:gdLst/>
            <a:ahLst/>
            <a:cxnLst/>
            <a:rect l="l" t="t" r="r" b="b"/>
            <a:pathLst>
              <a:path w="612775" h="234950">
                <a:moveTo>
                  <a:pt x="490092" y="0"/>
                </a:moveTo>
                <a:lnTo>
                  <a:pt x="122554" y="0"/>
                </a:lnTo>
                <a:lnTo>
                  <a:pt x="122554" y="117347"/>
                </a:lnTo>
                <a:lnTo>
                  <a:pt x="0" y="117347"/>
                </a:lnTo>
                <a:lnTo>
                  <a:pt x="306323" y="234695"/>
                </a:lnTo>
                <a:lnTo>
                  <a:pt x="612647" y="117347"/>
                </a:lnTo>
                <a:lnTo>
                  <a:pt x="490092" y="117347"/>
                </a:lnTo>
                <a:lnTo>
                  <a:pt x="490092" y="0"/>
                </a:lnTo>
                <a:close/>
              </a:path>
            </a:pathLst>
          </a:custGeom>
          <a:solidFill>
            <a:srgbClr val="F6C7AA"/>
          </a:solidFill>
        </p:spPr>
        <p:txBody>
          <a:bodyPr wrap="square" lIns="0" tIns="0" rIns="0" bIns="0" rtlCol="0"/>
          <a:lstStyle/>
          <a:p>
            <a:endParaRPr/>
          </a:p>
        </p:txBody>
      </p:sp>
      <p:grpSp>
        <p:nvGrpSpPr>
          <p:cNvPr id="17" name="object 17"/>
          <p:cNvGrpSpPr/>
          <p:nvPr/>
        </p:nvGrpSpPr>
        <p:grpSpPr>
          <a:xfrm>
            <a:off x="5180076" y="5045964"/>
            <a:ext cx="1813560" cy="1813560"/>
            <a:chOff x="5180076" y="5045964"/>
            <a:chExt cx="1813560" cy="1813560"/>
          </a:xfrm>
        </p:grpSpPr>
        <p:sp>
          <p:nvSpPr>
            <p:cNvPr id="18" name="object 18"/>
            <p:cNvSpPr/>
            <p:nvPr/>
          </p:nvSpPr>
          <p:spPr>
            <a:xfrm>
              <a:off x="5186172" y="5052060"/>
              <a:ext cx="1801495" cy="1801495"/>
            </a:xfrm>
            <a:custGeom>
              <a:avLst/>
              <a:gdLst/>
              <a:ahLst/>
              <a:cxnLst/>
              <a:rect l="l" t="t" r="r" b="b"/>
              <a:pathLst>
                <a:path w="1801495" h="1801495">
                  <a:moveTo>
                    <a:pt x="900683" y="0"/>
                  </a:moveTo>
                  <a:lnTo>
                    <a:pt x="852847" y="1248"/>
                  </a:lnTo>
                  <a:lnTo>
                    <a:pt x="805661" y="4952"/>
                  </a:lnTo>
                  <a:lnTo>
                    <a:pt x="759188" y="11048"/>
                  </a:lnTo>
                  <a:lnTo>
                    <a:pt x="713489" y="19476"/>
                  </a:lnTo>
                  <a:lnTo>
                    <a:pt x="668628" y="30172"/>
                  </a:lnTo>
                  <a:lnTo>
                    <a:pt x="624667" y="43075"/>
                  </a:lnTo>
                  <a:lnTo>
                    <a:pt x="581667" y="58121"/>
                  </a:lnTo>
                  <a:lnTo>
                    <a:pt x="539692" y="75250"/>
                  </a:lnTo>
                  <a:lnTo>
                    <a:pt x="498802" y="94398"/>
                  </a:lnTo>
                  <a:lnTo>
                    <a:pt x="459061" y="115504"/>
                  </a:lnTo>
                  <a:lnTo>
                    <a:pt x="420531" y="138505"/>
                  </a:lnTo>
                  <a:lnTo>
                    <a:pt x="383273" y="163339"/>
                  </a:lnTo>
                  <a:lnTo>
                    <a:pt x="347351" y="189944"/>
                  </a:lnTo>
                  <a:lnTo>
                    <a:pt x="312826" y="218257"/>
                  </a:lnTo>
                  <a:lnTo>
                    <a:pt x="279760" y="248217"/>
                  </a:lnTo>
                  <a:lnTo>
                    <a:pt x="248217" y="279760"/>
                  </a:lnTo>
                  <a:lnTo>
                    <a:pt x="218257" y="312826"/>
                  </a:lnTo>
                  <a:lnTo>
                    <a:pt x="189944" y="347351"/>
                  </a:lnTo>
                  <a:lnTo>
                    <a:pt x="163339" y="383273"/>
                  </a:lnTo>
                  <a:lnTo>
                    <a:pt x="138505" y="420531"/>
                  </a:lnTo>
                  <a:lnTo>
                    <a:pt x="115504" y="459061"/>
                  </a:lnTo>
                  <a:lnTo>
                    <a:pt x="94398" y="498802"/>
                  </a:lnTo>
                  <a:lnTo>
                    <a:pt x="75250" y="539692"/>
                  </a:lnTo>
                  <a:lnTo>
                    <a:pt x="58121" y="581667"/>
                  </a:lnTo>
                  <a:lnTo>
                    <a:pt x="43075" y="624667"/>
                  </a:lnTo>
                  <a:lnTo>
                    <a:pt x="30172" y="668628"/>
                  </a:lnTo>
                  <a:lnTo>
                    <a:pt x="19476" y="713489"/>
                  </a:lnTo>
                  <a:lnTo>
                    <a:pt x="11048" y="759188"/>
                  </a:lnTo>
                  <a:lnTo>
                    <a:pt x="4952" y="805661"/>
                  </a:lnTo>
                  <a:lnTo>
                    <a:pt x="1248" y="852847"/>
                  </a:lnTo>
                  <a:lnTo>
                    <a:pt x="0" y="900683"/>
                  </a:lnTo>
                  <a:lnTo>
                    <a:pt x="1248" y="948518"/>
                  </a:lnTo>
                  <a:lnTo>
                    <a:pt x="4952" y="995702"/>
                  </a:lnTo>
                  <a:lnTo>
                    <a:pt x="11048" y="1042173"/>
                  </a:lnTo>
                  <a:lnTo>
                    <a:pt x="19476" y="1087870"/>
                  </a:lnTo>
                  <a:lnTo>
                    <a:pt x="30172" y="1132730"/>
                  </a:lnTo>
                  <a:lnTo>
                    <a:pt x="43075" y="1176690"/>
                  </a:lnTo>
                  <a:lnTo>
                    <a:pt x="58121" y="1219689"/>
                  </a:lnTo>
                  <a:lnTo>
                    <a:pt x="75250" y="1261665"/>
                  </a:lnTo>
                  <a:lnTo>
                    <a:pt x="94398" y="1302554"/>
                  </a:lnTo>
                  <a:lnTo>
                    <a:pt x="115504" y="1342295"/>
                  </a:lnTo>
                  <a:lnTo>
                    <a:pt x="138505" y="1380825"/>
                  </a:lnTo>
                  <a:lnTo>
                    <a:pt x="163339" y="1418083"/>
                  </a:lnTo>
                  <a:lnTo>
                    <a:pt x="189944" y="1454006"/>
                  </a:lnTo>
                  <a:lnTo>
                    <a:pt x="218257" y="1488531"/>
                  </a:lnTo>
                  <a:lnTo>
                    <a:pt x="248217" y="1521597"/>
                  </a:lnTo>
                  <a:lnTo>
                    <a:pt x="279760" y="1553141"/>
                  </a:lnTo>
                  <a:lnTo>
                    <a:pt x="312826" y="1583101"/>
                  </a:lnTo>
                  <a:lnTo>
                    <a:pt x="347351" y="1611415"/>
                  </a:lnTo>
                  <a:lnTo>
                    <a:pt x="383273" y="1638021"/>
                  </a:lnTo>
                  <a:lnTo>
                    <a:pt x="420531" y="1662856"/>
                  </a:lnTo>
                  <a:lnTo>
                    <a:pt x="459061" y="1685857"/>
                  </a:lnTo>
                  <a:lnTo>
                    <a:pt x="498802" y="1706964"/>
                  </a:lnTo>
                  <a:lnTo>
                    <a:pt x="539692" y="1726113"/>
                  </a:lnTo>
                  <a:lnTo>
                    <a:pt x="581667" y="1743243"/>
                  </a:lnTo>
                  <a:lnTo>
                    <a:pt x="624667" y="1758290"/>
                  </a:lnTo>
                  <a:lnTo>
                    <a:pt x="668628" y="1771193"/>
                  </a:lnTo>
                  <a:lnTo>
                    <a:pt x="713489" y="1781890"/>
                  </a:lnTo>
                  <a:lnTo>
                    <a:pt x="759188" y="1790318"/>
                  </a:lnTo>
                  <a:lnTo>
                    <a:pt x="805661" y="1796415"/>
                  </a:lnTo>
                  <a:lnTo>
                    <a:pt x="852847" y="1800119"/>
                  </a:lnTo>
                  <a:lnTo>
                    <a:pt x="900683" y="1801368"/>
                  </a:lnTo>
                  <a:lnTo>
                    <a:pt x="948520" y="1800119"/>
                  </a:lnTo>
                  <a:lnTo>
                    <a:pt x="995706" y="1796415"/>
                  </a:lnTo>
                  <a:lnTo>
                    <a:pt x="1042179" y="1790318"/>
                  </a:lnTo>
                  <a:lnTo>
                    <a:pt x="1087878" y="1781890"/>
                  </a:lnTo>
                  <a:lnTo>
                    <a:pt x="1132739" y="1771193"/>
                  </a:lnTo>
                  <a:lnTo>
                    <a:pt x="1176700" y="1758290"/>
                  </a:lnTo>
                  <a:lnTo>
                    <a:pt x="1219700" y="1743243"/>
                  </a:lnTo>
                  <a:lnTo>
                    <a:pt x="1261675" y="1726113"/>
                  </a:lnTo>
                  <a:lnTo>
                    <a:pt x="1302565" y="1706964"/>
                  </a:lnTo>
                  <a:lnTo>
                    <a:pt x="1342306" y="1685857"/>
                  </a:lnTo>
                  <a:lnTo>
                    <a:pt x="1380836" y="1662856"/>
                  </a:lnTo>
                  <a:lnTo>
                    <a:pt x="1418094" y="1638021"/>
                  </a:lnTo>
                  <a:lnTo>
                    <a:pt x="1454016" y="1611415"/>
                  </a:lnTo>
                  <a:lnTo>
                    <a:pt x="1488541" y="1583101"/>
                  </a:lnTo>
                  <a:lnTo>
                    <a:pt x="1521607" y="1553141"/>
                  </a:lnTo>
                  <a:lnTo>
                    <a:pt x="1553150" y="1521597"/>
                  </a:lnTo>
                  <a:lnTo>
                    <a:pt x="1583110" y="1488531"/>
                  </a:lnTo>
                  <a:lnTo>
                    <a:pt x="1611423" y="1454006"/>
                  </a:lnTo>
                  <a:lnTo>
                    <a:pt x="1638028" y="1418083"/>
                  </a:lnTo>
                  <a:lnTo>
                    <a:pt x="1662862" y="1380825"/>
                  </a:lnTo>
                  <a:lnTo>
                    <a:pt x="1685863" y="1342295"/>
                  </a:lnTo>
                  <a:lnTo>
                    <a:pt x="1706969" y="1302554"/>
                  </a:lnTo>
                  <a:lnTo>
                    <a:pt x="1726117" y="1261665"/>
                  </a:lnTo>
                  <a:lnTo>
                    <a:pt x="1743246" y="1219689"/>
                  </a:lnTo>
                  <a:lnTo>
                    <a:pt x="1758292" y="1176690"/>
                  </a:lnTo>
                  <a:lnTo>
                    <a:pt x="1771195" y="1132730"/>
                  </a:lnTo>
                  <a:lnTo>
                    <a:pt x="1781891" y="1087870"/>
                  </a:lnTo>
                  <a:lnTo>
                    <a:pt x="1790319" y="1042173"/>
                  </a:lnTo>
                  <a:lnTo>
                    <a:pt x="1796415" y="995702"/>
                  </a:lnTo>
                  <a:lnTo>
                    <a:pt x="1800119" y="948518"/>
                  </a:lnTo>
                  <a:lnTo>
                    <a:pt x="1801368" y="900683"/>
                  </a:lnTo>
                  <a:lnTo>
                    <a:pt x="1800119" y="852847"/>
                  </a:lnTo>
                  <a:lnTo>
                    <a:pt x="1796415" y="805661"/>
                  </a:lnTo>
                  <a:lnTo>
                    <a:pt x="1790319" y="759188"/>
                  </a:lnTo>
                  <a:lnTo>
                    <a:pt x="1781891" y="713489"/>
                  </a:lnTo>
                  <a:lnTo>
                    <a:pt x="1771195" y="668628"/>
                  </a:lnTo>
                  <a:lnTo>
                    <a:pt x="1758292" y="624667"/>
                  </a:lnTo>
                  <a:lnTo>
                    <a:pt x="1743246" y="581667"/>
                  </a:lnTo>
                  <a:lnTo>
                    <a:pt x="1726117" y="539692"/>
                  </a:lnTo>
                  <a:lnTo>
                    <a:pt x="1706969" y="498802"/>
                  </a:lnTo>
                  <a:lnTo>
                    <a:pt x="1685863" y="459061"/>
                  </a:lnTo>
                  <a:lnTo>
                    <a:pt x="1662862" y="420531"/>
                  </a:lnTo>
                  <a:lnTo>
                    <a:pt x="1638028" y="383273"/>
                  </a:lnTo>
                  <a:lnTo>
                    <a:pt x="1611423" y="347351"/>
                  </a:lnTo>
                  <a:lnTo>
                    <a:pt x="1583110" y="312826"/>
                  </a:lnTo>
                  <a:lnTo>
                    <a:pt x="1553150" y="279760"/>
                  </a:lnTo>
                  <a:lnTo>
                    <a:pt x="1521607" y="248217"/>
                  </a:lnTo>
                  <a:lnTo>
                    <a:pt x="1488541" y="218257"/>
                  </a:lnTo>
                  <a:lnTo>
                    <a:pt x="1454016" y="189944"/>
                  </a:lnTo>
                  <a:lnTo>
                    <a:pt x="1418094" y="163339"/>
                  </a:lnTo>
                  <a:lnTo>
                    <a:pt x="1380836" y="138505"/>
                  </a:lnTo>
                  <a:lnTo>
                    <a:pt x="1342306" y="115504"/>
                  </a:lnTo>
                  <a:lnTo>
                    <a:pt x="1302565" y="94398"/>
                  </a:lnTo>
                  <a:lnTo>
                    <a:pt x="1261675" y="75250"/>
                  </a:lnTo>
                  <a:lnTo>
                    <a:pt x="1219700" y="58121"/>
                  </a:lnTo>
                  <a:lnTo>
                    <a:pt x="1176700" y="43075"/>
                  </a:lnTo>
                  <a:lnTo>
                    <a:pt x="1132739" y="30172"/>
                  </a:lnTo>
                  <a:lnTo>
                    <a:pt x="1087878" y="19476"/>
                  </a:lnTo>
                  <a:lnTo>
                    <a:pt x="1042179" y="11048"/>
                  </a:lnTo>
                  <a:lnTo>
                    <a:pt x="995706" y="4952"/>
                  </a:lnTo>
                  <a:lnTo>
                    <a:pt x="948520" y="1248"/>
                  </a:lnTo>
                  <a:lnTo>
                    <a:pt x="900683" y="0"/>
                  </a:lnTo>
                  <a:close/>
                </a:path>
              </a:pathLst>
            </a:custGeom>
            <a:solidFill>
              <a:srgbClr val="EF9315"/>
            </a:solidFill>
          </p:spPr>
          <p:txBody>
            <a:bodyPr wrap="square" lIns="0" tIns="0" rIns="0" bIns="0" rtlCol="0"/>
            <a:lstStyle/>
            <a:p>
              <a:endParaRPr/>
            </a:p>
          </p:txBody>
        </p:sp>
        <p:sp>
          <p:nvSpPr>
            <p:cNvPr id="19" name="object 19"/>
            <p:cNvSpPr/>
            <p:nvPr/>
          </p:nvSpPr>
          <p:spPr>
            <a:xfrm>
              <a:off x="5186172" y="5052060"/>
              <a:ext cx="1801495" cy="1801495"/>
            </a:xfrm>
            <a:custGeom>
              <a:avLst/>
              <a:gdLst/>
              <a:ahLst/>
              <a:cxnLst/>
              <a:rect l="l" t="t" r="r" b="b"/>
              <a:pathLst>
                <a:path w="1801495" h="1801495">
                  <a:moveTo>
                    <a:pt x="0" y="900683"/>
                  </a:moveTo>
                  <a:lnTo>
                    <a:pt x="1248" y="852847"/>
                  </a:lnTo>
                  <a:lnTo>
                    <a:pt x="4952" y="805661"/>
                  </a:lnTo>
                  <a:lnTo>
                    <a:pt x="11048" y="759188"/>
                  </a:lnTo>
                  <a:lnTo>
                    <a:pt x="19476" y="713489"/>
                  </a:lnTo>
                  <a:lnTo>
                    <a:pt x="30172" y="668628"/>
                  </a:lnTo>
                  <a:lnTo>
                    <a:pt x="43075" y="624667"/>
                  </a:lnTo>
                  <a:lnTo>
                    <a:pt x="58121" y="581667"/>
                  </a:lnTo>
                  <a:lnTo>
                    <a:pt x="75250" y="539692"/>
                  </a:lnTo>
                  <a:lnTo>
                    <a:pt x="94398" y="498802"/>
                  </a:lnTo>
                  <a:lnTo>
                    <a:pt x="115504" y="459061"/>
                  </a:lnTo>
                  <a:lnTo>
                    <a:pt x="138505" y="420531"/>
                  </a:lnTo>
                  <a:lnTo>
                    <a:pt x="163339" y="383273"/>
                  </a:lnTo>
                  <a:lnTo>
                    <a:pt x="189944" y="347351"/>
                  </a:lnTo>
                  <a:lnTo>
                    <a:pt x="218257" y="312826"/>
                  </a:lnTo>
                  <a:lnTo>
                    <a:pt x="248217" y="279760"/>
                  </a:lnTo>
                  <a:lnTo>
                    <a:pt x="279760" y="248217"/>
                  </a:lnTo>
                  <a:lnTo>
                    <a:pt x="312826" y="218257"/>
                  </a:lnTo>
                  <a:lnTo>
                    <a:pt x="347351" y="189944"/>
                  </a:lnTo>
                  <a:lnTo>
                    <a:pt x="383273" y="163339"/>
                  </a:lnTo>
                  <a:lnTo>
                    <a:pt x="420531" y="138505"/>
                  </a:lnTo>
                  <a:lnTo>
                    <a:pt x="459061" y="115504"/>
                  </a:lnTo>
                  <a:lnTo>
                    <a:pt x="498802" y="94398"/>
                  </a:lnTo>
                  <a:lnTo>
                    <a:pt x="539692" y="75250"/>
                  </a:lnTo>
                  <a:lnTo>
                    <a:pt x="581667" y="58121"/>
                  </a:lnTo>
                  <a:lnTo>
                    <a:pt x="624667" y="43075"/>
                  </a:lnTo>
                  <a:lnTo>
                    <a:pt x="668628" y="30172"/>
                  </a:lnTo>
                  <a:lnTo>
                    <a:pt x="713489" y="19476"/>
                  </a:lnTo>
                  <a:lnTo>
                    <a:pt x="759188" y="11048"/>
                  </a:lnTo>
                  <a:lnTo>
                    <a:pt x="805661" y="4952"/>
                  </a:lnTo>
                  <a:lnTo>
                    <a:pt x="852847" y="1248"/>
                  </a:lnTo>
                  <a:lnTo>
                    <a:pt x="900683" y="0"/>
                  </a:lnTo>
                  <a:lnTo>
                    <a:pt x="948520" y="1248"/>
                  </a:lnTo>
                  <a:lnTo>
                    <a:pt x="995706" y="4952"/>
                  </a:lnTo>
                  <a:lnTo>
                    <a:pt x="1042179" y="11048"/>
                  </a:lnTo>
                  <a:lnTo>
                    <a:pt x="1087878" y="19476"/>
                  </a:lnTo>
                  <a:lnTo>
                    <a:pt x="1132739" y="30172"/>
                  </a:lnTo>
                  <a:lnTo>
                    <a:pt x="1176700" y="43075"/>
                  </a:lnTo>
                  <a:lnTo>
                    <a:pt x="1219700" y="58121"/>
                  </a:lnTo>
                  <a:lnTo>
                    <a:pt x="1261675" y="75250"/>
                  </a:lnTo>
                  <a:lnTo>
                    <a:pt x="1302565" y="94398"/>
                  </a:lnTo>
                  <a:lnTo>
                    <a:pt x="1342306" y="115504"/>
                  </a:lnTo>
                  <a:lnTo>
                    <a:pt x="1380836" y="138505"/>
                  </a:lnTo>
                  <a:lnTo>
                    <a:pt x="1418094" y="163339"/>
                  </a:lnTo>
                  <a:lnTo>
                    <a:pt x="1454016" y="189944"/>
                  </a:lnTo>
                  <a:lnTo>
                    <a:pt x="1488541" y="218257"/>
                  </a:lnTo>
                  <a:lnTo>
                    <a:pt x="1521607" y="248217"/>
                  </a:lnTo>
                  <a:lnTo>
                    <a:pt x="1553150" y="279760"/>
                  </a:lnTo>
                  <a:lnTo>
                    <a:pt x="1583110" y="312826"/>
                  </a:lnTo>
                  <a:lnTo>
                    <a:pt x="1611423" y="347351"/>
                  </a:lnTo>
                  <a:lnTo>
                    <a:pt x="1638028" y="383273"/>
                  </a:lnTo>
                  <a:lnTo>
                    <a:pt x="1662862" y="420531"/>
                  </a:lnTo>
                  <a:lnTo>
                    <a:pt x="1685863" y="459061"/>
                  </a:lnTo>
                  <a:lnTo>
                    <a:pt x="1706969" y="498802"/>
                  </a:lnTo>
                  <a:lnTo>
                    <a:pt x="1726117" y="539692"/>
                  </a:lnTo>
                  <a:lnTo>
                    <a:pt x="1743246" y="581667"/>
                  </a:lnTo>
                  <a:lnTo>
                    <a:pt x="1758292" y="624667"/>
                  </a:lnTo>
                  <a:lnTo>
                    <a:pt x="1771195" y="668628"/>
                  </a:lnTo>
                  <a:lnTo>
                    <a:pt x="1781891" y="713489"/>
                  </a:lnTo>
                  <a:lnTo>
                    <a:pt x="1790319" y="759188"/>
                  </a:lnTo>
                  <a:lnTo>
                    <a:pt x="1796415" y="805661"/>
                  </a:lnTo>
                  <a:lnTo>
                    <a:pt x="1800119" y="852847"/>
                  </a:lnTo>
                  <a:lnTo>
                    <a:pt x="1801368" y="900683"/>
                  </a:lnTo>
                  <a:lnTo>
                    <a:pt x="1800119" y="948518"/>
                  </a:lnTo>
                  <a:lnTo>
                    <a:pt x="1796415" y="995702"/>
                  </a:lnTo>
                  <a:lnTo>
                    <a:pt x="1790319" y="1042173"/>
                  </a:lnTo>
                  <a:lnTo>
                    <a:pt x="1781891" y="1087870"/>
                  </a:lnTo>
                  <a:lnTo>
                    <a:pt x="1771195" y="1132730"/>
                  </a:lnTo>
                  <a:lnTo>
                    <a:pt x="1758292" y="1176690"/>
                  </a:lnTo>
                  <a:lnTo>
                    <a:pt x="1743246" y="1219689"/>
                  </a:lnTo>
                  <a:lnTo>
                    <a:pt x="1726117" y="1261665"/>
                  </a:lnTo>
                  <a:lnTo>
                    <a:pt x="1706969" y="1302554"/>
                  </a:lnTo>
                  <a:lnTo>
                    <a:pt x="1685863" y="1342295"/>
                  </a:lnTo>
                  <a:lnTo>
                    <a:pt x="1662862" y="1380825"/>
                  </a:lnTo>
                  <a:lnTo>
                    <a:pt x="1638028" y="1418083"/>
                  </a:lnTo>
                  <a:lnTo>
                    <a:pt x="1611423" y="1454006"/>
                  </a:lnTo>
                  <a:lnTo>
                    <a:pt x="1583110" y="1488531"/>
                  </a:lnTo>
                  <a:lnTo>
                    <a:pt x="1553150" y="1521597"/>
                  </a:lnTo>
                  <a:lnTo>
                    <a:pt x="1521607" y="1553141"/>
                  </a:lnTo>
                  <a:lnTo>
                    <a:pt x="1488541" y="1583101"/>
                  </a:lnTo>
                  <a:lnTo>
                    <a:pt x="1454016" y="1611415"/>
                  </a:lnTo>
                  <a:lnTo>
                    <a:pt x="1418094" y="1638021"/>
                  </a:lnTo>
                  <a:lnTo>
                    <a:pt x="1380836" y="1662856"/>
                  </a:lnTo>
                  <a:lnTo>
                    <a:pt x="1342306" y="1685857"/>
                  </a:lnTo>
                  <a:lnTo>
                    <a:pt x="1302565" y="1706964"/>
                  </a:lnTo>
                  <a:lnTo>
                    <a:pt x="1261675" y="1726113"/>
                  </a:lnTo>
                  <a:lnTo>
                    <a:pt x="1219700" y="1743243"/>
                  </a:lnTo>
                  <a:lnTo>
                    <a:pt x="1176700" y="1758290"/>
                  </a:lnTo>
                  <a:lnTo>
                    <a:pt x="1132739" y="1771193"/>
                  </a:lnTo>
                  <a:lnTo>
                    <a:pt x="1087878" y="1781890"/>
                  </a:lnTo>
                  <a:lnTo>
                    <a:pt x="1042179" y="1790318"/>
                  </a:lnTo>
                  <a:lnTo>
                    <a:pt x="995706" y="1796415"/>
                  </a:lnTo>
                  <a:lnTo>
                    <a:pt x="948520" y="1800119"/>
                  </a:lnTo>
                  <a:lnTo>
                    <a:pt x="900683" y="1801368"/>
                  </a:lnTo>
                  <a:lnTo>
                    <a:pt x="852847" y="1800119"/>
                  </a:lnTo>
                  <a:lnTo>
                    <a:pt x="805661" y="1796415"/>
                  </a:lnTo>
                  <a:lnTo>
                    <a:pt x="759188" y="1790318"/>
                  </a:lnTo>
                  <a:lnTo>
                    <a:pt x="713489" y="1781890"/>
                  </a:lnTo>
                  <a:lnTo>
                    <a:pt x="668628" y="1771193"/>
                  </a:lnTo>
                  <a:lnTo>
                    <a:pt x="624667" y="1758290"/>
                  </a:lnTo>
                  <a:lnTo>
                    <a:pt x="581667" y="1743243"/>
                  </a:lnTo>
                  <a:lnTo>
                    <a:pt x="539692" y="1726113"/>
                  </a:lnTo>
                  <a:lnTo>
                    <a:pt x="498802" y="1706964"/>
                  </a:lnTo>
                  <a:lnTo>
                    <a:pt x="459061" y="1685857"/>
                  </a:lnTo>
                  <a:lnTo>
                    <a:pt x="420531" y="1662856"/>
                  </a:lnTo>
                  <a:lnTo>
                    <a:pt x="383273" y="1638021"/>
                  </a:lnTo>
                  <a:lnTo>
                    <a:pt x="347351" y="1611415"/>
                  </a:lnTo>
                  <a:lnTo>
                    <a:pt x="312826" y="1583101"/>
                  </a:lnTo>
                  <a:lnTo>
                    <a:pt x="279760" y="1553141"/>
                  </a:lnTo>
                  <a:lnTo>
                    <a:pt x="248217" y="1521597"/>
                  </a:lnTo>
                  <a:lnTo>
                    <a:pt x="218257" y="1488531"/>
                  </a:lnTo>
                  <a:lnTo>
                    <a:pt x="189944" y="1454006"/>
                  </a:lnTo>
                  <a:lnTo>
                    <a:pt x="163339" y="1418083"/>
                  </a:lnTo>
                  <a:lnTo>
                    <a:pt x="138505" y="1380825"/>
                  </a:lnTo>
                  <a:lnTo>
                    <a:pt x="115504" y="1342295"/>
                  </a:lnTo>
                  <a:lnTo>
                    <a:pt x="94398" y="1302554"/>
                  </a:lnTo>
                  <a:lnTo>
                    <a:pt x="75250" y="1261665"/>
                  </a:lnTo>
                  <a:lnTo>
                    <a:pt x="58121" y="1219689"/>
                  </a:lnTo>
                  <a:lnTo>
                    <a:pt x="43075" y="1176690"/>
                  </a:lnTo>
                  <a:lnTo>
                    <a:pt x="30172" y="1132730"/>
                  </a:lnTo>
                  <a:lnTo>
                    <a:pt x="19476" y="1087870"/>
                  </a:lnTo>
                  <a:lnTo>
                    <a:pt x="11048" y="1042173"/>
                  </a:lnTo>
                  <a:lnTo>
                    <a:pt x="4952" y="995702"/>
                  </a:lnTo>
                  <a:lnTo>
                    <a:pt x="1248" y="948518"/>
                  </a:lnTo>
                  <a:lnTo>
                    <a:pt x="0" y="900683"/>
                  </a:lnTo>
                  <a:close/>
                </a:path>
              </a:pathLst>
            </a:custGeom>
            <a:ln w="12192">
              <a:solidFill>
                <a:srgbClr val="FFFFFF"/>
              </a:solidFill>
            </a:ln>
          </p:spPr>
          <p:txBody>
            <a:bodyPr wrap="square" lIns="0" tIns="0" rIns="0" bIns="0" rtlCol="0"/>
            <a:lstStyle/>
            <a:p>
              <a:endParaRPr/>
            </a:p>
          </p:txBody>
        </p:sp>
      </p:grpSp>
      <p:sp>
        <p:nvSpPr>
          <p:cNvPr id="20" name="object 20"/>
          <p:cNvSpPr txBox="1"/>
          <p:nvPr/>
        </p:nvSpPr>
        <p:spPr>
          <a:xfrm>
            <a:off x="5481320" y="5565444"/>
            <a:ext cx="1214120" cy="736600"/>
          </a:xfrm>
          <a:prstGeom prst="rect">
            <a:avLst/>
          </a:prstGeom>
        </p:spPr>
        <p:txBody>
          <a:bodyPr vert="horz" wrap="square" lIns="0" tIns="48260" rIns="0" bIns="0" rtlCol="0">
            <a:spAutoFit/>
          </a:bodyPr>
          <a:lstStyle/>
          <a:p>
            <a:pPr marL="12700" marR="5080" indent="-635" algn="ctr">
              <a:lnSpc>
                <a:spcPts val="1780"/>
              </a:lnSpc>
              <a:spcBef>
                <a:spcPts val="380"/>
              </a:spcBef>
            </a:pPr>
            <a:r>
              <a:rPr sz="1700" spc="-5" dirty="0">
                <a:solidFill>
                  <a:srgbClr val="FFFFFF"/>
                </a:solidFill>
                <a:latin typeface="Trebuchet MS"/>
                <a:cs typeface="Trebuchet MS"/>
              </a:rPr>
              <a:t>Bind to </a:t>
            </a:r>
            <a:r>
              <a:rPr sz="1700" dirty="0">
                <a:solidFill>
                  <a:srgbClr val="FFFFFF"/>
                </a:solidFill>
                <a:latin typeface="Trebuchet MS"/>
                <a:cs typeface="Trebuchet MS"/>
              </a:rPr>
              <a:t> h</a:t>
            </a:r>
            <a:r>
              <a:rPr sz="1700" spc="-5" dirty="0">
                <a:solidFill>
                  <a:srgbClr val="FFFFFF"/>
                </a:solidFill>
                <a:latin typeface="Trebuchet MS"/>
                <a:cs typeface="Trebuchet MS"/>
              </a:rPr>
              <a:t>ydr</a:t>
            </a:r>
            <a:r>
              <a:rPr sz="1700" spc="-10" dirty="0">
                <a:solidFill>
                  <a:srgbClr val="FFFFFF"/>
                </a:solidFill>
                <a:latin typeface="Trebuchet MS"/>
                <a:cs typeface="Trebuchet MS"/>
              </a:rPr>
              <a:t>o</a:t>
            </a:r>
            <a:r>
              <a:rPr sz="1700" spc="-5" dirty="0">
                <a:solidFill>
                  <a:srgbClr val="FFFFFF"/>
                </a:solidFill>
                <a:latin typeface="Trebuchet MS"/>
                <a:cs typeface="Trebuchet MS"/>
              </a:rPr>
              <a:t>phob</a:t>
            </a:r>
            <a:r>
              <a:rPr sz="1700" spc="-10" dirty="0">
                <a:solidFill>
                  <a:srgbClr val="FFFFFF"/>
                </a:solidFill>
                <a:latin typeface="Trebuchet MS"/>
                <a:cs typeface="Trebuchet MS"/>
              </a:rPr>
              <a:t>i</a:t>
            </a:r>
            <a:r>
              <a:rPr sz="1700" dirty="0">
                <a:solidFill>
                  <a:srgbClr val="FFFFFF"/>
                </a:solidFill>
                <a:latin typeface="Trebuchet MS"/>
                <a:cs typeface="Trebuchet MS"/>
              </a:rPr>
              <a:t>c  </a:t>
            </a:r>
            <a:r>
              <a:rPr sz="1700" spc="-5" dirty="0">
                <a:solidFill>
                  <a:srgbClr val="FFFFFF"/>
                </a:solidFill>
                <a:latin typeface="Trebuchet MS"/>
                <a:cs typeface="Trebuchet MS"/>
              </a:rPr>
              <a:t>surfaces</a:t>
            </a:r>
            <a:endParaRPr sz="1700">
              <a:latin typeface="Trebuchet MS"/>
              <a:cs typeface="Trebuchet MS"/>
            </a:endParaRPr>
          </a:p>
        </p:txBody>
      </p:sp>
      <p:sp>
        <p:nvSpPr>
          <p:cNvPr id="21" name="object 21"/>
          <p:cNvSpPr/>
          <p:nvPr/>
        </p:nvSpPr>
        <p:spPr>
          <a:xfrm>
            <a:off x="4587240" y="3122676"/>
            <a:ext cx="262255" cy="612775"/>
          </a:xfrm>
          <a:custGeom>
            <a:avLst/>
            <a:gdLst/>
            <a:ahLst/>
            <a:cxnLst/>
            <a:rect l="l" t="t" r="r" b="b"/>
            <a:pathLst>
              <a:path w="262254" h="612775">
                <a:moveTo>
                  <a:pt x="131063" y="0"/>
                </a:moveTo>
                <a:lnTo>
                  <a:pt x="0" y="306324"/>
                </a:lnTo>
                <a:lnTo>
                  <a:pt x="131063" y="612648"/>
                </a:lnTo>
                <a:lnTo>
                  <a:pt x="131063" y="490093"/>
                </a:lnTo>
                <a:lnTo>
                  <a:pt x="262127" y="490093"/>
                </a:lnTo>
                <a:lnTo>
                  <a:pt x="262127" y="122554"/>
                </a:lnTo>
                <a:lnTo>
                  <a:pt x="131063" y="122554"/>
                </a:lnTo>
                <a:lnTo>
                  <a:pt x="131063" y="0"/>
                </a:lnTo>
                <a:close/>
              </a:path>
            </a:pathLst>
          </a:custGeom>
          <a:solidFill>
            <a:srgbClr val="F6C7AA"/>
          </a:solidFill>
        </p:spPr>
        <p:txBody>
          <a:bodyPr wrap="square" lIns="0" tIns="0" rIns="0" bIns="0" rtlCol="0"/>
          <a:lstStyle/>
          <a:p>
            <a:endParaRPr/>
          </a:p>
        </p:txBody>
      </p:sp>
      <p:grpSp>
        <p:nvGrpSpPr>
          <p:cNvPr id="22" name="object 22"/>
          <p:cNvGrpSpPr/>
          <p:nvPr/>
        </p:nvGrpSpPr>
        <p:grpSpPr>
          <a:xfrm>
            <a:off x="2656332" y="2522220"/>
            <a:ext cx="1813560" cy="1813560"/>
            <a:chOff x="2656332" y="2522220"/>
            <a:chExt cx="1813560" cy="1813560"/>
          </a:xfrm>
        </p:grpSpPr>
        <p:sp>
          <p:nvSpPr>
            <p:cNvPr id="23" name="object 23"/>
            <p:cNvSpPr/>
            <p:nvPr/>
          </p:nvSpPr>
          <p:spPr>
            <a:xfrm>
              <a:off x="2662428" y="2528316"/>
              <a:ext cx="1801495" cy="1801495"/>
            </a:xfrm>
            <a:custGeom>
              <a:avLst/>
              <a:gdLst/>
              <a:ahLst/>
              <a:cxnLst/>
              <a:rect l="l" t="t" r="r" b="b"/>
              <a:pathLst>
                <a:path w="1801495" h="1801495">
                  <a:moveTo>
                    <a:pt x="900684" y="0"/>
                  </a:moveTo>
                  <a:lnTo>
                    <a:pt x="852847" y="1248"/>
                  </a:lnTo>
                  <a:lnTo>
                    <a:pt x="805661" y="4952"/>
                  </a:lnTo>
                  <a:lnTo>
                    <a:pt x="759188" y="11048"/>
                  </a:lnTo>
                  <a:lnTo>
                    <a:pt x="713489" y="19476"/>
                  </a:lnTo>
                  <a:lnTo>
                    <a:pt x="668628" y="30172"/>
                  </a:lnTo>
                  <a:lnTo>
                    <a:pt x="624667" y="43075"/>
                  </a:lnTo>
                  <a:lnTo>
                    <a:pt x="581667" y="58121"/>
                  </a:lnTo>
                  <a:lnTo>
                    <a:pt x="539692" y="75250"/>
                  </a:lnTo>
                  <a:lnTo>
                    <a:pt x="498802" y="94398"/>
                  </a:lnTo>
                  <a:lnTo>
                    <a:pt x="459061" y="115504"/>
                  </a:lnTo>
                  <a:lnTo>
                    <a:pt x="420531" y="138505"/>
                  </a:lnTo>
                  <a:lnTo>
                    <a:pt x="383273" y="163339"/>
                  </a:lnTo>
                  <a:lnTo>
                    <a:pt x="347351" y="189944"/>
                  </a:lnTo>
                  <a:lnTo>
                    <a:pt x="312826" y="218257"/>
                  </a:lnTo>
                  <a:lnTo>
                    <a:pt x="279760" y="248217"/>
                  </a:lnTo>
                  <a:lnTo>
                    <a:pt x="248217" y="279760"/>
                  </a:lnTo>
                  <a:lnTo>
                    <a:pt x="218257" y="312826"/>
                  </a:lnTo>
                  <a:lnTo>
                    <a:pt x="189944" y="347351"/>
                  </a:lnTo>
                  <a:lnTo>
                    <a:pt x="163339" y="383273"/>
                  </a:lnTo>
                  <a:lnTo>
                    <a:pt x="138505" y="420531"/>
                  </a:lnTo>
                  <a:lnTo>
                    <a:pt x="115504" y="459061"/>
                  </a:lnTo>
                  <a:lnTo>
                    <a:pt x="94398" y="498802"/>
                  </a:lnTo>
                  <a:lnTo>
                    <a:pt x="75250" y="539692"/>
                  </a:lnTo>
                  <a:lnTo>
                    <a:pt x="58121" y="581667"/>
                  </a:lnTo>
                  <a:lnTo>
                    <a:pt x="43075" y="624667"/>
                  </a:lnTo>
                  <a:lnTo>
                    <a:pt x="30172" y="668628"/>
                  </a:lnTo>
                  <a:lnTo>
                    <a:pt x="19476" y="713489"/>
                  </a:lnTo>
                  <a:lnTo>
                    <a:pt x="11048" y="759188"/>
                  </a:lnTo>
                  <a:lnTo>
                    <a:pt x="4952" y="805661"/>
                  </a:lnTo>
                  <a:lnTo>
                    <a:pt x="1248" y="852847"/>
                  </a:lnTo>
                  <a:lnTo>
                    <a:pt x="0" y="900684"/>
                  </a:lnTo>
                  <a:lnTo>
                    <a:pt x="1248" y="948520"/>
                  </a:lnTo>
                  <a:lnTo>
                    <a:pt x="4952" y="995706"/>
                  </a:lnTo>
                  <a:lnTo>
                    <a:pt x="11048" y="1042179"/>
                  </a:lnTo>
                  <a:lnTo>
                    <a:pt x="19476" y="1087878"/>
                  </a:lnTo>
                  <a:lnTo>
                    <a:pt x="30172" y="1132739"/>
                  </a:lnTo>
                  <a:lnTo>
                    <a:pt x="43075" y="1176700"/>
                  </a:lnTo>
                  <a:lnTo>
                    <a:pt x="58121" y="1219700"/>
                  </a:lnTo>
                  <a:lnTo>
                    <a:pt x="75250" y="1261675"/>
                  </a:lnTo>
                  <a:lnTo>
                    <a:pt x="94398" y="1302565"/>
                  </a:lnTo>
                  <a:lnTo>
                    <a:pt x="115504" y="1342306"/>
                  </a:lnTo>
                  <a:lnTo>
                    <a:pt x="138505" y="1380836"/>
                  </a:lnTo>
                  <a:lnTo>
                    <a:pt x="163339" y="1418094"/>
                  </a:lnTo>
                  <a:lnTo>
                    <a:pt x="189944" y="1454016"/>
                  </a:lnTo>
                  <a:lnTo>
                    <a:pt x="218257" y="1488541"/>
                  </a:lnTo>
                  <a:lnTo>
                    <a:pt x="248217" y="1521607"/>
                  </a:lnTo>
                  <a:lnTo>
                    <a:pt x="279760" y="1553150"/>
                  </a:lnTo>
                  <a:lnTo>
                    <a:pt x="312826" y="1583110"/>
                  </a:lnTo>
                  <a:lnTo>
                    <a:pt x="347351" y="1611423"/>
                  </a:lnTo>
                  <a:lnTo>
                    <a:pt x="383273" y="1638028"/>
                  </a:lnTo>
                  <a:lnTo>
                    <a:pt x="420531" y="1662862"/>
                  </a:lnTo>
                  <a:lnTo>
                    <a:pt x="459061" y="1685863"/>
                  </a:lnTo>
                  <a:lnTo>
                    <a:pt x="498802" y="1706969"/>
                  </a:lnTo>
                  <a:lnTo>
                    <a:pt x="539692" y="1726117"/>
                  </a:lnTo>
                  <a:lnTo>
                    <a:pt x="581667" y="1743246"/>
                  </a:lnTo>
                  <a:lnTo>
                    <a:pt x="624667" y="1758292"/>
                  </a:lnTo>
                  <a:lnTo>
                    <a:pt x="668628" y="1771195"/>
                  </a:lnTo>
                  <a:lnTo>
                    <a:pt x="713489" y="1781891"/>
                  </a:lnTo>
                  <a:lnTo>
                    <a:pt x="759188" y="1790319"/>
                  </a:lnTo>
                  <a:lnTo>
                    <a:pt x="805661" y="1796415"/>
                  </a:lnTo>
                  <a:lnTo>
                    <a:pt x="852847" y="1800119"/>
                  </a:lnTo>
                  <a:lnTo>
                    <a:pt x="900684" y="1801368"/>
                  </a:lnTo>
                  <a:lnTo>
                    <a:pt x="948520" y="1800119"/>
                  </a:lnTo>
                  <a:lnTo>
                    <a:pt x="995706" y="1796415"/>
                  </a:lnTo>
                  <a:lnTo>
                    <a:pt x="1042179" y="1790319"/>
                  </a:lnTo>
                  <a:lnTo>
                    <a:pt x="1087878" y="1781891"/>
                  </a:lnTo>
                  <a:lnTo>
                    <a:pt x="1132739" y="1771195"/>
                  </a:lnTo>
                  <a:lnTo>
                    <a:pt x="1176700" y="1758292"/>
                  </a:lnTo>
                  <a:lnTo>
                    <a:pt x="1219700" y="1743246"/>
                  </a:lnTo>
                  <a:lnTo>
                    <a:pt x="1261675" y="1726117"/>
                  </a:lnTo>
                  <a:lnTo>
                    <a:pt x="1302565" y="1706969"/>
                  </a:lnTo>
                  <a:lnTo>
                    <a:pt x="1342306" y="1685863"/>
                  </a:lnTo>
                  <a:lnTo>
                    <a:pt x="1380836" y="1662862"/>
                  </a:lnTo>
                  <a:lnTo>
                    <a:pt x="1418094" y="1638028"/>
                  </a:lnTo>
                  <a:lnTo>
                    <a:pt x="1454016" y="1611423"/>
                  </a:lnTo>
                  <a:lnTo>
                    <a:pt x="1488541" y="1583110"/>
                  </a:lnTo>
                  <a:lnTo>
                    <a:pt x="1521607" y="1553150"/>
                  </a:lnTo>
                  <a:lnTo>
                    <a:pt x="1553150" y="1521607"/>
                  </a:lnTo>
                  <a:lnTo>
                    <a:pt x="1583110" y="1488541"/>
                  </a:lnTo>
                  <a:lnTo>
                    <a:pt x="1611423" y="1454016"/>
                  </a:lnTo>
                  <a:lnTo>
                    <a:pt x="1638028" y="1418094"/>
                  </a:lnTo>
                  <a:lnTo>
                    <a:pt x="1662862" y="1380836"/>
                  </a:lnTo>
                  <a:lnTo>
                    <a:pt x="1685863" y="1342306"/>
                  </a:lnTo>
                  <a:lnTo>
                    <a:pt x="1706969" y="1302565"/>
                  </a:lnTo>
                  <a:lnTo>
                    <a:pt x="1726117" y="1261675"/>
                  </a:lnTo>
                  <a:lnTo>
                    <a:pt x="1743246" y="1219700"/>
                  </a:lnTo>
                  <a:lnTo>
                    <a:pt x="1758292" y="1176700"/>
                  </a:lnTo>
                  <a:lnTo>
                    <a:pt x="1771195" y="1132739"/>
                  </a:lnTo>
                  <a:lnTo>
                    <a:pt x="1781891" y="1087878"/>
                  </a:lnTo>
                  <a:lnTo>
                    <a:pt x="1790319" y="1042179"/>
                  </a:lnTo>
                  <a:lnTo>
                    <a:pt x="1796415" y="995706"/>
                  </a:lnTo>
                  <a:lnTo>
                    <a:pt x="1800119" y="948520"/>
                  </a:lnTo>
                  <a:lnTo>
                    <a:pt x="1801368" y="900684"/>
                  </a:lnTo>
                  <a:lnTo>
                    <a:pt x="1800119" y="852847"/>
                  </a:lnTo>
                  <a:lnTo>
                    <a:pt x="1796415" y="805661"/>
                  </a:lnTo>
                  <a:lnTo>
                    <a:pt x="1790319" y="759188"/>
                  </a:lnTo>
                  <a:lnTo>
                    <a:pt x="1781891" y="713489"/>
                  </a:lnTo>
                  <a:lnTo>
                    <a:pt x="1771195" y="668628"/>
                  </a:lnTo>
                  <a:lnTo>
                    <a:pt x="1758292" y="624667"/>
                  </a:lnTo>
                  <a:lnTo>
                    <a:pt x="1743246" y="581667"/>
                  </a:lnTo>
                  <a:lnTo>
                    <a:pt x="1726117" y="539692"/>
                  </a:lnTo>
                  <a:lnTo>
                    <a:pt x="1706969" y="498802"/>
                  </a:lnTo>
                  <a:lnTo>
                    <a:pt x="1685863" y="459061"/>
                  </a:lnTo>
                  <a:lnTo>
                    <a:pt x="1662862" y="420531"/>
                  </a:lnTo>
                  <a:lnTo>
                    <a:pt x="1638028" y="383273"/>
                  </a:lnTo>
                  <a:lnTo>
                    <a:pt x="1611423" y="347351"/>
                  </a:lnTo>
                  <a:lnTo>
                    <a:pt x="1583110" y="312826"/>
                  </a:lnTo>
                  <a:lnTo>
                    <a:pt x="1553150" y="279760"/>
                  </a:lnTo>
                  <a:lnTo>
                    <a:pt x="1521607" y="248217"/>
                  </a:lnTo>
                  <a:lnTo>
                    <a:pt x="1488541" y="218257"/>
                  </a:lnTo>
                  <a:lnTo>
                    <a:pt x="1454016" y="189944"/>
                  </a:lnTo>
                  <a:lnTo>
                    <a:pt x="1418094" y="163339"/>
                  </a:lnTo>
                  <a:lnTo>
                    <a:pt x="1380836" y="138505"/>
                  </a:lnTo>
                  <a:lnTo>
                    <a:pt x="1342306" y="115504"/>
                  </a:lnTo>
                  <a:lnTo>
                    <a:pt x="1302565" y="94398"/>
                  </a:lnTo>
                  <a:lnTo>
                    <a:pt x="1261675" y="75250"/>
                  </a:lnTo>
                  <a:lnTo>
                    <a:pt x="1219700" y="58121"/>
                  </a:lnTo>
                  <a:lnTo>
                    <a:pt x="1176700" y="43075"/>
                  </a:lnTo>
                  <a:lnTo>
                    <a:pt x="1132739" y="30172"/>
                  </a:lnTo>
                  <a:lnTo>
                    <a:pt x="1087878" y="19476"/>
                  </a:lnTo>
                  <a:lnTo>
                    <a:pt x="1042179" y="11048"/>
                  </a:lnTo>
                  <a:lnTo>
                    <a:pt x="995706" y="4952"/>
                  </a:lnTo>
                  <a:lnTo>
                    <a:pt x="948520" y="1248"/>
                  </a:lnTo>
                  <a:lnTo>
                    <a:pt x="900684" y="0"/>
                  </a:lnTo>
                  <a:close/>
                </a:path>
              </a:pathLst>
            </a:custGeom>
            <a:solidFill>
              <a:srgbClr val="EF9315"/>
            </a:solidFill>
          </p:spPr>
          <p:txBody>
            <a:bodyPr wrap="square" lIns="0" tIns="0" rIns="0" bIns="0" rtlCol="0"/>
            <a:lstStyle/>
            <a:p>
              <a:endParaRPr/>
            </a:p>
          </p:txBody>
        </p:sp>
        <p:sp>
          <p:nvSpPr>
            <p:cNvPr id="24" name="object 24"/>
            <p:cNvSpPr/>
            <p:nvPr/>
          </p:nvSpPr>
          <p:spPr>
            <a:xfrm>
              <a:off x="2662428" y="2528316"/>
              <a:ext cx="1801495" cy="1801495"/>
            </a:xfrm>
            <a:custGeom>
              <a:avLst/>
              <a:gdLst/>
              <a:ahLst/>
              <a:cxnLst/>
              <a:rect l="l" t="t" r="r" b="b"/>
              <a:pathLst>
                <a:path w="1801495" h="1801495">
                  <a:moveTo>
                    <a:pt x="0" y="900684"/>
                  </a:moveTo>
                  <a:lnTo>
                    <a:pt x="1248" y="852847"/>
                  </a:lnTo>
                  <a:lnTo>
                    <a:pt x="4952" y="805661"/>
                  </a:lnTo>
                  <a:lnTo>
                    <a:pt x="11048" y="759188"/>
                  </a:lnTo>
                  <a:lnTo>
                    <a:pt x="19476" y="713489"/>
                  </a:lnTo>
                  <a:lnTo>
                    <a:pt x="30172" y="668628"/>
                  </a:lnTo>
                  <a:lnTo>
                    <a:pt x="43075" y="624667"/>
                  </a:lnTo>
                  <a:lnTo>
                    <a:pt x="58121" y="581667"/>
                  </a:lnTo>
                  <a:lnTo>
                    <a:pt x="75250" y="539692"/>
                  </a:lnTo>
                  <a:lnTo>
                    <a:pt x="94398" y="498802"/>
                  </a:lnTo>
                  <a:lnTo>
                    <a:pt x="115504" y="459061"/>
                  </a:lnTo>
                  <a:lnTo>
                    <a:pt x="138505" y="420531"/>
                  </a:lnTo>
                  <a:lnTo>
                    <a:pt x="163339" y="383273"/>
                  </a:lnTo>
                  <a:lnTo>
                    <a:pt x="189944" y="347351"/>
                  </a:lnTo>
                  <a:lnTo>
                    <a:pt x="218257" y="312826"/>
                  </a:lnTo>
                  <a:lnTo>
                    <a:pt x="248217" y="279760"/>
                  </a:lnTo>
                  <a:lnTo>
                    <a:pt x="279760" y="248217"/>
                  </a:lnTo>
                  <a:lnTo>
                    <a:pt x="312826" y="218257"/>
                  </a:lnTo>
                  <a:lnTo>
                    <a:pt x="347351" y="189944"/>
                  </a:lnTo>
                  <a:lnTo>
                    <a:pt x="383273" y="163339"/>
                  </a:lnTo>
                  <a:lnTo>
                    <a:pt x="420531" y="138505"/>
                  </a:lnTo>
                  <a:lnTo>
                    <a:pt x="459061" y="115504"/>
                  </a:lnTo>
                  <a:lnTo>
                    <a:pt x="498802" y="94398"/>
                  </a:lnTo>
                  <a:lnTo>
                    <a:pt x="539692" y="75250"/>
                  </a:lnTo>
                  <a:lnTo>
                    <a:pt x="581667" y="58121"/>
                  </a:lnTo>
                  <a:lnTo>
                    <a:pt x="624667" y="43075"/>
                  </a:lnTo>
                  <a:lnTo>
                    <a:pt x="668628" y="30172"/>
                  </a:lnTo>
                  <a:lnTo>
                    <a:pt x="713489" y="19476"/>
                  </a:lnTo>
                  <a:lnTo>
                    <a:pt x="759188" y="11048"/>
                  </a:lnTo>
                  <a:lnTo>
                    <a:pt x="805661" y="4952"/>
                  </a:lnTo>
                  <a:lnTo>
                    <a:pt x="852847" y="1248"/>
                  </a:lnTo>
                  <a:lnTo>
                    <a:pt x="900684" y="0"/>
                  </a:lnTo>
                  <a:lnTo>
                    <a:pt x="948520" y="1248"/>
                  </a:lnTo>
                  <a:lnTo>
                    <a:pt x="995706" y="4952"/>
                  </a:lnTo>
                  <a:lnTo>
                    <a:pt x="1042179" y="11048"/>
                  </a:lnTo>
                  <a:lnTo>
                    <a:pt x="1087878" y="19476"/>
                  </a:lnTo>
                  <a:lnTo>
                    <a:pt x="1132739" y="30172"/>
                  </a:lnTo>
                  <a:lnTo>
                    <a:pt x="1176700" y="43075"/>
                  </a:lnTo>
                  <a:lnTo>
                    <a:pt x="1219700" y="58121"/>
                  </a:lnTo>
                  <a:lnTo>
                    <a:pt x="1261675" y="75250"/>
                  </a:lnTo>
                  <a:lnTo>
                    <a:pt x="1302565" y="94398"/>
                  </a:lnTo>
                  <a:lnTo>
                    <a:pt x="1342306" y="115504"/>
                  </a:lnTo>
                  <a:lnTo>
                    <a:pt x="1380836" y="138505"/>
                  </a:lnTo>
                  <a:lnTo>
                    <a:pt x="1418094" y="163339"/>
                  </a:lnTo>
                  <a:lnTo>
                    <a:pt x="1454016" y="189944"/>
                  </a:lnTo>
                  <a:lnTo>
                    <a:pt x="1488541" y="218257"/>
                  </a:lnTo>
                  <a:lnTo>
                    <a:pt x="1521607" y="248217"/>
                  </a:lnTo>
                  <a:lnTo>
                    <a:pt x="1553150" y="279760"/>
                  </a:lnTo>
                  <a:lnTo>
                    <a:pt x="1583110" y="312826"/>
                  </a:lnTo>
                  <a:lnTo>
                    <a:pt x="1611423" y="347351"/>
                  </a:lnTo>
                  <a:lnTo>
                    <a:pt x="1638028" y="383273"/>
                  </a:lnTo>
                  <a:lnTo>
                    <a:pt x="1662862" y="420531"/>
                  </a:lnTo>
                  <a:lnTo>
                    <a:pt x="1685863" y="459061"/>
                  </a:lnTo>
                  <a:lnTo>
                    <a:pt x="1706969" y="498802"/>
                  </a:lnTo>
                  <a:lnTo>
                    <a:pt x="1726117" y="539692"/>
                  </a:lnTo>
                  <a:lnTo>
                    <a:pt x="1743246" y="581667"/>
                  </a:lnTo>
                  <a:lnTo>
                    <a:pt x="1758292" y="624667"/>
                  </a:lnTo>
                  <a:lnTo>
                    <a:pt x="1771195" y="668628"/>
                  </a:lnTo>
                  <a:lnTo>
                    <a:pt x="1781891" y="713489"/>
                  </a:lnTo>
                  <a:lnTo>
                    <a:pt x="1790319" y="759188"/>
                  </a:lnTo>
                  <a:lnTo>
                    <a:pt x="1796415" y="805661"/>
                  </a:lnTo>
                  <a:lnTo>
                    <a:pt x="1800119" y="852847"/>
                  </a:lnTo>
                  <a:lnTo>
                    <a:pt x="1801368" y="900684"/>
                  </a:lnTo>
                  <a:lnTo>
                    <a:pt x="1800119" y="948520"/>
                  </a:lnTo>
                  <a:lnTo>
                    <a:pt x="1796415" y="995706"/>
                  </a:lnTo>
                  <a:lnTo>
                    <a:pt x="1790319" y="1042179"/>
                  </a:lnTo>
                  <a:lnTo>
                    <a:pt x="1781891" y="1087878"/>
                  </a:lnTo>
                  <a:lnTo>
                    <a:pt x="1771195" y="1132739"/>
                  </a:lnTo>
                  <a:lnTo>
                    <a:pt x="1758292" y="1176700"/>
                  </a:lnTo>
                  <a:lnTo>
                    <a:pt x="1743246" y="1219700"/>
                  </a:lnTo>
                  <a:lnTo>
                    <a:pt x="1726117" y="1261675"/>
                  </a:lnTo>
                  <a:lnTo>
                    <a:pt x="1706969" y="1302565"/>
                  </a:lnTo>
                  <a:lnTo>
                    <a:pt x="1685863" y="1342306"/>
                  </a:lnTo>
                  <a:lnTo>
                    <a:pt x="1662862" y="1380836"/>
                  </a:lnTo>
                  <a:lnTo>
                    <a:pt x="1638028" y="1418094"/>
                  </a:lnTo>
                  <a:lnTo>
                    <a:pt x="1611423" y="1454016"/>
                  </a:lnTo>
                  <a:lnTo>
                    <a:pt x="1583110" y="1488541"/>
                  </a:lnTo>
                  <a:lnTo>
                    <a:pt x="1553150" y="1521607"/>
                  </a:lnTo>
                  <a:lnTo>
                    <a:pt x="1521607" y="1553150"/>
                  </a:lnTo>
                  <a:lnTo>
                    <a:pt x="1488541" y="1583110"/>
                  </a:lnTo>
                  <a:lnTo>
                    <a:pt x="1454016" y="1611423"/>
                  </a:lnTo>
                  <a:lnTo>
                    <a:pt x="1418094" y="1638028"/>
                  </a:lnTo>
                  <a:lnTo>
                    <a:pt x="1380836" y="1662862"/>
                  </a:lnTo>
                  <a:lnTo>
                    <a:pt x="1342306" y="1685863"/>
                  </a:lnTo>
                  <a:lnTo>
                    <a:pt x="1302565" y="1706969"/>
                  </a:lnTo>
                  <a:lnTo>
                    <a:pt x="1261675" y="1726117"/>
                  </a:lnTo>
                  <a:lnTo>
                    <a:pt x="1219700" y="1743246"/>
                  </a:lnTo>
                  <a:lnTo>
                    <a:pt x="1176700" y="1758292"/>
                  </a:lnTo>
                  <a:lnTo>
                    <a:pt x="1132739" y="1771195"/>
                  </a:lnTo>
                  <a:lnTo>
                    <a:pt x="1087878" y="1781891"/>
                  </a:lnTo>
                  <a:lnTo>
                    <a:pt x="1042179" y="1790319"/>
                  </a:lnTo>
                  <a:lnTo>
                    <a:pt x="995706" y="1796415"/>
                  </a:lnTo>
                  <a:lnTo>
                    <a:pt x="948520" y="1800119"/>
                  </a:lnTo>
                  <a:lnTo>
                    <a:pt x="900684" y="1801368"/>
                  </a:lnTo>
                  <a:lnTo>
                    <a:pt x="852847" y="1800119"/>
                  </a:lnTo>
                  <a:lnTo>
                    <a:pt x="805661" y="1796415"/>
                  </a:lnTo>
                  <a:lnTo>
                    <a:pt x="759188" y="1790319"/>
                  </a:lnTo>
                  <a:lnTo>
                    <a:pt x="713489" y="1781891"/>
                  </a:lnTo>
                  <a:lnTo>
                    <a:pt x="668628" y="1771195"/>
                  </a:lnTo>
                  <a:lnTo>
                    <a:pt x="624667" y="1758292"/>
                  </a:lnTo>
                  <a:lnTo>
                    <a:pt x="581667" y="1743246"/>
                  </a:lnTo>
                  <a:lnTo>
                    <a:pt x="539692" y="1726117"/>
                  </a:lnTo>
                  <a:lnTo>
                    <a:pt x="498802" y="1706969"/>
                  </a:lnTo>
                  <a:lnTo>
                    <a:pt x="459061" y="1685863"/>
                  </a:lnTo>
                  <a:lnTo>
                    <a:pt x="420531" y="1662862"/>
                  </a:lnTo>
                  <a:lnTo>
                    <a:pt x="383273" y="1638028"/>
                  </a:lnTo>
                  <a:lnTo>
                    <a:pt x="347351" y="1611423"/>
                  </a:lnTo>
                  <a:lnTo>
                    <a:pt x="312826" y="1583110"/>
                  </a:lnTo>
                  <a:lnTo>
                    <a:pt x="279760" y="1553150"/>
                  </a:lnTo>
                  <a:lnTo>
                    <a:pt x="248217" y="1521607"/>
                  </a:lnTo>
                  <a:lnTo>
                    <a:pt x="218257" y="1488541"/>
                  </a:lnTo>
                  <a:lnTo>
                    <a:pt x="189944" y="1454016"/>
                  </a:lnTo>
                  <a:lnTo>
                    <a:pt x="163339" y="1418094"/>
                  </a:lnTo>
                  <a:lnTo>
                    <a:pt x="138505" y="1380836"/>
                  </a:lnTo>
                  <a:lnTo>
                    <a:pt x="115504" y="1342306"/>
                  </a:lnTo>
                  <a:lnTo>
                    <a:pt x="94398" y="1302565"/>
                  </a:lnTo>
                  <a:lnTo>
                    <a:pt x="75250" y="1261675"/>
                  </a:lnTo>
                  <a:lnTo>
                    <a:pt x="58121" y="1219700"/>
                  </a:lnTo>
                  <a:lnTo>
                    <a:pt x="43075" y="1176700"/>
                  </a:lnTo>
                  <a:lnTo>
                    <a:pt x="30172" y="1132739"/>
                  </a:lnTo>
                  <a:lnTo>
                    <a:pt x="19476" y="1087878"/>
                  </a:lnTo>
                  <a:lnTo>
                    <a:pt x="11048" y="1042179"/>
                  </a:lnTo>
                  <a:lnTo>
                    <a:pt x="4952" y="995706"/>
                  </a:lnTo>
                  <a:lnTo>
                    <a:pt x="1248" y="948520"/>
                  </a:lnTo>
                  <a:lnTo>
                    <a:pt x="0" y="900684"/>
                  </a:lnTo>
                  <a:close/>
                </a:path>
              </a:pathLst>
            </a:custGeom>
            <a:ln w="12192">
              <a:solidFill>
                <a:srgbClr val="FFFFFF"/>
              </a:solidFill>
            </a:ln>
          </p:spPr>
          <p:txBody>
            <a:bodyPr wrap="square" lIns="0" tIns="0" rIns="0" bIns="0" rtlCol="0"/>
            <a:lstStyle/>
            <a:p>
              <a:endParaRPr/>
            </a:p>
          </p:txBody>
        </p:sp>
      </p:grpSp>
      <p:sp>
        <p:nvSpPr>
          <p:cNvPr id="25" name="object 25"/>
          <p:cNvSpPr txBox="1"/>
          <p:nvPr/>
        </p:nvSpPr>
        <p:spPr>
          <a:xfrm>
            <a:off x="3038982" y="3040507"/>
            <a:ext cx="1050925" cy="736600"/>
          </a:xfrm>
          <a:prstGeom prst="rect">
            <a:avLst/>
          </a:prstGeom>
        </p:spPr>
        <p:txBody>
          <a:bodyPr vert="horz" wrap="square" lIns="0" tIns="46355" rIns="0" bIns="0" rtlCol="0">
            <a:spAutoFit/>
          </a:bodyPr>
          <a:lstStyle/>
          <a:p>
            <a:pPr marL="12700" marR="5080" indent="237490">
              <a:lnSpc>
                <a:spcPct val="87100"/>
              </a:lnSpc>
              <a:spcBef>
                <a:spcPts val="365"/>
              </a:spcBef>
            </a:pPr>
            <a:r>
              <a:rPr sz="1700" dirty="0">
                <a:solidFill>
                  <a:srgbClr val="FFFFFF"/>
                </a:solidFill>
                <a:latin typeface="Trebuchet MS"/>
                <a:cs typeface="Trebuchet MS"/>
              </a:rPr>
              <a:t>Easily </a:t>
            </a:r>
            <a:r>
              <a:rPr sz="1700" spc="5" dirty="0">
                <a:solidFill>
                  <a:srgbClr val="FFFFFF"/>
                </a:solidFill>
                <a:latin typeface="Trebuchet MS"/>
                <a:cs typeface="Trebuchet MS"/>
              </a:rPr>
              <a:t> </a:t>
            </a:r>
            <a:r>
              <a:rPr sz="1700" spc="-5" dirty="0">
                <a:solidFill>
                  <a:srgbClr val="FFFFFF"/>
                </a:solidFill>
                <a:latin typeface="Trebuchet MS"/>
                <a:cs typeface="Trebuchet MS"/>
              </a:rPr>
              <a:t>isomerizes </a:t>
            </a:r>
            <a:r>
              <a:rPr sz="1700" spc="-500" dirty="0">
                <a:solidFill>
                  <a:srgbClr val="FFFFFF"/>
                </a:solidFill>
                <a:latin typeface="Trebuchet MS"/>
                <a:cs typeface="Trebuchet MS"/>
              </a:rPr>
              <a:t> </a:t>
            </a:r>
            <a:r>
              <a:rPr sz="1700" dirty="0">
                <a:solidFill>
                  <a:srgbClr val="FFFFFF"/>
                </a:solidFill>
                <a:latin typeface="Trebuchet MS"/>
                <a:cs typeface="Trebuchet MS"/>
              </a:rPr>
              <a:t>&amp;</a:t>
            </a:r>
            <a:r>
              <a:rPr sz="1700" spc="-80" dirty="0">
                <a:solidFill>
                  <a:srgbClr val="FFFFFF"/>
                </a:solidFill>
                <a:latin typeface="Trebuchet MS"/>
                <a:cs typeface="Trebuchet MS"/>
              </a:rPr>
              <a:t> </a:t>
            </a:r>
            <a:r>
              <a:rPr sz="1700" spc="-5" dirty="0">
                <a:solidFill>
                  <a:srgbClr val="FFFFFF"/>
                </a:solidFill>
                <a:latin typeface="Trebuchet MS"/>
                <a:cs typeface="Trebuchet MS"/>
              </a:rPr>
              <a:t>oxidized</a:t>
            </a:r>
            <a:endParaRPr sz="1700">
              <a:latin typeface="Trebuchet MS"/>
              <a:cs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A3925-C9F6-4B3D-946E-14846D6DD325}"/>
              </a:ext>
            </a:extLst>
          </p:cNvPr>
          <p:cNvSpPr>
            <a:spLocks noGrp="1"/>
          </p:cNvSpPr>
          <p:nvPr>
            <p:ph type="title"/>
          </p:nvPr>
        </p:nvSpPr>
        <p:spPr/>
        <p:txBody>
          <a:bodyPr/>
          <a:lstStyle/>
          <a:p>
            <a:r>
              <a:rPr lang="en-US" b="0" i="0" dirty="0">
                <a:solidFill>
                  <a:srgbClr val="333333"/>
                </a:solidFill>
                <a:effectLst/>
                <a:latin typeface="Georgia" panose="02040502050405020303" pitchFamily="18" charset="0"/>
              </a:rPr>
              <a:t> </a:t>
            </a:r>
            <a:r>
              <a:rPr lang="en-US" dirty="0">
                <a:latin typeface="Georgia" panose="02040502050405020303" pitchFamily="18" charset="0"/>
              </a:rPr>
              <a:t>M</a:t>
            </a:r>
            <a:r>
              <a:rPr lang="en-US" b="0" i="0" dirty="0">
                <a:effectLst/>
                <a:latin typeface="Georgia" panose="02040502050405020303" pitchFamily="18" charset="0"/>
              </a:rPr>
              <a:t>echanism of action of carotenoids</a:t>
            </a:r>
            <a:endParaRPr lang="en-US" dirty="0"/>
          </a:p>
        </p:txBody>
      </p:sp>
      <p:pic>
        <p:nvPicPr>
          <p:cNvPr id="11" name="Picture 2">
            <a:extLst>
              <a:ext uri="{FF2B5EF4-FFF2-40B4-BE49-F238E27FC236}">
                <a16:creationId xmlns:a16="http://schemas.microsoft.com/office/drawing/2014/main" id="{AFF18B31-5A9E-4FD2-A10B-DF757B7338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133600"/>
            <a:ext cx="98298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669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14858-B255-458D-8B0E-524A476E4EDC}"/>
              </a:ext>
            </a:extLst>
          </p:cNvPr>
          <p:cNvSpPr>
            <a:spLocks noGrp="1"/>
          </p:cNvSpPr>
          <p:nvPr>
            <p:ph type="title"/>
          </p:nvPr>
        </p:nvSpPr>
        <p:spPr/>
        <p:txBody>
          <a:bodyPr/>
          <a:lstStyle/>
          <a:p>
            <a:r>
              <a:rPr lang="en-US" dirty="0"/>
              <a:t>What are Antioxidants ?</a:t>
            </a:r>
          </a:p>
        </p:txBody>
      </p:sp>
      <p:sp>
        <p:nvSpPr>
          <p:cNvPr id="3" name="Text Placeholder 2">
            <a:extLst>
              <a:ext uri="{FF2B5EF4-FFF2-40B4-BE49-F238E27FC236}">
                <a16:creationId xmlns:a16="http://schemas.microsoft.com/office/drawing/2014/main" id="{E132CC41-FD0F-4359-8984-7BF818D9D0AE}"/>
              </a:ext>
            </a:extLst>
          </p:cNvPr>
          <p:cNvSpPr>
            <a:spLocks noGrp="1"/>
          </p:cNvSpPr>
          <p:nvPr>
            <p:ph type="body" idx="1"/>
          </p:nvPr>
        </p:nvSpPr>
        <p:spPr>
          <a:xfrm>
            <a:off x="838200" y="2590800"/>
            <a:ext cx="9296400" cy="1969770"/>
          </a:xfrm>
        </p:spPr>
        <p:txBody>
          <a:bodyPr/>
          <a:lstStyle/>
          <a:p>
            <a:pPr algn="ctr"/>
            <a:r>
              <a:rPr lang="en-US" sz="3200" b="0" i="0" dirty="0">
                <a:effectLst/>
                <a:latin typeface="+mn-lt"/>
              </a:rPr>
              <a:t>Antioxidants are substances that can prevent or slow damage to cells caused by free radicals, unstable molecules that the body produces as a reaction to environmental and other pressures</a:t>
            </a:r>
            <a:endParaRPr lang="en-US" sz="3200" dirty="0">
              <a:latin typeface="+mn-lt"/>
            </a:endParaRPr>
          </a:p>
        </p:txBody>
      </p:sp>
      <p:pic>
        <p:nvPicPr>
          <p:cNvPr id="4098" name="Picture 2" descr="Antioxidants: Health benefits and nutritional information">
            <a:extLst>
              <a:ext uri="{FF2B5EF4-FFF2-40B4-BE49-F238E27FC236}">
                <a16:creationId xmlns:a16="http://schemas.microsoft.com/office/drawing/2014/main" id="{D8E6E6BD-4649-4548-991A-9CC6AF599B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67800" y="4786627"/>
            <a:ext cx="3119487" cy="2081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891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8D846-3F09-4D80-9E58-9228BE90AE7B}"/>
              </a:ext>
            </a:extLst>
          </p:cNvPr>
          <p:cNvSpPr>
            <a:spLocks noGrp="1"/>
          </p:cNvSpPr>
          <p:nvPr>
            <p:ph type="title"/>
          </p:nvPr>
        </p:nvSpPr>
        <p:spPr/>
        <p:txBody>
          <a:bodyPr/>
          <a:lstStyle/>
          <a:p>
            <a:r>
              <a:rPr lang="en-US" dirty="0"/>
              <a:t>Carotenoids as Antioxidant</a:t>
            </a:r>
          </a:p>
        </p:txBody>
      </p:sp>
      <p:sp>
        <p:nvSpPr>
          <p:cNvPr id="3" name="Text Placeholder 2">
            <a:extLst>
              <a:ext uri="{FF2B5EF4-FFF2-40B4-BE49-F238E27FC236}">
                <a16:creationId xmlns:a16="http://schemas.microsoft.com/office/drawing/2014/main" id="{E37FB3C8-A4EB-4318-836A-4E6E32AF86B9}"/>
              </a:ext>
            </a:extLst>
          </p:cNvPr>
          <p:cNvSpPr>
            <a:spLocks noGrp="1"/>
          </p:cNvSpPr>
          <p:nvPr>
            <p:ph type="body" idx="1"/>
          </p:nvPr>
        </p:nvSpPr>
        <p:spPr>
          <a:xfrm>
            <a:off x="152400" y="2306572"/>
            <a:ext cx="8839200" cy="3985706"/>
          </a:xfrm>
        </p:spPr>
        <p:txBody>
          <a:bodyPr/>
          <a:lstStyle/>
          <a:p>
            <a:pPr marL="342900" indent="-342900">
              <a:buFont typeface="Arial" panose="020B0604020202020204" pitchFamily="34" charset="0"/>
              <a:buChar char="•"/>
            </a:pPr>
            <a:r>
              <a:rPr lang="en-US" sz="2400" b="0" i="0" dirty="0">
                <a:effectLst/>
                <a:latin typeface="+mn-lt"/>
              </a:rPr>
              <a:t>Carotenoids are one of the major groups of antioxidants found in fruits and vegetables. The polyene chain is the structural feature that determines the chemical reactivity of carotenoids toward free radicals, then its antioxidant properties. </a:t>
            </a:r>
          </a:p>
          <a:p>
            <a:pPr marL="342900" indent="-342900">
              <a:buFont typeface="Arial" panose="020B0604020202020204" pitchFamily="34" charset="0"/>
              <a:buChar char="•"/>
            </a:pPr>
            <a:endParaRPr lang="en-US" sz="2400" dirty="0">
              <a:latin typeface="+mn-lt"/>
            </a:endParaRPr>
          </a:p>
          <a:p>
            <a:pPr marL="342900" indent="-342900">
              <a:buFont typeface="Arial" panose="020B0604020202020204" pitchFamily="34" charset="0"/>
              <a:buChar char="•"/>
            </a:pPr>
            <a:r>
              <a:rPr lang="en-US" sz="2400" dirty="0">
                <a:latin typeface="+mn-lt"/>
              </a:rPr>
              <a:t>The “core” structural element of carotenoids is a polyene backbone consisting of a series of conjugated C=C bonds. This feature is primarily responsible for both their pigmenting properties and the ability of many of these compounds to interact with free radicals and singlet oxygen and therefore act as effective antioxidants.</a:t>
            </a:r>
          </a:p>
          <a:p>
            <a:pPr marL="342900" indent="-342900">
              <a:buFont typeface="Arial" panose="020B0604020202020204" pitchFamily="34" charset="0"/>
              <a:buChar char="•"/>
            </a:pPr>
            <a:endParaRPr lang="en-US" dirty="0">
              <a:latin typeface="+mn-lt"/>
            </a:endParaRPr>
          </a:p>
        </p:txBody>
      </p:sp>
    </p:spTree>
    <p:extLst>
      <p:ext uri="{BB962C8B-B14F-4D97-AF65-F5344CB8AC3E}">
        <p14:creationId xmlns:p14="http://schemas.microsoft.com/office/powerpoint/2010/main" val="3803249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2280</TotalTime>
  <Words>847</Words>
  <Application>Microsoft Office PowerPoint</Application>
  <PresentationFormat>Widescreen</PresentationFormat>
  <Paragraphs>72</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Georgia</vt:lpstr>
      <vt:lpstr>Trebuchet MS</vt:lpstr>
      <vt:lpstr>Office Theme</vt:lpstr>
      <vt:lpstr>PowerPoint Presentation</vt:lpstr>
      <vt:lpstr>Introduction</vt:lpstr>
      <vt:lpstr>Carotenoids Chemistry </vt:lpstr>
      <vt:lpstr>Classification of Carotenoids</vt:lpstr>
      <vt:lpstr>Structures of common Carotenoids</vt:lpstr>
      <vt:lpstr>PowerPoint Presentation</vt:lpstr>
      <vt:lpstr> Mechanism of action of carotenoids</vt:lpstr>
      <vt:lpstr>What are Antioxidants ?</vt:lpstr>
      <vt:lpstr>Carotenoids as Antioxidant</vt:lpstr>
      <vt:lpstr>PowerPoint Presentation</vt:lpstr>
      <vt:lpstr>Bio accessibility &amp; Bioavailability and in Human Body</vt:lpstr>
      <vt:lpstr>Effects of Processing &amp; Cooking</vt:lpstr>
      <vt:lpstr>Losses incurred during STORAGE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Balyan, Sangeeta</cp:lastModifiedBy>
  <cp:revision>36</cp:revision>
  <dcterms:created xsi:type="dcterms:W3CDTF">2021-04-20T06:55:41Z</dcterms:created>
  <dcterms:modified xsi:type="dcterms:W3CDTF">2021-04-22T17:05:26Z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2015-07-18T00:00:00Z</vt:filetime>
  </property>
  <property fmtid="{D5CDD505-2E9C-101B-9397-08002B2CF9AE}" pid="3" name="Creator">
    <vt:lpwstr>Microsoft® PowerPoint® 2013</vt:lpwstr>
  </property>
  <property fmtid="{D5CDD505-2E9C-101B-9397-08002B2CF9AE}" pid="4" name="LastSaved">
    <vt:filetime>2021-04-20T00:00:00Z</vt:filetime>
  </property>
</Properties>
</file>