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5" r:id="rId7"/>
    <p:sldId id="261" r:id="rId8"/>
    <p:sldId id="266" r:id="rId9"/>
    <p:sldId id="259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ttarai, Samikshya" initials="BS" lastIdx="1" clrIdx="0">
    <p:extLst>
      <p:ext uri="{19B8F6BF-5375-455C-9EA6-DF929625EA0E}">
        <p15:presenceInfo xmlns:p15="http://schemas.microsoft.com/office/powerpoint/2012/main" userId="Bhattarai, Samiksh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5DFF8-878D-47E8-AEAB-16D8788779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E4571-510F-433E-B937-F0E78464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4571-510F-433E-B937-F0E7846406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5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8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4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1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0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90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2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8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8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Bunch of kale">
            <a:extLst>
              <a:ext uri="{FF2B5EF4-FFF2-40B4-BE49-F238E27FC236}">
                <a16:creationId xmlns:a16="http://schemas.microsoft.com/office/drawing/2014/main" id="{35E21E3C-6E0A-4CA6-B7E1-78CE9536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8" b="10304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76CDF1-6A1E-445E-91B6-686D6C91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60126" y="-1373875"/>
            <a:ext cx="6858000" cy="960574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685FF-9392-444F-BF72-D18F60094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0624" y="1143000"/>
            <a:ext cx="5303520" cy="2984701"/>
          </a:xfrm>
        </p:spPr>
        <p:txBody>
          <a:bodyPr anchor="b">
            <a:normAutofit fontScale="90000"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Can We Breed Plants For More Antioxidants?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51CD5-BE98-4D06-9776-E2F0D32E1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0624" y="4452109"/>
            <a:ext cx="5259376" cy="13180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Samikshya Bhattarai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8864" y="4291242"/>
            <a:ext cx="52120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F497-773C-4763-985B-315874C3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74330"/>
            <a:ext cx="5332949" cy="721070"/>
          </a:xfrm>
        </p:spPr>
        <p:txBody>
          <a:bodyPr>
            <a:normAutofit/>
          </a:bodyPr>
          <a:lstStyle/>
          <a:p>
            <a:r>
              <a:rPr lang="en-US" sz="2800" b="1" i="0" dirty="0"/>
              <a:t>New Plant Breeding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2039F-AB2E-475C-9299-65D4E91C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475" y="1389887"/>
            <a:ext cx="10462695" cy="5185083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Genome editing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Zinc finger nu</a:t>
            </a:r>
            <a:r>
              <a:rPr lang="en-US" sz="1800" i="0" dirty="0"/>
              <a:t>c</a:t>
            </a:r>
            <a:r>
              <a:rPr lang="en-US" i="0" dirty="0"/>
              <a:t>leases (ZFNs), transcription activator-like effector nucleases (TALENs), and clustered regularly interspaced short palindromic repeats/Cas9 (CRISPR/Cas9): precise and directed manipulation of genomes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Populus: CRISPR/Cas9-based editing used to knock-out a specific isoform of 4-coumarate: CoA ligase (4CL) which promotes flavonoids biosynthesis rather than the biosynthesis of condensed tannins or proanthocyanidins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Still limited</a:t>
            </a:r>
          </a:p>
        </p:txBody>
      </p:sp>
    </p:spTree>
    <p:extLst>
      <p:ext uri="{BB962C8B-B14F-4D97-AF65-F5344CB8AC3E}">
        <p14:creationId xmlns:p14="http://schemas.microsoft.com/office/powerpoint/2010/main" val="223368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D71F-02B1-4617-B87D-767380E7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51" y="329184"/>
            <a:ext cx="10666949" cy="3099816"/>
          </a:xfrm>
        </p:spPr>
        <p:txBody>
          <a:bodyPr>
            <a:normAutofit/>
          </a:bodyPr>
          <a:lstStyle/>
          <a:p>
            <a:r>
              <a:rPr lang="en-US" sz="4000" b="1" i="0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95D41-E7B4-4BA9-A998-40D99E66E11C}"/>
              </a:ext>
            </a:extLst>
          </p:cNvPr>
          <p:cNvSpPr txBox="1"/>
          <p:nvPr/>
        </p:nvSpPr>
        <p:spPr>
          <a:xfrm>
            <a:off x="609600" y="1328713"/>
            <a:ext cx="6117772" cy="461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Flavonoid: multiple beneficial properties, including antioxidant property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Different breeding techniques </a:t>
            </a:r>
            <a:r>
              <a:rPr lang="en-US" b="1" dirty="0"/>
              <a:t>CAN</a:t>
            </a:r>
            <a:r>
              <a:rPr lang="en-US" dirty="0"/>
              <a:t> be utilized for increasing antioxidants in plants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u="sng" dirty="0"/>
              <a:t>BUT</a:t>
            </a:r>
            <a:r>
              <a:rPr lang="en-US" u="sng" dirty="0"/>
              <a:t> </a:t>
            </a:r>
            <a:r>
              <a:rPr lang="en-US" i="1" u="sng" dirty="0"/>
              <a:t>they are polygenic traits and thus, other undesirable changes in plants can occur while breeding for increased antioxidants content, making the breeding efforts extremely challenging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GMOs: Could be easily harnessed but people don’t accept such products readily. </a:t>
            </a:r>
          </a:p>
        </p:txBody>
      </p:sp>
      <p:pic>
        <p:nvPicPr>
          <p:cNvPr id="8" name="Picture 7" descr="A picture containing corn&#10;&#10;Description automatically generated">
            <a:extLst>
              <a:ext uri="{FF2B5EF4-FFF2-40B4-BE49-F238E27FC236}">
                <a16:creationId xmlns:a16="http://schemas.microsoft.com/office/drawing/2014/main" id="{2DF72E62-9F24-48CC-AC1A-AC2E358C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17" y="512657"/>
            <a:ext cx="6248183" cy="6248183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24133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C9E8CB-F536-4099-8CB1-588A0574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065" y="1655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QUESTIONS???</a:t>
            </a:r>
          </a:p>
        </p:txBody>
      </p:sp>
      <p:pic>
        <p:nvPicPr>
          <p:cNvPr id="7" name="Picture 6" descr="A basket of fruits&#10;&#10;Description automatically generated with medium confidence">
            <a:extLst>
              <a:ext uri="{FF2B5EF4-FFF2-40B4-BE49-F238E27FC236}">
                <a16:creationId xmlns:a16="http://schemas.microsoft.com/office/drawing/2014/main" id="{13D84A4B-E204-405F-A15D-8C62F0F80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r="8147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67BD81-9A8C-450F-BB1D-1F2EACAF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3" y="329427"/>
            <a:ext cx="10666949" cy="922460"/>
          </a:xfrm>
        </p:spPr>
        <p:txBody>
          <a:bodyPr>
            <a:noAutofit/>
          </a:bodyPr>
          <a:lstStyle/>
          <a:p>
            <a:pPr algn="ctr"/>
            <a:r>
              <a:rPr lang="en-US" sz="2800" b="1" i="0" dirty="0"/>
              <a:t>The Antioxidant Properties of Plant Flavonoids: Their Exploitation by Molecular Plant Breeding (D’Amelia et al., 2018)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C4C4F-0556-48F0-9D9B-4FA3FBD2C0AF}"/>
              </a:ext>
            </a:extLst>
          </p:cNvPr>
          <p:cNvGrpSpPr/>
          <p:nvPr/>
        </p:nvGrpSpPr>
        <p:grpSpPr>
          <a:xfrm>
            <a:off x="213360" y="1534160"/>
            <a:ext cx="6670988" cy="5134820"/>
            <a:chOff x="373556" y="1633590"/>
            <a:chExt cx="6902243" cy="4764082"/>
          </a:xfrm>
        </p:grpSpPr>
        <p:pic>
          <p:nvPicPr>
            <p:cNvPr id="11" name="Picture 10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EE856B58-70C6-421B-BF1E-1B6BD5E17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82" y="1633590"/>
              <a:ext cx="6897517" cy="45964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CA85CF-6CB6-478F-9429-E16C36DCB1FC}"/>
                </a:ext>
              </a:extLst>
            </p:cNvPr>
            <p:cNvSpPr txBox="1"/>
            <p:nvPr/>
          </p:nvSpPr>
          <p:spPr>
            <a:xfrm>
              <a:off x="373556" y="6136062"/>
              <a:ext cx="24555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(Aboody et al., 2020)</a:t>
              </a:r>
            </a:p>
          </p:txBody>
        </p:sp>
      </p:grp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76A5CC9B-FE7B-4E61-AF58-67D5396CC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8" y="1534160"/>
            <a:ext cx="4877800" cy="495446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DFF1656-4410-45E8-87D5-43F612012415}"/>
              </a:ext>
            </a:extLst>
          </p:cNvPr>
          <p:cNvSpPr/>
          <p:nvPr/>
        </p:nvSpPr>
        <p:spPr>
          <a:xfrm>
            <a:off x="8617128" y="1432560"/>
            <a:ext cx="1574800" cy="14224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5AD0DA8-DBC6-4E80-9101-C1A8BA95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267516"/>
            <a:ext cx="11097768" cy="617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DA8DC-BBA6-41EB-A6CA-9DB84FA7B6B8}"/>
              </a:ext>
            </a:extLst>
          </p:cNvPr>
          <p:cNvSpPr txBox="1"/>
          <p:nvPr/>
        </p:nvSpPr>
        <p:spPr>
          <a:xfrm>
            <a:off x="9209316" y="6443667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(Bernatoniene and Kopustinskiene, 2018)</a:t>
            </a:r>
          </a:p>
        </p:txBody>
      </p:sp>
    </p:spTree>
    <p:extLst>
      <p:ext uri="{BB962C8B-B14F-4D97-AF65-F5344CB8AC3E}">
        <p14:creationId xmlns:p14="http://schemas.microsoft.com/office/powerpoint/2010/main" val="248767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1122C-B99C-4397-92CB-85581ACB0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9FBB9AF1-CE92-475C-A47B-5FC32922B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552C3-D7A3-4700-9184-0C8085BE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65" y="2237385"/>
            <a:ext cx="10025883" cy="3546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Molecular Breeding and Biotechnological Approaches to Study and Exploit Plant Flavonoids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335B-DE8E-4253-A650-44453121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7" y="478972"/>
            <a:ext cx="4897521" cy="563445"/>
          </a:xfrm>
        </p:spPr>
        <p:txBody>
          <a:bodyPr>
            <a:normAutofit/>
          </a:bodyPr>
          <a:lstStyle/>
          <a:p>
            <a:r>
              <a:rPr lang="en-US" sz="2800" b="1" i="0" dirty="0"/>
              <a:t>Classical Breeding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F3BE6-ACA9-489D-BCAA-1FBAD45CC342}"/>
              </a:ext>
            </a:extLst>
          </p:cNvPr>
          <p:cNvSpPr txBox="1"/>
          <p:nvPr/>
        </p:nvSpPr>
        <p:spPr>
          <a:xfrm rot="10800000" flipV="1">
            <a:off x="7587343" y="1861764"/>
            <a:ext cx="4136570" cy="33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effectLst/>
                <a:cs typeface="Arial" panose="020B0604020202020204" pitchFamily="34" charset="0"/>
              </a:rPr>
              <a:t>(b)</a:t>
            </a:r>
            <a:r>
              <a:rPr lang="en-US" i="0" dirty="0">
                <a:effectLst/>
                <a:cs typeface="Arial" panose="020B0604020202020204" pitchFamily="34" charset="0"/>
              </a:rPr>
              <a:t> </a:t>
            </a:r>
            <a:r>
              <a:rPr lang="en-US" i="1" dirty="0">
                <a:effectLst/>
                <a:cs typeface="Arial" panose="020B0604020202020204" pitchFamily="34" charset="0"/>
              </a:rPr>
              <a:t>Solanum lycopersicum</a:t>
            </a:r>
            <a:r>
              <a:rPr lang="en-US" i="0" dirty="0">
                <a:effectLst/>
                <a:cs typeface="Arial" panose="020B0604020202020204" pitchFamily="34" charset="0"/>
              </a:rPr>
              <a:t> fruit with the </a:t>
            </a:r>
            <a:r>
              <a:rPr lang="en-US" i="1" dirty="0">
                <a:effectLst/>
                <a:cs typeface="Arial" panose="020B0604020202020204" pitchFamily="34" charset="0"/>
              </a:rPr>
              <a:t>Aft</a:t>
            </a:r>
            <a:r>
              <a:rPr lang="en-US" i="0" dirty="0">
                <a:effectLst/>
                <a:cs typeface="Arial" panose="020B0604020202020204" pitchFamily="34" charset="0"/>
              </a:rPr>
              <a:t> (Anthocyanin fruit)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0" dirty="0">
                <a:effectLst/>
                <a:cs typeface="Arial" panose="020B0604020202020204" pitchFamily="34" charset="0"/>
              </a:rPr>
              <a:t>gene</a:t>
            </a:r>
          </a:p>
          <a:p>
            <a:pPr>
              <a:lnSpc>
                <a:spcPct val="150000"/>
              </a:lnSpc>
            </a:pPr>
            <a:endParaRPr lang="en-US" i="0" dirty="0">
              <a:effectLst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0" dirty="0">
                <a:effectLst/>
                <a:cs typeface="Arial" panose="020B0604020202020204" pitchFamily="34" charset="0"/>
              </a:rPr>
              <a:t>(c</a:t>
            </a:r>
            <a:r>
              <a:rPr lang="en-US" i="0" dirty="0">
                <a:effectLst/>
                <a:cs typeface="Arial" panose="020B0604020202020204" pitchFamily="34" charset="0"/>
              </a:rPr>
              <a:t>) </a:t>
            </a:r>
            <a:r>
              <a:rPr lang="en-US" i="1" dirty="0">
                <a:effectLst/>
                <a:cs typeface="Arial" panose="020B0604020202020204" pitchFamily="34" charset="0"/>
              </a:rPr>
              <a:t>S. lycopersicum</a:t>
            </a:r>
            <a:r>
              <a:rPr lang="en-US" i="0" dirty="0">
                <a:effectLst/>
                <a:cs typeface="Arial" panose="020B0604020202020204" pitchFamily="34" charset="0"/>
              </a:rPr>
              <a:t> plant with the </a:t>
            </a:r>
            <a:r>
              <a:rPr lang="en-US" i="1" dirty="0">
                <a:effectLst/>
                <a:cs typeface="Arial" panose="020B0604020202020204" pitchFamily="34" charset="0"/>
              </a:rPr>
              <a:t>atv</a:t>
            </a:r>
            <a:r>
              <a:rPr lang="en-US" i="0" dirty="0">
                <a:effectLst/>
                <a:cs typeface="Arial" panose="020B0604020202020204" pitchFamily="34" charset="0"/>
              </a:rPr>
              <a:t> (Atroviolacium) gene</a:t>
            </a:r>
          </a:p>
          <a:p>
            <a:pPr>
              <a:lnSpc>
                <a:spcPct val="150000"/>
              </a:lnSpc>
            </a:pPr>
            <a:endParaRPr lang="en-US" i="0" dirty="0">
              <a:effectLst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0" dirty="0">
                <a:effectLst/>
                <a:cs typeface="Arial" panose="020B0604020202020204" pitchFamily="34" charset="0"/>
              </a:rPr>
              <a:t>(d,e)</a:t>
            </a:r>
            <a:r>
              <a:rPr lang="en-US" i="0" dirty="0">
                <a:effectLst/>
                <a:cs typeface="Arial" panose="020B0604020202020204" pitchFamily="34" charset="0"/>
              </a:rPr>
              <a:t> </a:t>
            </a:r>
            <a:r>
              <a:rPr lang="en-US" i="1" dirty="0">
                <a:effectLst/>
                <a:cs typeface="Arial" panose="020B0604020202020204" pitchFamily="34" charset="0"/>
              </a:rPr>
              <a:t>S. lycopersicum</a:t>
            </a:r>
            <a:r>
              <a:rPr lang="en-US" i="0" dirty="0">
                <a:effectLst/>
                <a:cs typeface="Arial" panose="020B0604020202020204" pitchFamily="34" charset="0"/>
              </a:rPr>
              <a:t> fruit with both the </a:t>
            </a:r>
            <a:r>
              <a:rPr lang="en-US" i="1" dirty="0">
                <a:effectLst/>
                <a:cs typeface="Arial" panose="020B0604020202020204" pitchFamily="34" charset="0"/>
              </a:rPr>
              <a:t>Aft</a:t>
            </a:r>
            <a:r>
              <a:rPr lang="en-US" i="0" dirty="0">
                <a:effectLst/>
                <a:cs typeface="Arial" panose="020B0604020202020204" pitchFamily="34" charset="0"/>
              </a:rPr>
              <a:t> and </a:t>
            </a:r>
            <a:r>
              <a:rPr lang="en-US" i="1" dirty="0">
                <a:effectLst/>
                <a:cs typeface="Arial" panose="020B0604020202020204" pitchFamily="34" charset="0"/>
              </a:rPr>
              <a:t>atv</a:t>
            </a:r>
            <a:r>
              <a:rPr lang="en-US" i="0" dirty="0">
                <a:effectLst/>
                <a:cs typeface="Arial" panose="020B0604020202020204" pitchFamily="34" charset="0"/>
              </a:rPr>
              <a:t> genes (</a:t>
            </a:r>
            <a:r>
              <a:rPr lang="en-US" i="1" dirty="0">
                <a:effectLst/>
                <a:cs typeface="Arial" panose="020B0604020202020204" pitchFamily="34" charset="0"/>
              </a:rPr>
              <a:t>Aft</a:t>
            </a:r>
            <a:r>
              <a:rPr lang="en-US" i="0" dirty="0">
                <a:effectLst/>
                <a:cs typeface="Arial" panose="020B0604020202020204" pitchFamily="34" charset="0"/>
              </a:rPr>
              <a:t> × </a:t>
            </a:r>
            <a:r>
              <a:rPr lang="en-US" i="1" dirty="0">
                <a:effectLst/>
                <a:cs typeface="Arial" panose="020B0604020202020204" pitchFamily="34" charset="0"/>
              </a:rPr>
              <a:t>atv</a:t>
            </a:r>
            <a:r>
              <a:rPr lang="en-US" i="0" dirty="0">
                <a:effectLst/>
                <a:cs typeface="Arial" panose="020B0604020202020204" pitchFamily="34" charset="0"/>
              </a:rPr>
              <a:t> plants)</a:t>
            </a:r>
          </a:p>
        </p:txBody>
      </p:sp>
      <p:pic>
        <p:nvPicPr>
          <p:cNvPr id="8" name="Picture 7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251A06C2-F21C-44A9-83CA-593D4687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306286"/>
            <a:ext cx="7115569" cy="5159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072B6-C50F-414D-B46A-BE0B1A89F4A7}"/>
              </a:ext>
            </a:extLst>
          </p:cNvPr>
          <p:cNvSpPr txBox="1"/>
          <p:nvPr/>
        </p:nvSpPr>
        <p:spPr>
          <a:xfrm>
            <a:off x="10559142" y="6466114"/>
            <a:ext cx="28411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(Gonzali et al., 2009)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B1EBC1-1CCA-400B-988F-9E5A76082592}"/>
              </a:ext>
            </a:extLst>
          </p:cNvPr>
          <p:cNvSpPr/>
          <p:nvPr/>
        </p:nvSpPr>
        <p:spPr>
          <a:xfrm>
            <a:off x="381001" y="3309257"/>
            <a:ext cx="1883228" cy="2884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66370-1D35-4031-AE68-6C2E9EA1C26B}"/>
              </a:ext>
            </a:extLst>
          </p:cNvPr>
          <p:cNvSpPr/>
          <p:nvPr/>
        </p:nvSpPr>
        <p:spPr>
          <a:xfrm>
            <a:off x="2264229" y="1322614"/>
            <a:ext cx="1654628" cy="3461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FCA8C-BACB-4133-8E28-F90C0C041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18" y="845602"/>
            <a:ext cx="10919896" cy="5838226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Allium ursinum </a:t>
            </a:r>
            <a:r>
              <a:rPr lang="en-US" i="0" dirty="0"/>
              <a:t>or</a:t>
            </a:r>
            <a:r>
              <a:rPr lang="en-US" dirty="0"/>
              <a:t> A. victoralis </a:t>
            </a:r>
            <a:r>
              <a:rPr lang="en-US" i="0" dirty="0"/>
              <a:t>(containing novel flavonoids)</a:t>
            </a:r>
            <a:r>
              <a:rPr lang="en-US" i="0" dirty="0">
                <a:ea typeface="CSongGB18030C-Light" panose="020A0304000101010101" pitchFamily="18" charset="-122"/>
              </a:rPr>
              <a:t> </a:t>
            </a:r>
            <a:r>
              <a:rPr lang="en-US" i="0" dirty="0">
                <a:solidFill>
                  <a:schemeClr val="tx1"/>
                </a:solidFill>
                <a:ea typeface="CSongGB18030C-Light" panose="020A0304000101010101" pitchFamily="18" charset="-122"/>
              </a:rPr>
              <a:t>×</a:t>
            </a:r>
            <a:r>
              <a:rPr lang="en-US" dirty="0">
                <a:ea typeface="CSongGB18030C-Light" panose="020A0304000101010101" pitchFamily="18" charset="-122"/>
              </a:rPr>
              <a:t> A. sativum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ea typeface="CSongGB18030C-Light" panose="020A0304000101010101" pitchFamily="18" charset="-122"/>
              </a:rPr>
              <a:t>“Morado” : open-pollinated varieties of maize with high anthocyanin and other flavonoids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/>
                </a:solidFill>
                <a:ea typeface="CSongGB18030C-Light" panose="020A0304000101010101" pitchFamily="18" charset="-122"/>
              </a:rPr>
              <a:t>Used as parent to introgress “strong” alleles of anthocyanin regulatory genes in European or North American varieties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ea typeface="CSongGB18030C-Light" panose="020A0304000101010101" pitchFamily="18" charset="-122"/>
              </a:rPr>
              <a:t>Potato cultivars, “Negra” and “Challina” suggested to be used for varietal development in relation to enhancing anthocyanin through introgressive hybridization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ea typeface="CSongGB18030C-Light" panose="020A0304000101010101" pitchFamily="18" charset="-122"/>
              </a:rPr>
              <a:t>Rice: subspecies indica and japonica- rich sources of flavonoids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ea typeface="CSongGB18030C-Light" panose="020A0304000101010101" pitchFamily="18" charset="-122"/>
              </a:rPr>
              <a:t>Challenges: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/>
                </a:solidFill>
                <a:ea typeface="CSongGB18030C-Light" panose="020A0304000101010101" pitchFamily="18" charset="-122"/>
              </a:rPr>
              <a:t>polygenic traits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/>
                </a:solidFill>
                <a:ea typeface="CSongGB18030C-Light" panose="020A0304000101010101" pitchFamily="18" charset="-122"/>
              </a:rPr>
              <a:t>Genotype × Environment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0161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D968-C340-4763-AEF8-814B0F42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62" y="623969"/>
            <a:ext cx="10666949" cy="705104"/>
          </a:xfrm>
        </p:spPr>
        <p:txBody>
          <a:bodyPr>
            <a:normAutofit/>
          </a:bodyPr>
          <a:lstStyle/>
          <a:p>
            <a:r>
              <a:rPr lang="en-US" sz="2800" b="1" i="0" dirty="0"/>
              <a:t>From Molecular Markers to –omics Tools</a:t>
            </a:r>
          </a:p>
        </p:txBody>
      </p:sp>
      <p:pic>
        <p:nvPicPr>
          <p:cNvPr id="5" name="Picture 4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0B475E24-F2D7-4039-9CF9-4D2F63DF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52" y="1563515"/>
            <a:ext cx="7010472" cy="4670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5AD91-3620-4665-B9F6-96B44F471AB8}"/>
              </a:ext>
            </a:extLst>
          </p:cNvPr>
          <p:cNvSpPr txBox="1"/>
          <p:nvPr/>
        </p:nvSpPr>
        <p:spPr>
          <a:xfrm>
            <a:off x="411662" y="1346817"/>
            <a:ext cx="4369962" cy="627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GWAS and QTLs : characterizing existing variation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he number of genes for six flavonoid enzymes in the cultivated potato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Solanum tuberosum</a:t>
            </a:r>
            <a:r>
              <a:rPr lang="en-US" b="0" i="0" dirty="0">
                <a:solidFill>
                  <a:srgbClr val="333333"/>
                </a:solidFill>
                <a:effectLst/>
              </a:rPr>
              <a:t> and its wild relative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S. commersonii</a:t>
            </a:r>
            <a:r>
              <a:rPr lang="en-US" b="0" i="0" dirty="0">
                <a:solidFill>
                  <a:srgbClr val="333333"/>
                </a:solidFill>
                <a:effectLst/>
              </a:rPr>
              <a:t> </a:t>
            </a:r>
          </a:p>
          <a:p>
            <a:pPr algn="l">
              <a:lnSpc>
                <a:spcPct val="150000"/>
              </a:lnSpc>
            </a:pPr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Colored lines represent the different flavonoid gene families and the sizes of the wedges reflect their numerical consistency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0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59FDD-F776-4EB9-BD65-2BB58B76B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427" y="936173"/>
            <a:ext cx="10570030" cy="5595256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</a:rPr>
              <a:t>A higher number of genes for the different classes of enzymes in wild </a:t>
            </a:r>
            <a:r>
              <a:rPr lang="en-US" sz="1800" b="0" i="1" dirty="0">
                <a:solidFill>
                  <a:srgbClr val="333333"/>
                </a:solidFill>
                <a:effectLst/>
              </a:rPr>
              <a:t>S. commersonii</a:t>
            </a:r>
            <a:r>
              <a:rPr lang="en-US" sz="1800" b="0" i="0" dirty="0">
                <a:solidFill>
                  <a:srgbClr val="333333"/>
                </a:solidFill>
                <a:effectLst/>
              </a:rPr>
              <a:t> (Phenylalanine ammonia lyase, Cytochrome P450 and Glucosyltransferase)</a:t>
            </a:r>
          </a:p>
          <a:p>
            <a:pPr>
              <a:lnSpc>
                <a:spcPct val="150000"/>
              </a:lnSpc>
            </a:pPr>
            <a:endParaRPr lang="en-US" sz="1800" i="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i="0" dirty="0">
                <a:cs typeface="Times New Roman" panose="02020603050405020304" pitchFamily="18" charset="0"/>
              </a:rPr>
              <a:t>↑ genes </a:t>
            </a:r>
            <a:r>
              <a:rPr lang="en-US" sz="1800" i="0" dirty="0">
                <a:cs typeface="Arial" panose="020B0604020202020204" pitchFamily="34" charset="0"/>
              </a:rPr>
              <a:t>→ </a:t>
            </a:r>
            <a:r>
              <a:rPr lang="en-US" sz="1800" i="0" dirty="0">
                <a:cs typeface="Times New Roman" panose="02020603050405020304" pitchFamily="18" charset="0"/>
              </a:rPr>
              <a:t>↑  phenylpropanoids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Indicates that metabolic content may be affected by gene dosage</a:t>
            </a:r>
          </a:p>
          <a:p>
            <a:pPr lvl="1">
              <a:lnSpc>
                <a:spcPct val="150000"/>
              </a:lnSpc>
            </a:pPr>
            <a:endParaRPr lang="en-US" sz="18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Cytochrome P450 : promising for future investigations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Their involvements in hydroxylation reactions may be used to enhance the antioxidant ability</a:t>
            </a:r>
            <a:endParaRPr lang="en-US" sz="1800" i="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18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8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2F219829-635C-43FD-BC15-387CB164A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9" y="1333087"/>
            <a:ext cx="6680076" cy="4853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A678D-726C-4FD6-BE82-B221BDCCA228}"/>
              </a:ext>
            </a:extLst>
          </p:cNvPr>
          <p:cNvSpPr txBox="1"/>
          <p:nvPr/>
        </p:nvSpPr>
        <p:spPr>
          <a:xfrm>
            <a:off x="-393077" y="404094"/>
            <a:ext cx="86575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Established Techniques of Genetic Modifications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2208-6153-42C0-9407-F7C77803BFA1}"/>
              </a:ext>
            </a:extLst>
          </p:cNvPr>
          <p:cNvSpPr txBox="1"/>
          <p:nvPr/>
        </p:nvSpPr>
        <p:spPr>
          <a:xfrm>
            <a:off x="7142480" y="1134201"/>
            <a:ext cx="4587541" cy="544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Modify flavonoid biosynthesis and regulation genes: repress or express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Using Transcription factors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Use of inducible promoters</a:t>
            </a:r>
          </a:p>
          <a:p>
            <a:pPr lvl="1">
              <a:lnSpc>
                <a:spcPct val="150000"/>
              </a:lnSpc>
            </a:pPr>
            <a:endParaRPr lang="en-US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Agrobacterium tumefaciens </a:t>
            </a:r>
            <a:r>
              <a:rPr lang="en-US" dirty="0"/>
              <a:t>mediated stable integration of </a:t>
            </a:r>
            <a:r>
              <a:rPr lang="en-US" i="1" dirty="0"/>
              <a:t>StAN1</a:t>
            </a:r>
            <a:r>
              <a:rPr lang="en-US" dirty="0"/>
              <a:t> transcription factor (TF) in the genome of tobacco plants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Overexpression of the TF regulated biosynthesis of flavonoids (mainly-anthocyanins)</a:t>
            </a:r>
          </a:p>
        </p:txBody>
      </p:sp>
    </p:spTree>
    <p:extLst>
      <p:ext uri="{BB962C8B-B14F-4D97-AF65-F5344CB8AC3E}">
        <p14:creationId xmlns:p14="http://schemas.microsoft.com/office/powerpoint/2010/main" val="3213141779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RightStep">
      <a:dk1>
        <a:srgbClr val="000000"/>
      </a:dk1>
      <a:lt1>
        <a:srgbClr val="FFFFFF"/>
      </a:lt1>
      <a:dk2>
        <a:srgbClr val="1B3022"/>
      </a:dk2>
      <a:lt2>
        <a:srgbClr val="F0F2F3"/>
      </a:lt2>
      <a:accent1>
        <a:srgbClr val="C3904D"/>
      </a:accent1>
      <a:accent2>
        <a:srgbClr val="A7A537"/>
      </a:accent2>
      <a:accent3>
        <a:srgbClr val="84AE44"/>
      </a:accent3>
      <a:accent4>
        <a:srgbClr val="50B13B"/>
      </a:accent4>
      <a:accent5>
        <a:srgbClr val="47B662"/>
      </a:accent5>
      <a:accent6>
        <a:srgbClr val="3BB188"/>
      </a:accent6>
      <a:hlink>
        <a:srgbClr val="4379C0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513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Sitka Banner</vt:lpstr>
      <vt:lpstr>Wingdings</vt:lpstr>
      <vt:lpstr>HeadlinesVTI</vt:lpstr>
      <vt:lpstr>Can We Breed Plants For More Antioxidants?</vt:lpstr>
      <vt:lpstr>The Antioxidant Properties of Plant Flavonoids: Their Exploitation by Molecular Plant Breeding (D’Amelia et al., 2018)</vt:lpstr>
      <vt:lpstr>PowerPoint Presentation</vt:lpstr>
      <vt:lpstr>Molecular Breeding and Biotechnological Approaches to Study and Exploit Plant Flavonoids</vt:lpstr>
      <vt:lpstr>Classical Breeding Methods</vt:lpstr>
      <vt:lpstr>PowerPoint Presentation</vt:lpstr>
      <vt:lpstr>From Molecular Markers to –omics Tools</vt:lpstr>
      <vt:lpstr>PowerPoint Presentation</vt:lpstr>
      <vt:lpstr>PowerPoint Presentation</vt:lpstr>
      <vt:lpstr>New Plant Breeding Techniques</vt:lpstr>
      <vt:lpstr>Conclusions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breed plants for more antioxidants?</dc:title>
  <dc:creator>Bhattarai, Samikshya</dc:creator>
  <cp:lastModifiedBy>Bhattarai, Samikshya</cp:lastModifiedBy>
  <cp:revision>33</cp:revision>
  <dcterms:created xsi:type="dcterms:W3CDTF">2021-04-15T02:06:01Z</dcterms:created>
  <dcterms:modified xsi:type="dcterms:W3CDTF">2021-04-15T16:13:56Z</dcterms:modified>
</cp:coreProperties>
</file>