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78652"/>
  </p:normalViewPr>
  <p:slideViewPr>
    <p:cSldViewPr snapToGrid="0" snapToObjects="1">
      <p:cViewPr varScale="1">
        <p:scale>
          <a:sx n="69" d="100"/>
          <a:sy n="69" d="100"/>
        </p:scale>
        <p:origin x="11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1B10B-D2AC-2D45-8405-36875DE41FB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44D0C-A216-884D-9901-51D31D1A2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(Hord et al., 2009)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-Important to note that nitrates are also a class of drug for treating heart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4D0C-A216-884D-9901-51D31D1A2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(Cooke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Ghebremariam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2011)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4D0C-A216-884D-9901-51D31D1A2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8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-Usually formed by decarboxylation of tyrosine by microbes. It can lead to severe headaches, nausea etc. </a:t>
            </a:r>
          </a:p>
          <a:p>
            <a:r>
              <a:rPr lang="en-US" dirty="0"/>
              <a:t>-Sources include: Green/leafy vegetables, aged foods (cheeses, red wine, preserved meats) </a:t>
            </a:r>
          </a:p>
          <a:p>
            <a:r>
              <a:rPr lang="en-US" dirty="0"/>
              <a:t>-Monoamine oxidase inhibitors (antidepressants) inhibit the monoamine oxidase needed to break tyramine down. </a:t>
            </a:r>
          </a:p>
          <a:p>
            <a:r>
              <a:rPr lang="en-US" dirty="0"/>
              <a:t>-Nitrates can have similar effects.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Rafehi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4D0C-A216-884D-9901-51D31D1A2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(EGASHIRA et al., 1971)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4D0C-A216-884D-9901-51D31D1A28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Hezel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Weitzberg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4D0C-A216-884D-9901-51D31D1A2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-Vitamin C increases the activity of nitric oxide synthase, but that doesn’t really answer the question.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(Hord et al., 2009)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4D0C-A216-884D-9901-51D31D1A2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Pathologies: A-fib</a:t>
            </a:r>
          </a:p>
          <a:p>
            <a:r>
              <a:rPr lang="en-US" dirty="0"/>
              <a:t>Adverse effects: postural hypotension, headache, tachycardia due to widespread vasodilation. </a:t>
            </a:r>
          </a:p>
          <a:p>
            <a:r>
              <a:rPr lang="en-US" dirty="0"/>
              <a:t>Tolerance to nitrates and the derivatives if nitrates develops quickly. </a:t>
            </a:r>
          </a:p>
          <a:p>
            <a:r>
              <a:rPr lang="en-US" dirty="0"/>
              <a:t>Dependence-  Sudden cessation of prolonged nitrate exposure can cause loss of tone (spasming) in blood vessels. </a:t>
            </a:r>
          </a:p>
          <a:p>
            <a:r>
              <a:rPr lang="en-US" dirty="0"/>
              <a:t>-As stated before, nitrate drugs are used to treat heart disease, and the consumption of excess dietary nitrates can make the effects of those drugs variable. (dose issues).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Sources: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(Menendez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Delpon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1997) (Hord et al., 2009) (EGASHIRA et al., 1971) (Cooke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Ghebremariam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2011)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4D0C-A216-884D-9901-51D31D1A2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4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44D0C-A216-884D-9901-51D31D1A2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6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636C-143D-6143-94EB-A43045FEF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FC664-E2CF-2B48-B018-C3C29D07B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1AF13-9E1A-AB47-86D5-DD9F4CB9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C7F75-C46B-A040-B0B3-9B97A880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4A4B7-7F16-BE4B-BFF0-F5B1ED39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DEEC-2904-184A-A6D1-C5D33F6F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6C085-66B8-BC48-8676-22ED190B5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FD673-246C-644B-8F55-D011D0F2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FC5BA-B161-A84D-9850-DAA155CC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7E725-4DDF-8C40-BC62-57EF6011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2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83FEEF-5441-AE43-8358-045C75DE0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27567-D9C1-2B47-8833-3F3ED46CD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85919-2D4A-3941-87EA-04B3B301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90EC9-46BB-0C42-96AF-50CF5C9C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33B74-01D9-B844-9867-8F6FAC8B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4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882D-138F-C742-8542-6B606354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9AFD0-637E-9348-AE38-2AA5028C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962E2-B330-FF44-BE24-58DDE476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4B68F-7876-A74C-94CC-18B72945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B49A-BE6B-804B-B90A-DD91FEC9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099D-9266-B244-9E63-A5442891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0AF11-54E8-2B4A-B648-8F27EECEF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6606-2F76-484A-B8E3-B42EA31F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187DF-D684-8C47-85C4-651DB798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64097-EB7A-CD44-BFD1-3C005378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5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3CA9-F9CD-1E48-A699-2FF2C923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7C344-C7E6-F14A-8A49-EB51767B1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1119B-CC55-0848-830C-24EBE2C21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6D897-81CC-A045-A934-5773BC0C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BFA3F-15EB-6B47-8D5A-19856D22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C1E3A-C00B-454F-936E-4553BAF7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A8EA-2B73-7F42-BBC6-07613547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27DF9-7A56-E44C-A1B2-E259F605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CEEC5-E472-864F-85A3-A6783ED4E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AB746-8B3E-D047-B8EA-E8B3969BB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A6D72-68F7-AB46-80BD-2D431C8AC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A6921-A072-C54A-9AF6-AA892034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FB6B8-1688-5D40-BB09-F6EE038D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85B2B-0EA1-1F42-9B82-1F294EDF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7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7167-87D9-4449-BFB0-8AC6A053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46A53-CAAC-274B-8C74-37B1678B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59935-FB77-8D4B-836F-E5CC0773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11870-4C5E-0647-9E2C-8B9499B3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07B94-396E-BD43-A172-69CB195F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EB35D-B1C1-9044-B415-8D4D1AB1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BA3B8-8C7F-104A-81B1-7BF5603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1006-066D-2342-8681-04B84F01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9970C-3B68-0445-88A5-58D87D6E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A1D11-3B12-0741-AE8B-702DD5EDA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6C7D4-EE5B-DE42-891C-4E0F6EBD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752C8-24AF-D740-AB57-F24AA079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1F9BA-E626-684D-87D5-7A35CDA8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8D5E-002C-B545-85D4-137E82F2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FA14AD-4CF1-0748-BF43-4F6278DBA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8C0FA-B4A4-224D-AAA7-0392C36A9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55008-5B20-C944-A39E-ED582F1E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DA79-F7CF-2843-A3C4-2A099FCF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27E77-E6AD-B648-B00F-85C9FD6E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68B76-F6AF-2446-8D1D-153622AB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D663E-8F80-5F4B-8A44-50B2D15B9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5471E-D2AE-5944-A6D5-EBFFDCC32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4726-5A9B-7644-8464-6EFBFC81F70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0DD75-18E5-124D-B3D6-DC4A98298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1F673-6BEE-4A42-AB28-DE3E3DCE5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21F6-F918-A84A-BBDC-A5A7A2EA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4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831736/" TargetMode="External"/><Relationship Id="rId3" Type="http://schemas.openxmlformats.org/officeDocument/2006/relationships/hyperlink" Target="https://doi.org/10.1172/JCI57193" TargetMode="External"/><Relationship Id="rId7" Type="http://schemas.openxmlformats.org/officeDocument/2006/relationships/hyperlink" Target="https://pubmed.ncbi.nlm.nih.gov/945277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945/ajcn.2008.27131" TargetMode="External"/><Relationship Id="rId5" Type="http://schemas.openxmlformats.org/officeDocument/2006/relationships/hyperlink" Target="https://doi.org/10.1111/odi.12157" TargetMode="External"/><Relationship Id="rId4" Type="http://schemas.openxmlformats.org/officeDocument/2006/relationships/hyperlink" Target="https://doi.org/10.1016/S0021-5198(19)36254-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A5D27-0AC9-C24E-9CD4-8EEAFAF88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Food Nitrates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0422F-7F52-B447-BE78-AE22012EA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Role of Oral Bacteria on Nitric Oxide Production </a:t>
            </a:r>
          </a:p>
        </p:txBody>
      </p:sp>
    </p:spTree>
    <p:extLst>
      <p:ext uri="{BB962C8B-B14F-4D97-AF65-F5344CB8AC3E}">
        <p14:creationId xmlns:p14="http://schemas.microsoft.com/office/powerpoint/2010/main" val="2471918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C89E2-FAC4-BF42-9134-8DAD170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Food Nitrates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E506-4A74-0148-B4DD-92B6FE40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Sources:</a:t>
            </a:r>
          </a:p>
          <a:p>
            <a:pPr lvl="1"/>
            <a:r>
              <a:rPr lang="en-US" dirty="0"/>
              <a:t>Green/leafy vegetables like spinach</a:t>
            </a:r>
          </a:p>
          <a:p>
            <a:pPr lvl="1"/>
            <a:r>
              <a:rPr lang="en-US" dirty="0"/>
              <a:t>Root vegetables like sweet potatoes and beets </a:t>
            </a:r>
          </a:p>
          <a:p>
            <a:pPr lvl="1"/>
            <a:r>
              <a:rPr lang="en-US" dirty="0"/>
              <a:t>Preserved meats like bacon and hot dogs</a:t>
            </a:r>
          </a:p>
          <a:p>
            <a:pPr marL="457200" lvl="1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95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C067C-75E9-944C-BAA1-9A0AEA2D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Reactions </a:t>
            </a:r>
          </a:p>
        </p:txBody>
      </p:sp>
      <p:pic>
        <p:nvPicPr>
          <p:cNvPr id="4" name="Object 2" descr="preencoded.png">
            <a:extLst>
              <a:ext uri="{FF2B5EF4-FFF2-40B4-BE49-F238E27FC236}">
                <a16:creationId xmlns:a16="http://schemas.microsoft.com/office/drawing/2014/main" id="{EBFA4A89-2155-264B-A9D7-DE9A407B2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77316" y="663782"/>
            <a:ext cx="6780700" cy="55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0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E8519-AB65-8F4D-94FE-11D7EDF2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Tyramine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EA22-5DEA-7545-8504-D25BDA6E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/>
              <a:t>Decarboxylation of tyrosine </a:t>
            </a:r>
          </a:p>
          <a:p>
            <a:r>
              <a:rPr lang="en-US" sz="1600"/>
              <a:t>Headaches </a:t>
            </a:r>
          </a:p>
          <a:p>
            <a:r>
              <a:rPr lang="en-US" sz="1600"/>
              <a:t>MAOIs and the hypertensive crisis </a:t>
            </a:r>
          </a:p>
          <a:p>
            <a:endParaRPr lang="en-US" sz="1600"/>
          </a:p>
          <a:p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C34CC-7F88-324E-AF76-21B73FDB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443" y="952500"/>
            <a:ext cx="4359041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AFE77-843E-6544-9A11-0D735EE5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Monoamine oxidase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C1DE-C425-D841-98F9-9A75D131F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Sodium nitrite can inhibit liver MAO by ~25% depending on other factors. </a:t>
            </a:r>
          </a:p>
          <a:p>
            <a:r>
              <a:rPr lang="en-US" sz="2400" dirty="0"/>
              <a:t>However, in other scenarios it increased MAO by up to 350%</a:t>
            </a:r>
          </a:p>
          <a:p>
            <a:r>
              <a:rPr lang="en-US" sz="2400" dirty="0"/>
              <a:t>Good or bad? </a:t>
            </a:r>
          </a:p>
          <a:p>
            <a:r>
              <a:rPr lang="en-US" sz="2400" dirty="0"/>
              <a:t>Dopamine, norepinephrine, serotonin </a:t>
            </a:r>
          </a:p>
          <a:p>
            <a:r>
              <a:rPr lang="en-US" sz="2400" dirty="0"/>
              <a:t>Other drugs: CNS stimulants, anxiolytics </a:t>
            </a:r>
          </a:p>
        </p:txBody>
      </p:sp>
    </p:spTree>
    <p:extLst>
      <p:ext uri="{BB962C8B-B14F-4D97-AF65-F5344CB8AC3E}">
        <p14:creationId xmlns:p14="http://schemas.microsoft.com/office/powerpoint/2010/main" val="48121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D8EA1-B69A-FB45-9CD7-8E39E9C0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Oral Bacteria and Blood Pressure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246FA9-ED09-6F4F-8DA8-67311F2C60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73252"/>
            <a:ext cx="6780700" cy="45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98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234A1-6981-294A-B1D8-934FFF22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Food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7B94F-7DBC-494C-9B0B-465699AD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Potential interfacial phenomenon- Study found that without lipid, vitamin C prevented the formation of some carcinogens. With lipid, vitamin C increased the formation of some carcinogens. </a:t>
            </a:r>
          </a:p>
          <a:p>
            <a:r>
              <a:rPr lang="en-US" sz="2400" dirty="0"/>
              <a:t>Any ideas why? </a:t>
            </a: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785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3E39-425C-9E4F-89E8-33A92941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D77F9-C67C-644E-9B9C-7C94E7E8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Argument for: </a:t>
            </a:r>
          </a:p>
          <a:p>
            <a:pPr lvl="1"/>
            <a:r>
              <a:rPr lang="en-US" dirty="0"/>
              <a:t>Ancient eastern civilizations had high levels of nitrates in the diet. </a:t>
            </a:r>
          </a:p>
          <a:p>
            <a:pPr lvl="1"/>
            <a:r>
              <a:rPr lang="en-US" dirty="0"/>
              <a:t>Can increase focus and athletic performance by increasing vascular perfusion and interfering with MAO. (maybe improve mood)</a:t>
            </a:r>
          </a:p>
          <a:p>
            <a:pPr lvl="1"/>
            <a:r>
              <a:rPr lang="en-US" dirty="0"/>
              <a:t>Allowing oral bacteria to remain can help modulate blood pressure through the generation of nitric oxide. </a:t>
            </a:r>
          </a:p>
          <a:p>
            <a:pPr lvl="1"/>
            <a:r>
              <a:rPr lang="en-US" dirty="0"/>
              <a:t>Can help delay coronary heart disease by causing vasodilation. </a:t>
            </a:r>
          </a:p>
          <a:p>
            <a:r>
              <a:rPr lang="en-US" dirty="0"/>
              <a:t>Argument against: </a:t>
            </a:r>
          </a:p>
          <a:p>
            <a:pPr lvl="1"/>
            <a:r>
              <a:rPr lang="en-US" dirty="0"/>
              <a:t>People with certain pathologies can have different reactions.</a:t>
            </a:r>
          </a:p>
          <a:p>
            <a:pPr lvl="1"/>
            <a:r>
              <a:rPr lang="en-US" dirty="0"/>
              <a:t>Nitrogen toxicity and adverse effects</a:t>
            </a:r>
          </a:p>
          <a:p>
            <a:pPr lvl="1"/>
            <a:r>
              <a:rPr lang="en-US" dirty="0"/>
              <a:t>Tolerance and dependence</a:t>
            </a:r>
          </a:p>
          <a:p>
            <a:pPr lvl="1"/>
            <a:r>
              <a:rPr lang="en-US" dirty="0"/>
              <a:t>Interfering with MAO and other </a:t>
            </a:r>
            <a:r>
              <a:rPr lang="en-US"/>
              <a:t>pharmacological impacts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3B87-47DF-3F41-A35A-F412634B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42550-53C4-6042-9093-E654BF5B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Cooke, J. P., &amp; </a:t>
            </a:r>
            <a:r>
              <a:rPr lang="en-US" dirty="0" err="1"/>
              <a:t>Ghebremariam</a:t>
            </a:r>
            <a:r>
              <a:rPr lang="en-US" dirty="0"/>
              <a:t>, Y. T. (2011). Dietary nitrate, nitric oxide, and restenosis .</a:t>
            </a:r>
            <a:r>
              <a:rPr lang="en-US" i="1" dirty="0"/>
              <a:t> The Journal of Clinical 	Investigation, 121</a:t>
            </a:r>
            <a:r>
              <a:rPr lang="en-US" dirty="0"/>
              <a:t>(4), 1258-1260. </a:t>
            </a:r>
            <a:r>
              <a:rPr lang="en-US" dirty="0">
                <a:hlinkClick r:id="rId3"/>
              </a:rPr>
              <a:t>https://doi.org/10.1172/JCI57193</a:t>
            </a:r>
            <a:endParaRPr lang="en-US" dirty="0"/>
          </a:p>
          <a:p>
            <a:r>
              <a:rPr lang="en-US" dirty="0"/>
              <a:t>EGASHIRA, T., TAKANO, K., SHIMIZU, K., KUROSAWA, Y., &amp; KAMIJO, K. (1971). EFFECT OF SODIUM NITRITE ON 	MONOAMINE OXIDASE ACTIVITY IN RAT LIVER AND BRAIN.</a:t>
            </a:r>
            <a:r>
              <a:rPr lang="en-US" i="1" dirty="0"/>
              <a:t> Japanese Journal of Pharmacology, 21</a:t>
            </a:r>
            <a:r>
              <a:rPr lang="en-US" dirty="0"/>
              <a:t>(2), 	274-276. </a:t>
            </a:r>
            <a:r>
              <a:rPr lang="en-US" dirty="0">
                <a:hlinkClick r:id="rId4"/>
              </a:rPr>
              <a:t>https://doi.org/10.1016/S0021-5198(19)36254-7</a:t>
            </a:r>
            <a:endParaRPr lang="en-US" dirty="0"/>
          </a:p>
          <a:p>
            <a:r>
              <a:rPr lang="en-US" dirty="0" err="1"/>
              <a:t>Hezel</a:t>
            </a:r>
            <a:r>
              <a:rPr lang="en-US" dirty="0"/>
              <a:t>, M. P., &amp; </a:t>
            </a:r>
            <a:r>
              <a:rPr lang="en-US" dirty="0" err="1"/>
              <a:t>Weitzberg</a:t>
            </a:r>
            <a:r>
              <a:rPr lang="en-US" dirty="0"/>
              <a:t>, E. (2013). The oral microbiome and nitric oxide homeostasis .</a:t>
            </a:r>
            <a:r>
              <a:rPr lang="en-US" i="1" dirty="0"/>
              <a:t> Oral Diseases, 21</a:t>
            </a:r>
            <a:r>
              <a:rPr lang="en-US" dirty="0"/>
              <a:t>(1), 	7-16. </a:t>
            </a:r>
            <a:r>
              <a:rPr lang="en-US" dirty="0">
                <a:hlinkClick r:id="rId5"/>
              </a:rPr>
              <a:t>https://doi.org/10.1111/odi.12157</a:t>
            </a:r>
            <a:endParaRPr lang="en-US" dirty="0"/>
          </a:p>
          <a:p>
            <a:r>
              <a:rPr lang="en-US" dirty="0"/>
              <a:t>Hord, N. G., Tang, Y., &amp; Bryan, N. S. (2009). Food sources of nitrates and nitrites: the physiologic context for 	potential health benefits .</a:t>
            </a:r>
            <a:r>
              <a:rPr lang="en-US" i="1" dirty="0"/>
              <a:t> The American Journal of Clinical Nutrition, 90</a:t>
            </a:r>
            <a:r>
              <a:rPr lang="en-US" dirty="0"/>
              <a:t>(1), 1-	10. </a:t>
            </a:r>
            <a:r>
              <a:rPr lang="en-US" dirty="0">
                <a:hlinkClick r:id="rId6"/>
              </a:rPr>
              <a:t>https://doi.org/10.3945/ajcn.2008.27131</a:t>
            </a:r>
            <a:endParaRPr lang="en-US" dirty="0"/>
          </a:p>
          <a:p>
            <a:r>
              <a:rPr lang="en-US" dirty="0"/>
              <a:t>Menendez, J. T., &amp; </a:t>
            </a:r>
            <a:r>
              <a:rPr lang="en-US" dirty="0" err="1"/>
              <a:t>Delpon</a:t>
            </a:r>
            <a:r>
              <a:rPr lang="en-US" dirty="0"/>
              <a:t>, E. (1997). </a:t>
            </a:r>
            <a:r>
              <a:rPr lang="en-US" dirty="0" err="1"/>
              <a:t>Pharmacologie</a:t>
            </a:r>
            <a:r>
              <a:rPr lang="en-US" dirty="0"/>
              <a:t> des </a:t>
            </a:r>
            <a:r>
              <a:rPr lang="en-US" dirty="0" err="1"/>
              <a:t>dérivés</a:t>
            </a:r>
            <a:r>
              <a:rPr lang="en-US" dirty="0"/>
              <a:t> </a:t>
            </a:r>
            <a:r>
              <a:rPr lang="en-US" dirty="0" err="1"/>
              <a:t>nitrés</a:t>
            </a:r>
            <a:r>
              <a:rPr lang="en-US" dirty="0"/>
              <a:t> [Pharmacology of nitrates]</a:t>
            </a:r>
            <a:br>
              <a:rPr lang="en-US" dirty="0"/>
            </a:br>
            <a:r>
              <a:rPr lang="en-US" dirty="0"/>
              <a:t>	.</a:t>
            </a:r>
            <a:r>
              <a:rPr lang="en-US" i="1" dirty="0"/>
              <a:t> Annales De </a:t>
            </a:r>
            <a:r>
              <a:rPr lang="en-US" i="1" dirty="0" err="1"/>
              <a:t>Cardiologie</a:t>
            </a:r>
            <a:r>
              <a:rPr lang="en-US" i="1" dirty="0"/>
              <a:t> Et </a:t>
            </a:r>
            <a:r>
              <a:rPr lang="en-US" i="1" dirty="0" err="1"/>
              <a:t>D'Angeiologie</a:t>
            </a:r>
            <a:r>
              <a:rPr lang="en-US" i="1" dirty="0"/>
              <a:t>, 380</a:t>
            </a:r>
            <a:r>
              <a:rPr lang="en-US" dirty="0"/>
              <a:t>(90), 380-	390. </a:t>
            </a:r>
            <a:r>
              <a:rPr lang="en-US" dirty="0">
                <a:hlinkClick r:id="rId7"/>
              </a:rPr>
              <a:t>https://pubmed.ncbi.nlm.nih.gov/9452771/</a:t>
            </a:r>
            <a:endParaRPr lang="en-US" dirty="0"/>
          </a:p>
          <a:p>
            <a:r>
              <a:rPr lang="en-US" dirty="0" err="1"/>
              <a:t>Rafehi</a:t>
            </a:r>
            <a:r>
              <a:rPr lang="en-US" dirty="0"/>
              <a:t>, M., </a:t>
            </a:r>
            <a:r>
              <a:rPr lang="en-US" dirty="0" err="1"/>
              <a:t>Faltraco</a:t>
            </a:r>
            <a:r>
              <a:rPr lang="en-US" dirty="0"/>
              <a:t>, F., Matthaei, J., </a:t>
            </a:r>
            <a:r>
              <a:rPr lang="en-US" dirty="0" err="1"/>
              <a:t>Prukop</a:t>
            </a:r>
            <a:r>
              <a:rPr lang="en-US" dirty="0"/>
              <a:t>, T., Jensen, O., </a:t>
            </a:r>
            <a:r>
              <a:rPr lang="en-US" dirty="0" err="1"/>
              <a:t>Vormfelde</a:t>
            </a:r>
            <a:r>
              <a:rPr lang="en-US" dirty="0"/>
              <a:t>, S. V., </a:t>
            </a:r>
            <a:r>
              <a:rPr lang="en-US" dirty="0" err="1"/>
              <a:t>Grytzmann</a:t>
            </a:r>
            <a:r>
              <a:rPr lang="en-US" dirty="0"/>
              <a:t>, A., </a:t>
            </a:r>
            <a:r>
              <a:rPr lang="en-US" dirty="0" err="1"/>
              <a:t>Blome</a:t>
            </a:r>
            <a:r>
              <a:rPr lang="en-US" dirty="0"/>
              <a:t>, F. G., 	Berger, R. G., </a:t>
            </a:r>
            <a:r>
              <a:rPr lang="en-US" dirty="0" err="1"/>
              <a:t>Krings</a:t>
            </a:r>
            <a:r>
              <a:rPr lang="en-US" dirty="0"/>
              <a:t>, U., </a:t>
            </a:r>
            <a:r>
              <a:rPr lang="en-US" dirty="0" err="1"/>
              <a:t>Tzvetkov</a:t>
            </a:r>
            <a:r>
              <a:rPr lang="en-US" dirty="0"/>
              <a:t>, M. V., &amp; </a:t>
            </a:r>
            <a:r>
              <a:rPr lang="en-US" dirty="0" err="1"/>
              <a:t>Brockmoller</a:t>
            </a:r>
            <a:r>
              <a:rPr lang="en-US" dirty="0"/>
              <a:t>, J. (2019). Highly Variable Pharmacokinetics of 	Tyramine in Humans and Polymorphisms in OCT1, CYP2D6, and MAO-A.</a:t>
            </a:r>
            <a:r>
              <a:rPr lang="en-US" i="1" dirty="0"/>
              <a:t> Frontiers in 	Pharmacology, 10</a:t>
            </a:r>
            <a:r>
              <a:rPr lang="en-US" dirty="0"/>
              <a:t> </a:t>
            </a:r>
            <a:r>
              <a:rPr lang="en-US" dirty="0">
                <a:hlinkClick r:id="rId8"/>
              </a:rPr>
              <a:t>https://www.ncbi.nlm.nih.gov/pmc/articles/PMC6831736/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504</Words>
  <Application>Microsoft Office PowerPoint</Application>
  <PresentationFormat>Widescreen</PresentationFormat>
  <Paragraphs>68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Food Nitrates </vt:lpstr>
      <vt:lpstr>Food Nitrates </vt:lpstr>
      <vt:lpstr>Reactions </vt:lpstr>
      <vt:lpstr>Tyramine </vt:lpstr>
      <vt:lpstr>Monoamine oxidase </vt:lpstr>
      <vt:lpstr>Oral Bacteria and Blood Pressure  </vt:lpstr>
      <vt:lpstr>Food Matrix </vt:lpstr>
      <vt:lpstr>Debate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Nitrates</dc:title>
  <dc:creator>John McQuitty</dc:creator>
  <cp:lastModifiedBy>Talcott, Stephen T</cp:lastModifiedBy>
  <cp:revision>9</cp:revision>
  <dcterms:created xsi:type="dcterms:W3CDTF">2021-04-12T19:07:04Z</dcterms:created>
  <dcterms:modified xsi:type="dcterms:W3CDTF">2021-04-13T03:38:04Z</dcterms:modified>
</cp:coreProperties>
</file>