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62" r:id="rId3"/>
    <p:sldId id="273" r:id="rId4"/>
    <p:sldId id="271" r:id="rId5"/>
    <p:sldId id="267" r:id="rId6"/>
    <p:sldId id="269" r:id="rId7"/>
    <p:sldId id="263" r:id="rId8"/>
    <p:sldId id="272" r:id="rId9"/>
    <p:sldId id="260" r:id="rId10"/>
    <p:sldId id="265" r:id="rId11"/>
    <p:sldId id="266" r:id="rId12"/>
    <p:sldId id="261" r:id="rId13"/>
    <p:sldId id="275" r:id="rId14"/>
    <p:sldId id="274" r:id="rId15"/>
    <p:sldId id="264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02"/>
    <p:restoredTop sz="94650"/>
  </p:normalViewPr>
  <p:slideViewPr>
    <p:cSldViewPr snapToGrid="0" snapToObjects="1">
      <p:cViewPr varScale="1">
        <p:scale>
          <a:sx n="106" d="100"/>
          <a:sy n="106" d="100"/>
        </p:scale>
        <p:origin x="1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9B24E-C37A-3D4F-808E-7AC939B60354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3E32C-6BA5-5C49-9117-E2CAB5EF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8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3E32C-6BA5-5C49-9117-E2CAB5EF15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F3F2-4F1A-B848-A5E0-47FEEDFF9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5CDA9-5CE3-1C40-8C5F-C62D04B52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200C4-8E0E-1549-A19E-23BAE428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6CB2-D97B-4848-B4A4-899AE1AED481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B8A44-6FAB-3741-A44D-70597C7E6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101E-3678-A945-BB15-5F8B455E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3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7911-B39D-A34F-BD95-D4AE5B72F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CF8CB-994A-EC4C-8EF4-7AB9314EB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5C820-A278-D447-A737-41203FEB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85A5-AD8A-FE4C-84F7-13BDFEFE5A89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7DDB1-5AB1-A245-A2B1-7BDC3487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7C40F-B995-BA47-91ED-23E340D6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1CA6B-24D1-D74D-BB0A-0EA02012D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3A0C41-C270-5A47-9A86-4C037B208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065A0-53E6-EF43-8A3E-C951C52A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EBAD-4046-1849-A7A8-7A4561C1A5DB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5DA33-E03F-454D-A649-F4236BA71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AD4D3-1EF2-A847-9AD2-A8DA5413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5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85BC-8D7A-1B4C-8027-512C4A7F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9BFE-5050-1B48-AA37-9582B2A58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75DDE-7679-5143-B376-752E87E0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374D-9293-1549-8C40-E5EF648AD6C4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BA1CB-4D65-604E-A8CA-04A456ABC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AB5C3-C07F-C64B-8279-2BAF5A58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2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D295-172A-9940-A85C-09CF2BA4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FE6B6-31DF-384E-9ECE-337616639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8B92-5D48-3045-BAAE-F2B5EC1A0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85CA-8DF8-D349-B75A-4EF173387553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0C47-46F3-304E-930E-B431E62B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D3AE9-66A1-8447-8B47-BE3C0D4E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AEE57-5D29-A645-884E-C8C8D614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156F-3522-7D44-89DD-5644F8BE6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07094-EAB0-CD42-A1F8-2A8B67426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07C84-255F-C645-BFB1-BDAE00BE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F52C-1EBB-9942-B2B3-520CF2668C19}" type="datetime1"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BCDEE-C804-B94D-83D4-34CF14EF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DB340-C506-CD46-9479-C0CA210B7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1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7C11-EEB0-7C4E-A422-24BD5D6A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7F2E0-7A17-8C45-95FE-941840E15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A24E2-65E3-6949-92F7-CE210F1DF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5B8512-28D8-864F-824D-8E0A57AF2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7E31FD-4077-D340-9C71-4EAE3B1BD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F34AD5-608C-BC48-8A12-9F55743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481A-129E-D545-A7A9-25BE6AC5471E}" type="datetime1">
              <a:t>4/15/21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C310B1-7B92-9F42-A503-4A6E2A9E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7D7B9-B9E2-0C42-9C5B-6DC8BBF6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7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D757-B3EC-9D4C-9E17-743D8705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82B53-158C-A444-B920-75248D7C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739-3E57-B748-91F0-82F3A3241AEC}" type="datetime1">
              <a:t>4/15/21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ACEA3-BA46-1346-B7EE-C52B0327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094EAA-2944-C940-8AF0-1D301196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490FC-60EF-CE40-A1B4-06CB287A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461E-E247-B748-A8C4-3AB871278AF5}" type="datetime1">
              <a:t>4/15/21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5B10C-855D-854B-B221-E287D01B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67972-2CEC-054C-B288-7159D680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5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24D32-88C4-4C47-931A-13B84394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5C419-994C-8B4E-A96B-EB7B3DE4F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5B562-A9D7-6A48-85E7-0A55CCB10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A47CF-852E-3743-9381-811E0B2A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BAB6-EEA2-0946-889A-009DF83F8B42}" type="datetime1"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0BDE0-8F3B-9E46-B5FD-940F44FD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F0A32-DCCB-7945-8281-98E2532C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B8F5-C876-9C42-94E6-0DD99C7A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E758FA-9C11-054C-B0BB-F92ADB6FA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3150E-DBCF-8E46-B40B-8AE965D27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0E17F-68E7-2045-83D0-307848C2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1DA3-2ED2-B141-B1C2-BD467D612DCA}" type="datetime1"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758D3-11D3-024A-9ED8-67F69679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99AB6-BD3F-AF43-8004-4271BF03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9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FD1A86-3943-2E44-9DF0-58AB4A80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1A227-AE23-E64C-82E8-2E330B29A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41A8A-33A8-8549-A5EC-E24BDE3E8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7B939-0222-0E4D-8DE3-CAB33052DCC1}" type="datetime1"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9452F-9BFD-4C47-BACE-5C23A0D92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0EB33-9B2C-3949-8200-DE2136E73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BFA0F-87BC-0A4A-AF09-9D34F9367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cih.nih.gov/health/antioxidants-in-depth#:~:text=However%2C%20high%2Ddose%20supplements%20of,and%20one%20type%20of%20strok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omemade banana coconut porridge">
            <a:extLst>
              <a:ext uri="{FF2B5EF4-FFF2-40B4-BE49-F238E27FC236}">
                <a16:creationId xmlns:a16="http://schemas.microsoft.com/office/drawing/2014/main" id="{8E47CC94-1449-4270-815D-6844E18C32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1003" b="472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475FC7-4C80-C342-BAAC-7BCC5B7A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762" y="485774"/>
            <a:ext cx="9144000" cy="17573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Dietary Antioxidant and Human Health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C4653-5343-C648-B554-D12BAAC95783}"/>
              </a:ext>
            </a:extLst>
          </p:cNvPr>
          <p:cNvSpPr txBox="1"/>
          <p:nvPr/>
        </p:nvSpPr>
        <p:spPr>
          <a:xfrm>
            <a:off x="4307305" y="5780781"/>
            <a:ext cx="46802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Presenter: Ganga Sah</a:t>
            </a:r>
          </a:p>
          <a:p>
            <a:r>
              <a:rPr lang="en-US" sz="3200" dirty="0"/>
              <a:t>Food Chemistry (NFSC 605)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147A-8969-4946-B780-E6625CFA2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53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3135-24DA-B041-9012-E6220CD9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451"/>
            <a:ext cx="10515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Antioxidants as prooxidant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5132A-0D67-AA48-88BC-22C6E8B83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60007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Antioxidants under aerobic condition generates superoxide radicals and forms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2,  </a:t>
            </a:r>
            <a:r>
              <a:rPr lang="en-US" dirty="0"/>
              <a:t>which forms toxic reactive oxygen species (ROS) on reaction with reduced metal ions and superoxide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flavonoids can react as prooxidants when a reduced metal is available</a:t>
            </a:r>
          </a:p>
          <a:p>
            <a:pPr>
              <a:lnSpc>
                <a:spcPct val="150000"/>
              </a:lnSpc>
            </a:pPr>
            <a:r>
              <a:rPr lang="en-US" dirty="0"/>
              <a:t>Tocopherols can also act as prooxidants when transition metals such as Cu(I) are present, but this depends on the matrix environment in which it is present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						Source: </a:t>
            </a:r>
            <a:r>
              <a:rPr lang="en-US" sz="2400" dirty="0" err="1"/>
              <a:t>Sotler</a:t>
            </a:r>
            <a:r>
              <a:rPr lang="en-US" sz="2400" dirty="0"/>
              <a:t> et al.( 2019)			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B6099-5BD9-4B48-822B-E338C84E1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69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BEE48-695E-0E4E-B1C1-84320E4B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80644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Two faces of Vitamin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70B7C-979D-904B-A91C-191F7D45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85" y="1676533"/>
            <a:ext cx="10515600" cy="32515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mitochondria – energy is produced along with free radicals which may damage mitochondrial DNA </a:t>
            </a:r>
          </a:p>
          <a:p>
            <a:pPr>
              <a:lnSpc>
                <a:spcPct val="150000"/>
              </a:lnSpc>
            </a:pPr>
            <a:r>
              <a:rPr lang="en-US" dirty="0"/>
              <a:t>In presence of antioxidants such as Vitamin C, it quench the free radicals and stabilizes the mitochondrial membrane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DBAEF-BAD4-7041-9E07-D29D003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F8570-D1D4-D547-914C-0EF2FCF24F0A}"/>
              </a:ext>
            </a:extLst>
          </p:cNvPr>
          <p:cNvSpPr txBox="1"/>
          <p:nvPr/>
        </p:nvSpPr>
        <p:spPr>
          <a:xfrm>
            <a:off x="838200" y="870084"/>
            <a:ext cx="5700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</a:rPr>
              <a:t>1) Beneficial effects of Vitamin C</a:t>
            </a:r>
          </a:p>
        </p:txBody>
      </p:sp>
    </p:spTree>
    <p:extLst>
      <p:ext uri="{BB962C8B-B14F-4D97-AF65-F5344CB8AC3E}">
        <p14:creationId xmlns:p14="http://schemas.microsoft.com/office/powerpoint/2010/main" val="3337878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08C44-1E8E-A745-9845-BF5A934C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011"/>
            <a:ext cx="10515600" cy="5486400"/>
          </a:xfrm>
        </p:spPr>
        <p:txBody>
          <a:bodyPr>
            <a:normAutofit/>
          </a:bodyPr>
          <a:lstStyle/>
          <a:p>
            <a:r>
              <a:rPr lang="en-US" dirty="0"/>
              <a:t>Vitamin C at low dose acts as antioxidant while at high dose acts as prooxidant </a:t>
            </a:r>
          </a:p>
          <a:p>
            <a:pPr>
              <a:lnSpc>
                <a:spcPct val="150000"/>
              </a:lnSpc>
            </a:pPr>
            <a:r>
              <a:rPr lang="en-US" dirty="0"/>
              <a:t>Vitamin C dose is important: (Mendes-da-Silva et al., 2014)</a:t>
            </a:r>
          </a:p>
          <a:p>
            <a:pPr lvl="1">
              <a:lnSpc>
                <a:spcPct val="150000"/>
              </a:lnSpc>
            </a:pPr>
            <a:r>
              <a:rPr lang="en-US" sz="2600" dirty="0"/>
              <a:t>30 mg/kg/d AA decelerated Cortical Spreading Depression (CSD) and reduced malondialdehyde (formed during lipid peroxidation) levels,</a:t>
            </a:r>
          </a:p>
          <a:p>
            <a:pPr lvl="1">
              <a:lnSpc>
                <a:spcPct val="150000"/>
              </a:lnSpc>
            </a:pPr>
            <a:r>
              <a:rPr lang="en-US" sz="2600" dirty="0"/>
              <a:t>60 and 120 mg/kg/d accelerated CSD and augmented malondialdehyde levels compared with the corresponding saline and naive groups</a:t>
            </a:r>
          </a:p>
          <a:p>
            <a:pPr lvl="1">
              <a:lnSpc>
                <a:spcPct val="150000"/>
              </a:lnSpc>
            </a:pPr>
            <a:r>
              <a:rPr lang="en-US" sz="2600" dirty="0"/>
              <a:t>Malondialdehyde (MDA) – marker of oxidative stress and antioxidant status in cancer patients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CD362-CC2E-7B45-9CFE-08F29C03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D90A3E-0E1A-E64F-94A9-85993B795467}"/>
              </a:ext>
            </a:extLst>
          </p:cNvPr>
          <p:cNvSpPr txBox="1">
            <a:spLocks/>
          </p:cNvSpPr>
          <p:nvPr/>
        </p:nvSpPr>
        <p:spPr>
          <a:xfrm>
            <a:off x="838200" y="98425"/>
            <a:ext cx="10515600" cy="80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Two faces of Vitamin 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D51CEB-0DC4-B146-B2CE-B6A827BC5108}"/>
              </a:ext>
            </a:extLst>
          </p:cNvPr>
          <p:cNvSpPr txBox="1"/>
          <p:nvPr/>
        </p:nvSpPr>
        <p:spPr>
          <a:xfrm>
            <a:off x="838200" y="904874"/>
            <a:ext cx="5422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2) Harmful effects of Vitamin C</a:t>
            </a:r>
          </a:p>
        </p:txBody>
      </p:sp>
    </p:spTree>
    <p:extLst>
      <p:ext uri="{BB962C8B-B14F-4D97-AF65-F5344CB8AC3E}">
        <p14:creationId xmlns:p14="http://schemas.microsoft.com/office/powerpoint/2010/main" val="272605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755D9-84A9-A549-95EA-E341A17E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919"/>
            <a:ext cx="10515600" cy="91078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Negative effects of Antioxidants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08C44-1E8E-A745-9845-BF5A934C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21" y="1288500"/>
            <a:ext cx="10515600" cy="466825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dirty="0"/>
              <a:t>High doses of beta – carotene has been linked to increased risk of lung cancer among smokers</a:t>
            </a:r>
          </a:p>
          <a:p>
            <a:pPr>
              <a:lnSpc>
                <a:spcPct val="170000"/>
              </a:lnSpc>
            </a:pPr>
            <a:r>
              <a:rPr lang="en-US" dirty="0"/>
              <a:t>High dose of Vitamin E supplements has been linked to increased risks of hemorrhagic stroke (a type of stroke caused by bleeding in the brain) and prostate cancer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66DA3-66F3-8346-A6A9-E89A2255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3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BDE2-82FF-2C47-9DE6-B7117261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79" y="136525"/>
            <a:ext cx="10515600" cy="81476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11657-757A-D541-BC55-67EDC74A6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5" y="870598"/>
            <a:ext cx="10515600" cy="58508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Variation in evidences for effects of antioxidants- both positive and negative</a:t>
            </a:r>
          </a:p>
          <a:p>
            <a:r>
              <a:rPr lang="en-US" dirty="0"/>
              <a:t>Challanges – no reliable methods to determine antioxidant capacity 			and oxidative stress status in human body</a:t>
            </a:r>
          </a:p>
          <a:p>
            <a:pPr marL="0" indent="0">
              <a:buNone/>
            </a:pPr>
            <a:r>
              <a:rPr lang="en-US" dirty="0"/>
              <a:t> 		-In absence of proven biomarkers, difficult to tell whether 		a diet is balanced or not</a:t>
            </a:r>
          </a:p>
          <a:p>
            <a:r>
              <a:rPr lang="en-US" dirty="0"/>
              <a:t> Research evidence suggest </a:t>
            </a:r>
          </a:p>
          <a:p>
            <a:pPr marL="0" indent="0">
              <a:buNone/>
            </a:pPr>
            <a:r>
              <a:rPr lang="en-US" dirty="0"/>
              <a:t>	- consumption of fruits and vegetables lowers the risks of several 	diseases</a:t>
            </a:r>
          </a:p>
          <a:p>
            <a:pPr marL="0" indent="0" algn="ctr">
              <a:buNone/>
            </a:pPr>
            <a:r>
              <a:rPr lang="en-US" dirty="0"/>
              <a:t> BUT </a:t>
            </a:r>
          </a:p>
          <a:p>
            <a:pPr marL="0" indent="0">
              <a:buNone/>
            </a:pPr>
            <a:r>
              <a:rPr lang="en-US" dirty="0"/>
              <a:t>	- It is not clear if it is due to antioxidant content or other 	compounds present in the fruits and vegetables. </a:t>
            </a:r>
          </a:p>
          <a:p>
            <a:pPr marL="0" indent="0">
              <a:buNone/>
            </a:pPr>
            <a:r>
              <a:rPr lang="en-US" dirty="0"/>
              <a:t>∴ Investigation of mechanism of dietary antioxidants using reliable           methods and biomarkers is warranted!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9C9F7-1DF7-A845-B0EE-3BCF5435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7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2D38-2142-4846-BD6A-DB137F69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11"/>
            <a:ext cx="10515600" cy="80085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FC0AF-EADD-6F4F-83F8-90D0DA53E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7262"/>
            <a:ext cx="10515600" cy="55356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/>
              <a:t>Bjelakovic</a:t>
            </a:r>
            <a:r>
              <a:rPr lang="en-US" sz="1400" dirty="0"/>
              <a:t>, G., </a:t>
            </a:r>
            <a:r>
              <a:rPr lang="en-US" sz="1400" dirty="0" err="1"/>
              <a:t>Nikolova</a:t>
            </a:r>
            <a:r>
              <a:rPr lang="en-US" sz="1400" dirty="0"/>
              <a:t>, D., &amp; </a:t>
            </a:r>
            <a:r>
              <a:rPr lang="en-US" sz="1400" dirty="0" err="1"/>
              <a:t>Gluud</a:t>
            </a:r>
            <a:r>
              <a:rPr lang="en-US" sz="1400" dirty="0"/>
              <a:t>, C. (2014). Antioxidant supplements and mortality. </a:t>
            </a:r>
            <a:r>
              <a:rPr lang="en-US" sz="1400" i="1" dirty="0"/>
              <a:t>Current Opinion in Clinical Nutrition &amp; Metabolic Care</a:t>
            </a:r>
            <a:r>
              <a:rPr lang="en-US" sz="1400" dirty="0"/>
              <a:t>, </a:t>
            </a:r>
            <a:r>
              <a:rPr lang="en-US" sz="1400" i="1" dirty="0"/>
              <a:t>17</a:t>
            </a:r>
            <a:r>
              <a:rPr lang="en-US" sz="1400" dirty="0"/>
              <a:t>(1), 40-44.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Mendes-da-Silva, R. F., Lopes-de-</a:t>
            </a:r>
            <a:r>
              <a:rPr lang="en-US" sz="1400" dirty="0" err="1"/>
              <a:t>Morais</a:t>
            </a:r>
            <a:r>
              <a:rPr lang="en-US" sz="1400" dirty="0"/>
              <a:t>, A. A. C., </a:t>
            </a:r>
            <a:r>
              <a:rPr lang="en-US" sz="1400" dirty="0" err="1"/>
              <a:t>Bandim</a:t>
            </a:r>
            <a:r>
              <a:rPr lang="en-US" sz="1400" dirty="0"/>
              <a:t>-da-Silva, M. E., de Araujo Cavalcanti, G., Rodrigues, A. R. O., da Silveira Andrade-da, B. L., &amp; Guedes, R. C. A. (2014). Prooxidant versus antioxidant brain action of ascorbic acid in well-nourished and malnourished rats as a function of dose: a cortical spreading depression and malondialdehyde analysis. </a:t>
            </a:r>
            <a:r>
              <a:rPr lang="en-US" sz="1400" i="1" dirty="0"/>
              <a:t>Neuropharmacology</a:t>
            </a:r>
            <a:r>
              <a:rPr lang="en-US" sz="1400" dirty="0"/>
              <a:t>, </a:t>
            </a:r>
            <a:r>
              <a:rPr lang="en-US" sz="1400" i="1" dirty="0"/>
              <a:t>86</a:t>
            </a:r>
            <a:r>
              <a:rPr lang="en-US" sz="1400" dirty="0"/>
              <a:t>, 155-160.</a:t>
            </a:r>
          </a:p>
          <a:p>
            <a:pPr>
              <a:lnSpc>
                <a:spcPct val="150000"/>
              </a:lnSpc>
            </a:pPr>
            <a:r>
              <a:rPr lang="en-US" sz="1400" dirty="0" err="1"/>
              <a:t>Sotler</a:t>
            </a:r>
            <a:r>
              <a:rPr lang="en-US" sz="1400" dirty="0"/>
              <a:t>, R., </a:t>
            </a:r>
            <a:r>
              <a:rPr lang="en-US" sz="1400" dirty="0" err="1"/>
              <a:t>Poljšak</a:t>
            </a:r>
            <a:r>
              <a:rPr lang="en-US" sz="1400" dirty="0"/>
              <a:t>, B., </a:t>
            </a:r>
            <a:r>
              <a:rPr lang="en-US" sz="1400" dirty="0" err="1"/>
              <a:t>Dahmane</a:t>
            </a:r>
            <a:r>
              <a:rPr lang="en-US" sz="1400" dirty="0"/>
              <a:t>, R., </a:t>
            </a:r>
            <a:r>
              <a:rPr lang="en-US" sz="1400" dirty="0" err="1"/>
              <a:t>Jukić</a:t>
            </a:r>
            <a:r>
              <a:rPr lang="en-US" sz="1400" dirty="0"/>
              <a:t>, T., </a:t>
            </a:r>
            <a:r>
              <a:rPr lang="en-US" sz="1400" dirty="0" err="1"/>
              <a:t>Jukić</a:t>
            </a:r>
            <a:r>
              <a:rPr lang="en-US" sz="1400" dirty="0"/>
              <a:t>, D. P., </a:t>
            </a:r>
            <a:r>
              <a:rPr lang="en-US" sz="1400" dirty="0" err="1"/>
              <a:t>Rotim</a:t>
            </a:r>
            <a:r>
              <a:rPr lang="en-US" sz="1400" dirty="0"/>
              <a:t>, C., ... &amp; </a:t>
            </a:r>
            <a:r>
              <a:rPr lang="en-US" sz="1400" dirty="0" err="1"/>
              <a:t>Starc</a:t>
            </a:r>
            <a:r>
              <a:rPr lang="en-US" sz="1400" dirty="0"/>
              <a:t>, A. (2019). Prooxidant activities of antioxidants and their impact on health. </a:t>
            </a:r>
            <a:r>
              <a:rPr lang="en-US" sz="1400" i="1" dirty="0"/>
              <a:t>Acta </a:t>
            </a:r>
            <a:r>
              <a:rPr lang="en-US" sz="1400" i="1" dirty="0" err="1"/>
              <a:t>Clinica</a:t>
            </a:r>
            <a:r>
              <a:rPr lang="en-US" sz="1400" i="1" dirty="0"/>
              <a:t> </a:t>
            </a:r>
            <a:r>
              <a:rPr lang="en-US" sz="1400" i="1" dirty="0" err="1"/>
              <a:t>Croatica</a:t>
            </a:r>
            <a:r>
              <a:rPr lang="en-US" sz="1400" dirty="0"/>
              <a:t>, </a:t>
            </a:r>
            <a:r>
              <a:rPr lang="en-US" sz="1400" i="1" dirty="0"/>
              <a:t>58</a:t>
            </a:r>
            <a:r>
              <a:rPr lang="en-US" sz="1400" dirty="0"/>
              <a:t>(4), 726.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Yang, C. S., Ho, C. T., Zhang, J., Wan, X., Zhang, K., &amp; Lim, J. (2018). Antioxidants: Differing meanings in food science and health science. </a:t>
            </a:r>
            <a:r>
              <a:rPr lang="en-US" sz="1400" i="1" dirty="0"/>
              <a:t>Journal of agricultural and food chemistry</a:t>
            </a:r>
            <a:r>
              <a:rPr lang="en-US" sz="1400" dirty="0"/>
              <a:t>, </a:t>
            </a:r>
            <a:r>
              <a:rPr lang="en-US" sz="1400" i="1" dirty="0"/>
              <a:t>66</a:t>
            </a:r>
            <a:r>
              <a:rPr lang="en-US" sz="1400" dirty="0"/>
              <a:t>(12), 3063-3068.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Dröge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 W. (2002). Free radicals in the physiological control of cell function. </a:t>
            </a:r>
            <a:r>
              <a:rPr lang="en-US" sz="1400" i="1" dirty="0">
                <a:solidFill>
                  <a:srgbClr val="222222"/>
                </a:solidFill>
                <a:latin typeface="Arial" panose="020B0604020202020204" pitchFamily="34" charset="0"/>
              </a:rPr>
              <a:t>Physiological reviews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Kaliora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 A. C.,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Dedoussis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 G. V. Z., &amp; Schmidt, H. (2006). Dietary antioxidants in preventing atherogenesis. </a:t>
            </a:r>
            <a:r>
              <a:rPr lang="en-US" sz="1400" i="1" dirty="0">
                <a:solidFill>
                  <a:srgbClr val="222222"/>
                </a:solidFill>
                <a:latin typeface="Arial" panose="020B0604020202020204" pitchFamily="34" charset="0"/>
              </a:rPr>
              <a:t>Atherosclerosis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sz="1400" i="1" dirty="0">
                <a:solidFill>
                  <a:srgbClr val="222222"/>
                </a:solidFill>
                <a:latin typeface="Arial" panose="020B0604020202020204" pitchFamily="34" charset="0"/>
              </a:rPr>
              <a:t>187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(1), 1-17.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hlinkClick r:id="rId2"/>
              </a:rPr>
              <a:t>https://www.nccih.nih.gov/health/antioxidants-in-depth#:~:text=However%2C%20high%2Ddose%20supplements%20of,and%20one%20type%20of%20stroke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14673-B8DE-1A4B-95B6-682B75FF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68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54ED0-AC0A-D547-8D80-BE8F54448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16</a:t>
            </a:fld>
            <a:endParaRPr lang="en-US"/>
          </a:p>
        </p:txBody>
      </p:sp>
      <p:pic>
        <p:nvPicPr>
          <p:cNvPr id="2050" name="Picture 2" descr="Closing Slides PowerPoint Template - PPT Slides | SketchBubble">
            <a:extLst>
              <a:ext uri="{FF2B5EF4-FFF2-40B4-BE49-F238E27FC236}">
                <a16:creationId xmlns:a16="http://schemas.microsoft.com/office/drawing/2014/main" id="{B9B65554-4F5E-AB41-BFF0-293544F1D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99" y="450645"/>
            <a:ext cx="9785486" cy="595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18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523D-911A-4746-945C-B0D7FB6F6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557" y="87560"/>
            <a:ext cx="11641159" cy="85873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Antioxidants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F4415-2D7C-C74C-8C5C-18296CC94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6298"/>
            <a:ext cx="11061032" cy="566353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Antioxidants are compounds that directly scavenge or 	inhibit free radicals and thereby prevent cell damage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Antioxidants can be categorized as-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/>
              <a:t>Natural antioxidants: Vitamin C, Vitamin E, carotenoids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/>
              <a:t>Synthetic antioxidants: butylated hydroxy anisole (BHA), butylated hydroxy toluene (BHT), propyl gallate (PG) and tert-butyl hydroquinone (TBHQ)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957E5-85A8-7B4E-8F7D-698B0D06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8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62B5DE3-DC10-1047-9F16-AF27BD0F19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204255"/>
              </p:ext>
            </p:extLst>
          </p:nvPr>
        </p:nvGraphicFramePr>
        <p:xfrm>
          <a:off x="551481" y="1069383"/>
          <a:ext cx="10515601" cy="5204686"/>
        </p:xfrm>
        <a:graphic>
          <a:graphicData uri="http://schemas.openxmlformats.org/drawingml/2006/table">
            <a:tbl>
              <a:tblPr/>
              <a:tblGrid>
                <a:gridCol w="5304051">
                  <a:extLst>
                    <a:ext uri="{9D8B030D-6E8A-4147-A177-3AD203B41FA5}">
                      <a16:colId xmlns:a16="http://schemas.microsoft.com/office/drawing/2014/main" val="2258574467"/>
                    </a:ext>
                  </a:extLst>
                </a:gridCol>
                <a:gridCol w="5211550">
                  <a:extLst>
                    <a:ext uri="{9D8B030D-6E8A-4147-A177-3AD203B41FA5}">
                      <a16:colId xmlns:a16="http://schemas.microsoft.com/office/drawing/2014/main" val="3803272011"/>
                    </a:ext>
                  </a:extLst>
                </a:gridCol>
              </a:tblGrid>
              <a:tr h="359426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effectLst/>
                        </a:rPr>
                        <a:t>Antioxidants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</a:rPr>
                        <a:t>Main dietary sources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761151"/>
                  </a:ext>
                </a:extLst>
              </a:tr>
              <a:tr h="697246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effectLst/>
                        </a:rPr>
                        <a:t>Vitamin E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Wheat germ oil, almonds, sunflower oil, safflower oil, olive oil, hazelnuts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086111"/>
                  </a:ext>
                </a:extLst>
              </a:tr>
              <a:tr h="488940"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Vitamin C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Fruits (mainly citrus fruits), vegetables, tomatoes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705700"/>
                  </a:ext>
                </a:extLst>
              </a:tr>
              <a:tr h="905552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effectLst/>
                        </a:rPr>
                        <a:t>Flavonoids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Potatoes, tomatoes, lettuce, onions, apples, wheat bran, dark chocolate, red wine, coffee, black tea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710854"/>
                  </a:ext>
                </a:extLst>
              </a:tr>
              <a:tr h="952752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effectLst/>
                        </a:rPr>
                        <a:t>Lycopene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Tomatoes and tomato products, apricots, pink grapefruits, guava, skin of red grapes, papaya and watermelon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852020"/>
                  </a:ext>
                </a:extLst>
              </a:tr>
              <a:tr h="1322164">
                <a:tc>
                  <a:txBody>
                    <a:bodyPr/>
                    <a:lstStyle/>
                    <a:p>
                      <a:pPr algn="l"/>
                      <a:r>
                        <a:rPr lang="el-GR" sz="2000">
                          <a:effectLst/>
                        </a:rPr>
                        <a:t>β-</a:t>
                      </a:r>
                      <a:r>
                        <a:rPr lang="en-US" sz="2000">
                          <a:effectLst/>
                        </a:rPr>
                        <a:t>Carotene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effectLst/>
                        </a:rPr>
                        <a:t>Carrots, pumpkins, papayas, peaches, sweet potatoes, apricots, cabbage, green beans, broccoli, brussel spouts, lettuce, peas, spinach, tomatoes, pink grapefruit, oranges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626270"/>
                  </a:ext>
                </a:extLst>
              </a:tr>
              <a:tr h="359426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effectLst/>
                        </a:rPr>
                        <a:t>CoQ10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effectLst/>
                        </a:rPr>
                        <a:t>Fish and meat</a:t>
                      </a:r>
                    </a:p>
                  </a:txBody>
                  <a:tcPr marL="32242" marR="32242" marT="32242" marB="3224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7172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D5CE8A-5EF5-5941-9C1A-924C2CB84E0A}"/>
              </a:ext>
            </a:extLst>
          </p:cNvPr>
          <p:cNvSpPr txBox="1"/>
          <p:nvPr/>
        </p:nvSpPr>
        <p:spPr>
          <a:xfrm>
            <a:off x="7361695" y="6429052"/>
            <a:ext cx="280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err="1"/>
              <a:t>Kaliora</a:t>
            </a:r>
            <a:r>
              <a:rPr lang="en-US" dirty="0"/>
              <a:t> et al. (2006)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961708-FDF7-2143-AE0F-A314AE69EB74}"/>
              </a:ext>
            </a:extLst>
          </p:cNvPr>
          <p:cNvSpPr txBox="1">
            <a:spLocks/>
          </p:cNvSpPr>
          <p:nvPr/>
        </p:nvSpPr>
        <p:spPr>
          <a:xfrm>
            <a:off x="1849586" y="59616"/>
            <a:ext cx="7919390" cy="698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CB5067-AFA2-EA49-BFD5-FCC7E97BC9A6}"/>
              </a:ext>
            </a:extLst>
          </p:cNvPr>
          <p:cNvSpPr txBox="1">
            <a:spLocks/>
          </p:cNvSpPr>
          <p:nvPr/>
        </p:nvSpPr>
        <p:spPr>
          <a:xfrm>
            <a:off x="442557" y="87560"/>
            <a:ext cx="11641159" cy="858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Dietary sources of antioxidants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D17B76-5277-0A49-8324-1A75468E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2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F8612B-4576-954B-9056-7AD5E6384C5A}"/>
              </a:ext>
            </a:extLst>
          </p:cNvPr>
          <p:cNvSpPr txBox="1">
            <a:spLocks/>
          </p:cNvSpPr>
          <p:nvPr/>
        </p:nvSpPr>
        <p:spPr>
          <a:xfrm>
            <a:off x="442557" y="87560"/>
            <a:ext cx="11641159" cy="858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Free radicals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6EE16-9A05-714E-8C68-CC09D1FEB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06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Free radicals are uncharged molecule with unpaired electron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reactive oxygen species (</a:t>
            </a:r>
            <a:r>
              <a:rPr lang="en-US" b="1" dirty="0"/>
              <a:t>ROS</a:t>
            </a:r>
            <a:r>
              <a:rPr lang="en-US" dirty="0"/>
              <a:t>) and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reactive nitrogen species (</a:t>
            </a:r>
            <a:r>
              <a:rPr lang="en-US" b="1" dirty="0"/>
              <a:t>RNS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Not always harmful for us</a:t>
            </a:r>
          </a:p>
          <a:p>
            <a:pPr>
              <a:lnSpc>
                <a:spcPct val="150000"/>
              </a:lnSpc>
            </a:pPr>
            <a:r>
              <a:rPr lang="en-US" dirty="0"/>
              <a:t>Free radicals are derived from both endogenous sources (eg. mitochondria) and exogenous sources (eg. Pollution)</a:t>
            </a:r>
          </a:p>
          <a:p>
            <a:pPr>
              <a:lnSpc>
                <a:spcPct val="150000"/>
              </a:lnSpc>
            </a:pPr>
            <a:r>
              <a:rPr lang="en-US" dirty="0"/>
              <a:t>Free radicals are </a:t>
            </a:r>
            <a:r>
              <a:rPr lang="en-US" b="1" dirty="0"/>
              <a:t>unstable</a:t>
            </a:r>
            <a:r>
              <a:rPr lang="en-US" dirty="0"/>
              <a:t> and highly </a:t>
            </a:r>
            <a:r>
              <a:rPr lang="en-US" b="1" dirty="0"/>
              <a:t>reactive</a:t>
            </a:r>
          </a:p>
          <a:p>
            <a:pPr>
              <a:lnSpc>
                <a:spcPct val="150000"/>
              </a:lnSpc>
            </a:pPr>
            <a:r>
              <a:rPr lang="en-US" dirty="0"/>
              <a:t>Due to its reactivity, it extracts electrons  </a:t>
            </a:r>
            <a:r>
              <a:rPr lang="en-US"/>
              <a:t>from compounds </a:t>
            </a:r>
            <a:r>
              <a:rPr lang="en-US" dirty="0"/>
              <a:t>and oxidizes biomolecules such as DNA, RNA, lipids and proteins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8" name="Picture 4" descr="9.11 Free Radicals &amp; Oxidative Stress | Nutrition Flexbook">
            <a:extLst>
              <a:ext uri="{FF2B5EF4-FFF2-40B4-BE49-F238E27FC236}">
                <a16:creationId xmlns:a16="http://schemas.microsoft.com/office/drawing/2014/main" id="{D835F628-AE92-C641-8DCF-22892FB68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906" y="1558851"/>
            <a:ext cx="3321310" cy="161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4D4276-EA60-A243-B990-C7750C4E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9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. 1.">
            <a:extLst>
              <a:ext uri="{FF2B5EF4-FFF2-40B4-BE49-F238E27FC236}">
                <a16:creationId xmlns:a16="http://schemas.microsoft.com/office/drawing/2014/main" id="{3973BC0C-7612-0749-8062-84B4A2E8D6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46"/>
          <a:stretch/>
        </p:blipFill>
        <p:spPr bwMode="auto">
          <a:xfrm>
            <a:off x="1020441" y="960144"/>
            <a:ext cx="10010009" cy="539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448F94-2120-8B44-9954-DE5310811B98}"/>
              </a:ext>
            </a:extLst>
          </p:cNvPr>
          <p:cNvSpPr txBox="1"/>
          <p:nvPr/>
        </p:nvSpPr>
        <p:spPr>
          <a:xfrm>
            <a:off x="8386406" y="6488668"/>
            <a:ext cx="250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Source: Droge</a:t>
            </a:r>
            <a:r>
              <a:rPr lang="en-US" dirty="0"/>
              <a:t> (2002)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EECF08-8AFD-AA47-8830-7E626B55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50B3EE-6EEE-1C4F-B939-FA3347D8829F}"/>
              </a:ext>
            </a:extLst>
          </p:cNvPr>
          <p:cNvSpPr txBox="1">
            <a:spLocks/>
          </p:cNvSpPr>
          <p:nvPr/>
        </p:nvSpPr>
        <p:spPr>
          <a:xfrm>
            <a:off x="442557" y="87560"/>
            <a:ext cx="11641159" cy="858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Pathways of ROS production and clearance</a:t>
            </a:r>
          </a:p>
        </p:txBody>
      </p:sp>
    </p:spTree>
    <p:extLst>
      <p:ext uri="{BB962C8B-B14F-4D97-AF65-F5344CB8AC3E}">
        <p14:creationId xmlns:p14="http://schemas.microsoft.com/office/powerpoint/2010/main" val="271984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BD6F-AA61-6644-A1A6-2506C2A8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58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Antioxidants and 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735E-519F-7541-8CB6-E45BC7EE5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714"/>
            <a:ext cx="10515600" cy="50482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maintain a good health, proper balance between ROS generation and the antioxidant systems is important. </a:t>
            </a:r>
          </a:p>
          <a:p>
            <a:pPr>
              <a:lnSpc>
                <a:spcPct val="150000"/>
              </a:lnSpc>
            </a:pPr>
            <a:r>
              <a:rPr lang="en-US" dirty="0"/>
              <a:t>When ROS overwhelms the antioxidant-defense systems, oxidative stress is indicated (Yang et al., 2018)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	</a:t>
            </a:r>
          </a:p>
        </p:txBody>
      </p:sp>
      <p:pic>
        <p:nvPicPr>
          <p:cNvPr id="4" name="Picture 2" descr="Balance between reactive oxygen species (ROS) and antioxidants. Under... |  Download Scientific Diagram">
            <a:extLst>
              <a:ext uri="{FF2B5EF4-FFF2-40B4-BE49-F238E27FC236}">
                <a16:creationId xmlns:a16="http://schemas.microsoft.com/office/drawing/2014/main" id="{E1BD4DF7-7A37-9440-954A-98E7070E5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3429001"/>
            <a:ext cx="3735387" cy="274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333BBE-ACE4-3149-908F-1C2BE7011757}"/>
              </a:ext>
            </a:extLst>
          </p:cNvPr>
          <p:cNvSpPr txBox="1"/>
          <p:nvPr/>
        </p:nvSpPr>
        <p:spPr>
          <a:xfrm>
            <a:off x="8386763" y="6308208"/>
            <a:ext cx="271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Fig: adapted from internet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27DF0-23DF-D048-A375-037AC0D94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DF6CB-7DCF-A94C-8D37-1FEC776F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808"/>
            <a:ext cx="10515600" cy="77787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Antioxidants Vs Free Radicals</a:t>
            </a:r>
          </a:p>
        </p:txBody>
      </p:sp>
      <p:pic>
        <p:nvPicPr>
          <p:cNvPr id="1026" name="Picture 2" descr="Understanding Free Radicals And Antioxidants | WEALTH &amp; HEALTH">
            <a:extLst>
              <a:ext uri="{FF2B5EF4-FFF2-40B4-BE49-F238E27FC236}">
                <a16:creationId xmlns:a16="http://schemas.microsoft.com/office/drawing/2014/main" id="{F2C62EB8-225B-3547-8899-836BCA37A5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937" y="1506846"/>
            <a:ext cx="6129338" cy="4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hagocytosis - Definition, Function, Steps &amp; Examples | Biology">
            <a:extLst>
              <a:ext uri="{FF2B5EF4-FFF2-40B4-BE49-F238E27FC236}">
                <a16:creationId xmlns:a16="http://schemas.microsoft.com/office/drawing/2014/main" id="{AABCCFAE-2481-4B4A-8BF7-E83AB68AE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275" y="1527041"/>
            <a:ext cx="4489309" cy="4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FC04A3-DA68-B341-9065-046AC2A74544}"/>
              </a:ext>
            </a:extLst>
          </p:cNvPr>
          <p:cNvSpPr txBox="1"/>
          <p:nvPr/>
        </p:nvSpPr>
        <p:spPr>
          <a:xfrm>
            <a:off x="8903368" y="5966367"/>
            <a:ext cx="281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– Biology Dictionary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22034-3752-A342-9104-E8D317EC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4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587D-C53D-6D41-995A-D84F30A31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9474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Antioxidant supplements could be harmful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2B9D4-D40F-7841-B33C-835E08811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310"/>
            <a:ext cx="10515600" cy="544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Excess antioxidants in cancer</a:t>
            </a:r>
          </a:p>
          <a:p>
            <a:pPr>
              <a:lnSpc>
                <a:spcPct val="150000"/>
              </a:lnSpc>
            </a:pPr>
            <a:r>
              <a:rPr lang="en-US" dirty="0"/>
              <a:t>Antioxidants as prooxidant</a:t>
            </a:r>
          </a:p>
          <a:p>
            <a:pPr>
              <a:lnSpc>
                <a:spcPct val="150000"/>
              </a:lnSpc>
            </a:pPr>
            <a:r>
              <a:rPr lang="en-US" dirty="0"/>
              <a:t>Radical scavengers found in food are mostly sacrificial antioxidants and gets oxidized by ROS in human body</a:t>
            </a:r>
          </a:p>
          <a:p>
            <a:pPr>
              <a:lnSpc>
                <a:spcPct val="150000"/>
              </a:lnSpc>
            </a:pPr>
            <a:r>
              <a:rPr lang="en-US" dirty="0"/>
              <a:t>So, dietary antioxidant should be translated to reduce oxidative stress, thereby helping to maintain normal function of human organs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F977E-24D5-EE44-96F1-F56E9667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4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4A7AE-4839-DE4F-88B2-78A533F5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Dietary antioxidants and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04C7A-548F-7444-BA28-C02E6E580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6"/>
            <a:ext cx="10515600" cy="58578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Optimal antioxidants comes from diet rather than supplemented in pills or tablets.</a:t>
            </a:r>
          </a:p>
          <a:p>
            <a:pPr>
              <a:lnSpc>
                <a:spcPct val="150000"/>
              </a:lnSpc>
            </a:pPr>
            <a:r>
              <a:rPr lang="en-US" dirty="0"/>
              <a:t>Higher doses of antioxidant increases incidence of cancer rather than its prevetion 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antioxidant prevent cancer in individual with insufficient antioxidant but have negative effect in individuals with sufficient antioxidant consumption (</a:t>
            </a:r>
            <a:r>
              <a:rPr lang="en-US" sz="2800" dirty="0" err="1"/>
              <a:t>Bjelakovic</a:t>
            </a:r>
            <a:r>
              <a:rPr lang="en-US" sz="2800" dirty="0"/>
              <a:t> et al., 2014)</a:t>
            </a:r>
          </a:p>
          <a:p>
            <a:pPr lvl="1">
              <a:lnSpc>
                <a:spcPct val="150000"/>
              </a:lnSpc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BFFF9-F458-8649-B6BC-FCE5DE295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FA0F-87BC-0A4A-AF09-9D34F93676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18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4298</TotalTime>
  <Words>1201</Words>
  <Application>Microsoft Macintosh PowerPoint</Application>
  <PresentationFormat>Widescreen</PresentationFormat>
  <Paragraphs>106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 Theme</vt:lpstr>
      <vt:lpstr>Dietary Antioxidant and Human Health</vt:lpstr>
      <vt:lpstr>Antioxidants</vt:lpstr>
      <vt:lpstr>PowerPoint Presentation</vt:lpstr>
      <vt:lpstr>PowerPoint Presentation</vt:lpstr>
      <vt:lpstr>PowerPoint Presentation</vt:lpstr>
      <vt:lpstr>Antioxidants and ROS</vt:lpstr>
      <vt:lpstr>Antioxidants Vs Free Radicals</vt:lpstr>
      <vt:lpstr>Antioxidant supplements could be harmful ? </vt:lpstr>
      <vt:lpstr>Dietary antioxidants and cancer</vt:lpstr>
      <vt:lpstr>Antioxidants as prooxidant</vt:lpstr>
      <vt:lpstr>Two faces of Vitamin C</vt:lpstr>
      <vt:lpstr>PowerPoint Presentation</vt:lpstr>
      <vt:lpstr>Negative effects of Antioxidants</vt:lpstr>
      <vt:lpstr>Conclusion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dietary antioxidant really good for us?</dc:title>
  <dc:creator>Microsoft Office User</dc:creator>
  <cp:lastModifiedBy>Microsoft Office User</cp:lastModifiedBy>
  <cp:revision>112</cp:revision>
  <dcterms:created xsi:type="dcterms:W3CDTF">2021-04-10T15:59:39Z</dcterms:created>
  <dcterms:modified xsi:type="dcterms:W3CDTF">2021-04-15T17:42:24Z</dcterms:modified>
</cp:coreProperties>
</file>