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8" r:id="rId5"/>
    <p:sldId id="263" r:id="rId6"/>
    <p:sldId id="264" r:id="rId7"/>
    <p:sldId id="267" r:id="rId8"/>
    <p:sldId id="259" r:id="rId9"/>
    <p:sldId id="265" r:id="rId10"/>
    <p:sldId id="266" r:id="rId11"/>
    <p:sldId id="260" r:id="rId12"/>
    <p:sldId id="269" r:id="rId13"/>
    <p:sldId id="261" r:id="rId14"/>
    <p:sldId id="26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113" d="100"/>
          <a:sy n="113"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4/19/21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4/19/21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4/19/21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4/19/21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4/19/21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4/19/21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4/19/21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4/19/21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4/19/21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yplate.gov/myplate-plan" TargetMode="External"/><Relationship Id="rId2" Type="http://schemas.openxmlformats.org/officeDocument/2006/relationships/hyperlink" Target="https://ods.od.nih.gov/factsheets/Omega3FattyAcids-HealthProfessiona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18B4C-62A1-2040-8900-619D20C368D0}"/>
              </a:ext>
            </a:extLst>
          </p:cNvPr>
          <p:cNvSpPr>
            <a:spLocks noGrp="1"/>
          </p:cNvSpPr>
          <p:nvPr>
            <p:ph type="ctrTitle"/>
          </p:nvPr>
        </p:nvSpPr>
        <p:spPr>
          <a:xfrm>
            <a:off x="1915127" y="803495"/>
            <a:ext cx="8361229" cy="2098226"/>
          </a:xfrm>
        </p:spPr>
        <p:txBody>
          <a:bodyPr/>
          <a:lstStyle/>
          <a:p>
            <a:r>
              <a:rPr lang="en-US" sz="4400" dirty="0"/>
              <a:t>Omega 3 </a:t>
            </a:r>
            <a:br>
              <a:rPr lang="en-US" sz="4400" dirty="0"/>
            </a:br>
            <a:r>
              <a:rPr lang="en-US" sz="4400" dirty="0"/>
              <a:t>Polyunsaturated fatty acids</a:t>
            </a:r>
          </a:p>
        </p:txBody>
      </p:sp>
      <p:sp>
        <p:nvSpPr>
          <p:cNvPr id="3" name="Subtitle 2">
            <a:extLst>
              <a:ext uri="{FF2B5EF4-FFF2-40B4-BE49-F238E27FC236}">
                <a16:creationId xmlns:a16="http://schemas.microsoft.com/office/drawing/2014/main" id="{B1B7B088-9FEC-774B-905D-0A64165590C5}"/>
              </a:ext>
            </a:extLst>
          </p:cNvPr>
          <p:cNvSpPr>
            <a:spLocks noGrp="1"/>
          </p:cNvSpPr>
          <p:nvPr>
            <p:ph type="subTitle" idx="1"/>
          </p:nvPr>
        </p:nvSpPr>
        <p:spPr>
          <a:xfrm>
            <a:off x="2679904" y="3086484"/>
            <a:ext cx="6831673" cy="1086237"/>
          </a:xfrm>
        </p:spPr>
        <p:txBody>
          <a:bodyPr/>
          <a:lstStyle/>
          <a:p>
            <a:r>
              <a:rPr lang="en-US" dirty="0"/>
              <a:t>By: Alyssa Flanagan</a:t>
            </a:r>
          </a:p>
          <a:p>
            <a:r>
              <a:rPr lang="en-US" dirty="0"/>
              <a:t>Food Chemistry Spring 2021</a:t>
            </a:r>
          </a:p>
        </p:txBody>
      </p:sp>
    </p:spTree>
    <p:extLst>
      <p:ext uri="{BB962C8B-B14F-4D97-AF65-F5344CB8AC3E}">
        <p14:creationId xmlns:p14="http://schemas.microsoft.com/office/powerpoint/2010/main" val="3730634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9E38-501F-3A49-AB9D-6C5DEEA3F237}"/>
              </a:ext>
            </a:extLst>
          </p:cNvPr>
          <p:cNvSpPr>
            <a:spLocks noGrp="1"/>
          </p:cNvSpPr>
          <p:nvPr>
            <p:ph type="title"/>
          </p:nvPr>
        </p:nvSpPr>
        <p:spPr>
          <a:xfrm>
            <a:off x="1371600" y="0"/>
            <a:ext cx="9601200" cy="1485900"/>
          </a:xfrm>
        </p:spPr>
        <p:txBody>
          <a:bodyPr>
            <a:normAutofit fontScale="90000"/>
          </a:bodyPr>
          <a:lstStyle/>
          <a:p>
            <a:pPr algn="ctr"/>
            <a:r>
              <a:rPr lang="en-US" dirty="0"/>
              <a:t>Beneﬁcial effects and oxidative stability of omega-3 long-chain polyunsaturated fatty acids </a:t>
            </a:r>
            <a:br>
              <a:rPr lang="en-US" dirty="0"/>
            </a:br>
            <a:r>
              <a:rPr lang="en-US" dirty="0"/>
              <a:t>By: Arab-</a:t>
            </a:r>
            <a:r>
              <a:rPr lang="en-US" dirty="0" err="1"/>
              <a:t>Tehrany</a:t>
            </a:r>
            <a:r>
              <a:rPr lang="en-US" dirty="0"/>
              <a:t>, et al.</a:t>
            </a:r>
          </a:p>
        </p:txBody>
      </p:sp>
      <p:sp>
        <p:nvSpPr>
          <p:cNvPr id="3" name="Content Placeholder 2">
            <a:extLst>
              <a:ext uri="{FF2B5EF4-FFF2-40B4-BE49-F238E27FC236}">
                <a16:creationId xmlns:a16="http://schemas.microsoft.com/office/drawing/2014/main" id="{CE27514A-7217-5944-A690-72B4649F9C62}"/>
              </a:ext>
            </a:extLst>
          </p:cNvPr>
          <p:cNvSpPr>
            <a:spLocks noGrp="1"/>
          </p:cNvSpPr>
          <p:nvPr>
            <p:ph idx="1"/>
          </p:nvPr>
        </p:nvSpPr>
        <p:spPr/>
        <p:txBody>
          <a:bodyPr>
            <a:normAutofit fontScale="92500" lnSpcReduction="20000"/>
          </a:bodyPr>
          <a:lstStyle/>
          <a:p>
            <a:r>
              <a:rPr lang="en-US" dirty="0"/>
              <a:t>Findings, Contd.:</a:t>
            </a:r>
          </a:p>
          <a:p>
            <a:pPr lvl="1">
              <a:buFont typeface="Wingdings" pitchFamily="2" charset="2"/>
              <a:buChar char="Ø"/>
            </a:pPr>
            <a:r>
              <a:rPr lang="en-US" i="0" dirty="0"/>
              <a:t>The use of microencapsulation technology allows the incorporation of sensitive ingredients, such as polyunsaturated omega-3 fatty acids, into foods without affecting the taste, aroma or texture of the food.</a:t>
            </a:r>
          </a:p>
          <a:p>
            <a:pPr lvl="1">
              <a:buFont typeface="Wingdings" pitchFamily="2" charset="2"/>
              <a:buChar char="Ø"/>
            </a:pPr>
            <a:r>
              <a:rPr lang="en-US" i="0" dirty="0"/>
              <a:t>One disadvantage of spray-drying technology is the elevated temperature which is necessary for drying. High temperatures lead to an increased oxidation of PUFAs so that a drying process at low temperatures (freeze-drying) is expected to be an alternative for the microencapsulation of ﬁsh oil. Spray-drying is rather inexpensive and straightforward.</a:t>
            </a:r>
          </a:p>
          <a:p>
            <a:pPr lvl="1">
              <a:buFont typeface="Wingdings" pitchFamily="2" charset="2"/>
              <a:buChar char="Ø"/>
            </a:pPr>
            <a:r>
              <a:rPr lang="en-US" i="0" dirty="0"/>
              <a:t>It can be summarized that the production of dried microencapsulated ﬁsh oil by freezing and subsequent freeze-drying offers an opportunity to achieve a product with good oxidation stability. </a:t>
            </a:r>
          </a:p>
          <a:p>
            <a:pPr lvl="1">
              <a:buFont typeface="Wingdings" pitchFamily="2" charset="2"/>
              <a:buChar char="Ø"/>
            </a:pPr>
            <a:r>
              <a:rPr lang="en-US" i="0" dirty="0"/>
              <a:t>Finally, the modiﬁed atmosphere packaging stabilizes both the color and oxidation of products.</a:t>
            </a:r>
          </a:p>
          <a:p>
            <a:pPr>
              <a:buFont typeface="Wingdings" pitchFamily="2" charset="2"/>
              <a:buChar char="Ø"/>
            </a:pPr>
            <a:endParaRPr lang="en-US" dirty="0"/>
          </a:p>
          <a:p>
            <a:pPr>
              <a:buFont typeface="Wingdings" pitchFamily="2" charset="2"/>
              <a:buChar char="Ø"/>
            </a:pPr>
            <a:endParaRPr lang="en-US" dirty="0"/>
          </a:p>
        </p:txBody>
      </p:sp>
    </p:spTree>
    <p:extLst>
      <p:ext uri="{BB962C8B-B14F-4D97-AF65-F5344CB8AC3E}">
        <p14:creationId xmlns:p14="http://schemas.microsoft.com/office/powerpoint/2010/main" val="2373212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DAC20-8374-BE46-AB10-B437BA1E802E}"/>
              </a:ext>
            </a:extLst>
          </p:cNvPr>
          <p:cNvSpPr>
            <a:spLocks noGrp="1"/>
          </p:cNvSpPr>
          <p:nvPr>
            <p:ph type="title"/>
          </p:nvPr>
        </p:nvSpPr>
        <p:spPr/>
        <p:txBody>
          <a:bodyPr/>
          <a:lstStyle/>
          <a:p>
            <a:r>
              <a:rPr lang="en-US" dirty="0"/>
              <a:t>Recommendations from </a:t>
            </a:r>
            <a:r>
              <a:rPr lang="en-US" i="1" u="sng" dirty="0"/>
              <a:t>Dietary Guidelines for Americans </a:t>
            </a:r>
          </a:p>
        </p:txBody>
      </p:sp>
      <p:sp>
        <p:nvSpPr>
          <p:cNvPr id="3" name="Content Placeholder 2">
            <a:extLst>
              <a:ext uri="{FF2B5EF4-FFF2-40B4-BE49-F238E27FC236}">
                <a16:creationId xmlns:a16="http://schemas.microsoft.com/office/drawing/2014/main" id="{9F9675B7-FBD3-BF45-A02C-8A6AA8E9BB5B}"/>
              </a:ext>
            </a:extLst>
          </p:cNvPr>
          <p:cNvSpPr>
            <a:spLocks noGrp="1"/>
          </p:cNvSpPr>
          <p:nvPr>
            <p:ph idx="1"/>
          </p:nvPr>
        </p:nvSpPr>
        <p:spPr/>
        <p:txBody>
          <a:bodyPr>
            <a:normAutofit fontScale="70000" lnSpcReduction="20000"/>
          </a:bodyPr>
          <a:lstStyle/>
          <a:p>
            <a:r>
              <a:rPr lang="en-US" dirty="0"/>
              <a:t>A healthy dietary pattern that consists of nutrient-dense forms of foods and beverages, including seafood, in recommended amounts and within calorie limits, supports health and helps minimize the risk of diet-related chronic diseases, such as cardiovascular disease, type 2 diabetes, and obesity.</a:t>
            </a:r>
          </a:p>
          <a:p>
            <a:r>
              <a:rPr lang="en-US" dirty="0"/>
              <a:t>Seafood intake during pregnancy is recommended, as it is associated with favorable measures of cognitive development in young children.</a:t>
            </a:r>
          </a:p>
          <a:p>
            <a:r>
              <a:rPr lang="en-US" dirty="0"/>
              <a:t>Women who might become or are pregnant or breastfeeding should consume at least 8 and up to 12 ounces of a variety of seafood per week, from choices that are lower in methyl mercury…Women who are pregnant or breastfeeding and young children should not eat certain types of fish that are high in methyl mercury.</a:t>
            </a:r>
          </a:p>
          <a:p>
            <a:r>
              <a:rPr lang="en-US" dirty="0"/>
              <a:t>The recommendation to consume 8 or more ounces per week (less for young children) of seafood is for the total package of nutrients that seafood provides, including its EPA and DHA content. Some seafood choices with higher amounts of EPA and DHA should be included.</a:t>
            </a:r>
          </a:p>
          <a:p>
            <a:r>
              <a:rPr lang="en-US" dirty="0"/>
              <a:t>Seafood varieties commonly consumed in the United States that are higher in EPA and DHA and lower in methyl mercury include salmon, anchovies, sardines, Pacific oysters, and trout.</a:t>
            </a:r>
          </a:p>
          <a:p>
            <a:r>
              <a:rPr lang="en-US" dirty="0"/>
              <a:t>Tilapia, shrimp, catfish, crab, and flounder are commonly consumed varieties that also are lower in methylmercury.</a:t>
            </a:r>
          </a:p>
        </p:txBody>
      </p:sp>
    </p:spTree>
    <p:extLst>
      <p:ext uri="{BB962C8B-B14F-4D97-AF65-F5344CB8AC3E}">
        <p14:creationId xmlns:p14="http://schemas.microsoft.com/office/powerpoint/2010/main" val="3295990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2CDCE-B899-F645-9A9E-77326F727266}"/>
              </a:ext>
            </a:extLst>
          </p:cNvPr>
          <p:cNvSpPr>
            <a:spLocks noGrp="1"/>
          </p:cNvSpPr>
          <p:nvPr>
            <p:ph type="title"/>
          </p:nvPr>
        </p:nvSpPr>
        <p:spPr/>
        <p:txBody>
          <a:bodyPr/>
          <a:lstStyle/>
          <a:p>
            <a:r>
              <a:rPr lang="en-US" dirty="0"/>
              <a:t>My Plate Plan</a:t>
            </a:r>
          </a:p>
        </p:txBody>
      </p:sp>
      <p:sp>
        <p:nvSpPr>
          <p:cNvPr id="3" name="Content Placeholder 2">
            <a:extLst>
              <a:ext uri="{FF2B5EF4-FFF2-40B4-BE49-F238E27FC236}">
                <a16:creationId xmlns:a16="http://schemas.microsoft.com/office/drawing/2014/main" id="{B57ACEEB-83CE-2141-A770-735DBCD59A06}"/>
              </a:ext>
            </a:extLst>
          </p:cNvPr>
          <p:cNvSpPr>
            <a:spLocks noGrp="1"/>
          </p:cNvSpPr>
          <p:nvPr>
            <p:ph idx="1"/>
          </p:nvPr>
        </p:nvSpPr>
        <p:spPr/>
        <p:txBody>
          <a:bodyPr>
            <a:normAutofit/>
          </a:bodyPr>
          <a:lstStyle/>
          <a:p>
            <a:r>
              <a:rPr lang="en-US" dirty="0"/>
              <a:t>The MyPlate Plan shows your food group targets – what and how much to eat within your calorie allowance.</a:t>
            </a:r>
          </a:p>
          <a:p>
            <a:r>
              <a:rPr lang="en-US" dirty="0"/>
              <a:t>Your food plan is personalized, based on your:</a:t>
            </a:r>
          </a:p>
          <a:p>
            <a:pPr lvl="1">
              <a:buFont typeface="Wingdings" pitchFamily="2" charset="2"/>
              <a:buChar char="Ø"/>
            </a:pPr>
            <a:r>
              <a:rPr lang="en-US" dirty="0"/>
              <a:t>Age</a:t>
            </a:r>
          </a:p>
          <a:p>
            <a:pPr lvl="1">
              <a:buFont typeface="Wingdings" pitchFamily="2" charset="2"/>
              <a:buChar char="Ø"/>
            </a:pPr>
            <a:r>
              <a:rPr lang="en-US" dirty="0"/>
              <a:t>Sex</a:t>
            </a:r>
          </a:p>
          <a:p>
            <a:pPr lvl="1">
              <a:buFont typeface="Wingdings" pitchFamily="2" charset="2"/>
              <a:buChar char="Ø"/>
            </a:pPr>
            <a:r>
              <a:rPr lang="en-US" dirty="0"/>
              <a:t>Height</a:t>
            </a:r>
          </a:p>
          <a:p>
            <a:pPr lvl="1">
              <a:buFont typeface="Wingdings" pitchFamily="2" charset="2"/>
              <a:buChar char="Ø"/>
            </a:pPr>
            <a:r>
              <a:rPr lang="en-US" dirty="0"/>
              <a:t>Weight</a:t>
            </a:r>
          </a:p>
          <a:p>
            <a:pPr lvl="1">
              <a:buFont typeface="Wingdings" pitchFamily="2" charset="2"/>
              <a:buChar char="Ø"/>
            </a:pPr>
            <a:r>
              <a:rPr lang="en-US" dirty="0"/>
              <a:t>Physical activity level</a:t>
            </a:r>
          </a:p>
        </p:txBody>
      </p:sp>
    </p:spTree>
    <p:extLst>
      <p:ext uri="{BB962C8B-B14F-4D97-AF65-F5344CB8AC3E}">
        <p14:creationId xmlns:p14="http://schemas.microsoft.com/office/powerpoint/2010/main" val="3380366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440C6-E34B-BA44-81B3-DBEA2FD8E89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31E15EA-8BC5-9F40-BA5C-80E67D35C95B}"/>
              </a:ext>
            </a:extLst>
          </p:cNvPr>
          <p:cNvSpPr>
            <a:spLocks noGrp="1"/>
          </p:cNvSpPr>
          <p:nvPr>
            <p:ph idx="1"/>
          </p:nvPr>
        </p:nvSpPr>
        <p:spPr/>
        <p:txBody>
          <a:bodyPr/>
          <a:lstStyle/>
          <a:p>
            <a:r>
              <a:rPr lang="en-US" dirty="0">
                <a:solidFill>
                  <a:srgbClr val="77A2BB"/>
                </a:solidFill>
                <a:hlinkClick r:id="rId2">
                  <a:extLst>
                    <a:ext uri="{A12FA001-AC4F-418D-AE19-62706E023703}">
                      <ahyp:hlinkClr xmlns:ahyp="http://schemas.microsoft.com/office/drawing/2018/hyperlinkcolor" val="tx"/>
                    </a:ext>
                  </a:extLst>
                </a:hlinkClick>
              </a:rPr>
              <a:t>https://ods.od.nih.gov/factsheets/Omega3FattyAcids-HealthProfessional/</a:t>
            </a:r>
            <a:endParaRPr lang="en-US" dirty="0">
              <a:solidFill>
                <a:srgbClr val="77A2BB"/>
              </a:solidFill>
            </a:endParaRPr>
          </a:p>
          <a:p>
            <a:r>
              <a:rPr lang="en-US" dirty="0"/>
              <a:t>Beneﬁcial effects and oxidative stability of omega-3 long-chain polyunsaturated fatty acids By: Arab-</a:t>
            </a:r>
            <a:r>
              <a:rPr lang="en-US" dirty="0" err="1"/>
              <a:t>Tehrany</a:t>
            </a:r>
            <a:r>
              <a:rPr lang="en-US" dirty="0"/>
              <a:t>, et al.</a:t>
            </a:r>
          </a:p>
          <a:p>
            <a:r>
              <a:rPr lang="en-US" i="1" u="sng" dirty="0"/>
              <a:t>Dietary Guidelines for Americans</a:t>
            </a:r>
          </a:p>
          <a:p>
            <a:r>
              <a:rPr lang="en-US" dirty="0">
                <a:hlinkClick r:id="rId3"/>
              </a:rPr>
              <a:t>https://www.myplate.gov/myplate</a:t>
            </a:r>
            <a:r>
              <a:rPr lang="en-US">
                <a:hlinkClick r:id="rId3"/>
              </a:rPr>
              <a:t>-plan</a:t>
            </a:r>
            <a:r>
              <a:rPr lang="en-US"/>
              <a:t> </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006910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E0BF9-FBE7-1C4C-9DC5-2DAC55DE9A25}"/>
              </a:ext>
            </a:extLst>
          </p:cNvPr>
          <p:cNvSpPr>
            <a:spLocks noGrp="1"/>
          </p:cNvSpPr>
          <p:nvPr>
            <p:ph type="title"/>
          </p:nvPr>
        </p:nvSpPr>
        <p:spPr>
          <a:xfrm>
            <a:off x="4385734" y="2686050"/>
            <a:ext cx="9601200" cy="1485900"/>
          </a:xfrm>
        </p:spPr>
        <p:txBody>
          <a:bodyPr/>
          <a:lstStyle/>
          <a:p>
            <a:r>
              <a:rPr lang="en-US" dirty="0"/>
              <a:t>Any questions?</a:t>
            </a:r>
          </a:p>
        </p:txBody>
      </p:sp>
    </p:spTree>
    <p:extLst>
      <p:ext uri="{BB962C8B-B14F-4D97-AF65-F5344CB8AC3E}">
        <p14:creationId xmlns:p14="http://schemas.microsoft.com/office/powerpoint/2010/main" val="569915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45A52-DB4B-CB43-BCA3-FEC776C2D3F1}"/>
              </a:ext>
            </a:extLst>
          </p:cNvPr>
          <p:cNvSpPr>
            <a:spLocks noGrp="1"/>
          </p:cNvSpPr>
          <p:nvPr>
            <p:ph type="title"/>
          </p:nvPr>
        </p:nvSpPr>
        <p:spPr/>
        <p:txBody>
          <a:bodyPr/>
          <a:lstStyle/>
          <a:p>
            <a:r>
              <a:rPr lang="en-US" dirty="0"/>
              <a:t>What are Poly-Unsaturated Fatty Acids?</a:t>
            </a:r>
          </a:p>
        </p:txBody>
      </p:sp>
      <p:sp>
        <p:nvSpPr>
          <p:cNvPr id="3" name="Content Placeholder 2">
            <a:extLst>
              <a:ext uri="{FF2B5EF4-FFF2-40B4-BE49-F238E27FC236}">
                <a16:creationId xmlns:a16="http://schemas.microsoft.com/office/drawing/2014/main" id="{8F21A087-F5F0-B74B-83A7-F59889F4499A}"/>
              </a:ext>
            </a:extLst>
          </p:cNvPr>
          <p:cNvSpPr>
            <a:spLocks noGrp="1"/>
          </p:cNvSpPr>
          <p:nvPr>
            <p:ph idx="1"/>
          </p:nvPr>
        </p:nvSpPr>
        <p:spPr/>
        <p:txBody>
          <a:bodyPr>
            <a:normAutofit/>
          </a:bodyPr>
          <a:lstStyle/>
          <a:p>
            <a:r>
              <a:rPr lang="en-US" dirty="0"/>
              <a:t>PUFAs consist of long chains of carbon atoms with a carboxyl group at one end of the chain and a methyl group at the other</a:t>
            </a:r>
          </a:p>
          <a:p>
            <a:r>
              <a:rPr lang="en-US" dirty="0"/>
              <a:t>They are distinguished from saturated and monounsaturated fatty acids by the presence of two or more double bonds between carbons within the fatty acid chain</a:t>
            </a:r>
          </a:p>
          <a:p>
            <a:r>
              <a:rPr lang="en-US" dirty="0"/>
              <a:t>The two major classes of PUFAs are the omega-3 and omega-6 fatty acids</a:t>
            </a:r>
          </a:p>
          <a:p>
            <a:endParaRPr lang="en-US" dirty="0"/>
          </a:p>
          <a:p>
            <a:endParaRPr lang="en-US" dirty="0"/>
          </a:p>
          <a:p>
            <a:endParaRPr lang="en-US" dirty="0"/>
          </a:p>
        </p:txBody>
      </p:sp>
    </p:spTree>
    <p:extLst>
      <p:ext uri="{BB962C8B-B14F-4D97-AF65-F5344CB8AC3E}">
        <p14:creationId xmlns:p14="http://schemas.microsoft.com/office/powerpoint/2010/main" val="3798168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C4471-27B0-2346-A4D7-435D38F6FAEA}"/>
              </a:ext>
            </a:extLst>
          </p:cNvPr>
          <p:cNvSpPr>
            <a:spLocks noGrp="1"/>
          </p:cNvSpPr>
          <p:nvPr>
            <p:ph type="title"/>
          </p:nvPr>
        </p:nvSpPr>
        <p:spPr/>
        <p:txBody>
          <a:bodyPr/>
          <a:lstStyle/>
          <a:p>
            <a:r>
              <a:rPr lang="en-US" dirty="0"/>
              <a:t>What are Omega-3 Poly-Unsaturated Acids?</a:t>
            </a:r>
          </a:p>
        </p:txBody>
      </p:sp>
      <p:sp>
        <p:nvSpPr>
          <p:cNvPr id="3" name="Content Placeholder 2">
            <a:extLst>
              <a:ext uri="{FF2B5EF4-FFF2-40B4-BE49-F238E27FC236}">
                <a16:creationId xmlns:a16="http://schemas.microsoft.com/office/drawing/2014/main" id="{0947F8FC-DC7A-A046-9D55-B2E22636D216}"/>
              </a:ext>
            </a:extLst>
          </p:cNvPr>
          <p:cNvSpPr>
            <a:spLocks noGrp="1"/>
          </p:cNvSpPr>
          <p:nvPr>
            <p:ph idx="1"/>
          </p:nvPr>
        </p:nvSpPr>
        <p:spPr/>
        <p:txBody>
          <a:bodyPr>
            <a:normAutofit/>
          </a:bodyPr>
          <a:lstStyle/>
          <a:p>
            <a:r>
              <a:rPr lang="en-US" dirty="0"/>
              <a:t>Omega-3 fatty acids have a carbon–carbon double bond located three carbons from the methyl end of the chain</a:t>
            </a:r>
          </a:p>
          <a:p>
            <a:r>
              <a:rPr lang="en-US" dirty="0"/>
              <a:t>Several different omega-3s exist, but the majority of scientific research focuses on three: alpha-linolenic acid (ALA), </a:t>
            </a:r>
            <a:r>
              <a:rPr lang="en-US" dirty="0" err="1"/>
              <a:t>eicosapentaenoic</a:t>
            </a:r>
            <a:r>
              <a:rPr lang="en-US" dirty="0"/>
              <a:t> acid (EPA), and docosahexaenoic acid (DHA). </a:t>
            </a:r>
          </a:p>
          <a:p>
            <a:r>
              <a:rPr lang="en-US" dirty="0"/>
              <a:t>ALA contains 18 carbon atoms. </a:t>
            </a:r>
          </a:p>
          <a:p>
            <a:r>
              <a:rPr lang="en-US" dirty="0"/>
              <a:t>EPA and DHA are considered “long-chain” omega-3s because EPA contains 20 carbons and DHA contains 22.</a:t>
            </a:r>
          </a:p>
          <a:p>
            <a:endParaRPr lang="en-US" dirty="0"/>
          </a:p>
          <a:p>
            <a:endParaRPr lang="en-US" dirty="0"/>
          </a:p>
          <a:p>
            <a:endParaRPr lang="en-US" dirty="0"/>
          </a:p>
        </p:txBody>
      </p:sp>
    </p:spTree>
    <p:extLst>
      <p:ext uri="{BB962C8B-B14F-4D97-AF65-F5344CB8AC3E}">
        <p14:creationId xmlns:p14="http://schemas.microsoft.com/office/powerpoint/2010/main" val="2556968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35981AC-F456-4449-BCEC-F93F3062CF11}"/>
              </a:ext>
            </a:extLst>
          </p:cNvPr>
          <p:cNvPicPr>
            <a:picLocks noChangeAspect="1"/>
          </p:cNvPicPr>
          <p:nvPr/>
        </p:nvPicPr>
        <p:blipFill>
          <a:blip r:embed="rId2"/>
          <a:stretch>
            <a:fillRect/>
          </a:stretch>
        </p:blipFill>
        <p:spPr>
          <a:xfrm>
            <a:off x="3083685" y="189009"/>
            <a:ext cx="6024629" cy="6479981"/>
          </a:xfrm>
          <a:prstGeom prst="rect">
            <a:avLst/>
          </a:prstGeom>
        </p:spPr>
      </p:pic>
      <p:sp>
        <p:nvSpPr>
          <p:cNvPr id="5" name="TextBox 4">
            <a:extLst>
              <a:ext uri="{FF2B5EF4-FFF2-40B4-BE49-F238E27FC236}">
                <a16:creationId xmlns:a16="http://schemas.microsoft.com/office/drawing/2014/main" id="{D3EC652A-76B1-FE40-AD80-E2C5AEF97494}"/>
              </a:ext>
            </a:extLst>
          </p:cNvPr>
          <p:cNvSpPr txBox="1"/>
          <p:nvPr/>
        </p:nvSpPr>
        <p:spPr>
          <a:xfrm>
            <a:off x="5147733" y="6299658"/>
            <a:ext cx="5046135" cy="369332"/>
          </a:xfrm>
          <a:prstGeom prst="rect">
            <a:avLst/>
          </a:prstGeom>
          <a:noFill/>
        </p:spPr>
        <p:txBody>
          <a:bodyPr wrap="square" rtlCol="0">
            <a:spAutoFit/>
          </a:bodyPr>
          <a:lstStyle/>
          <a:p>
            <a:r>
              <a:rPr lang="en-US" dirty="0"/>
              <a:t>https://know-</a:t>
            </a:r>
            <a:r>
              <a:rPr lang="en-US" dirty="0" err="1"/>
              <a:t>facts.com</a:t>
            </a:r>
            <a:r>
              <a:rPr lang="en-US" dirty="0"/>
              <a:t>/about-</a:t>
            </a:r>
            <a:r>
              <a:rPr lang="en-US" dirty="0" err="1"/>
              <a:t>fat.html</a:t>
            </a:r>
            <a:endParaRPr lang="en-US" dirty="0"/>
          </a:p>
        </p:txBody>
      </p:sp>
    </p:spTree>
    <p:extLst>
      <p:ext uri="{BB962C8B-B14F-4D97-AF65-F5344CB8AC3E}">
        <p14:creationId xmlns:p14="http://schemas.microsoft.com/office/powerpoint/2010/main" val="2358643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37345-7A95-CF43-AAB0-921864BD1888}"/>
              </a:ext>
            </a:extLst>
          </p:cNvPr>
          <p:cNvSpPr>
            <a:spLocks noGrp="1"/>
          </p:cNvSpPr>
          <p:nvPr>
            <p:ph type="title"/>
          </p:nvPr>
        </p:nvSpPr>
        <p:spPr/>
        <p:txBody>
          <a:bodyPr/>
          <a:lstStyle/>
          <a:p>
            <a:r>
              <a:rPr lang="en-US" dirty="0"/>
              <a:t>Sources of Omega-3’s</a:t>
            </a:r>
          </a:p>
        </p:txBody>
      </p:sp>
      <p:sp>
        <p:nvSpPr>
          <p:cNvPr id="3" name="Content Placeholder 2">
            <a:extLst>
              <a:ext uri="{FF2B5EF4-FFF2-40B4-BE49-F238E27FC236}">
                <a16:creationId xmlns:a16="http://schemas.microsoft.com/office/drawing/2014/main" id="{508463BB-DBA6-2F44-B762-873A417F671F}"/>
              </a:ext>
            </a:extLst>
          </p:cNvPr>
          <p:cNvSpPr>
            <a:spLocks noGrp="1"/>
          </p:cNvSpPr>
          <p:nvPr>
            <p:ph idx="1"/>
          </p:nvPr>
        </p:nvSpPr>
        <p:spPr/>
        <p:txBody>
          <a:bodyPr>
            <a:normAutofit lnSpcReduction="10000"/>
          </a:bodyPr>
          <a:lstStyle/>
          <a:p>
            <a:r>
              <a:rPr lang="en-US" dirty="0"/>
              <a:t>Fish and other seafood (especially cold-water fatty fish, such as salmon, mackerel, tuna, herring, and sardines)</a:t>
            </a:r>
          </a:p>
          <a:p>
            <a:r>
              <a:rPr lang="en-US" dirty="0"/>
              <a:t>Nuts and seeds (such as flaxseed, chia seeds, and walnuts)</a:t>
            </a:r>
          </a:p>
          <a:p>
            <a:r>
              <a:rPr lang="en-US" dirty="0"/>
              <a:t>Plant oils (such as flaxseed oil, soybean oil, and canola oil)</a:t>
            </a:r>
          </a:p>
          <a:p>
            <a:r>
              <a:rPr lang="en-US" dirty="0"/>
              <a:t>Fortified foods (such as certain brands of eggs, yogurt, juices, milk, soy beverages, and infant formulas)</a:t>
            </a:r>
          </a:p>
          <a:p>
            <a:r>
              <a:rPr lang="en-US" dirty="0"/>
              <a:t>Supplements:</a:t>
            </a:r>
          </a:p>
          <a:p>
            <a:pPr lvl="1">
              <a:buFont typeface="Wingdings" pitchFamily="2" charset="2"/>
              <a:buChar char="Ø"/>
            </a:pPr>
            <a:r>
              <a:rPr lang="en-US" i="0" dirty="0"/>
              <a:t>Omega-3 dietary supplements include fish oil, krill oil, cod liver oil, and algal oil (a vegetarian source that comes from algae). They provide a wide range of doses and forms of omega-3s.</a:t>
            </a:r>
          </a:p>
        </p:txBody>
      </p:sp>
    </p:spTree>
    <p:extLst>
      <p:ext uri="{BB962C8B-B14F-4D97-AF65-F5344CB8AC3E}">
        <p14:creationId xmlns:p14="http://schemas.microsoft.com/office/powerpoint/2010/main" val="4175050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D13A3-4A61-384C-A231-E25CA4E773EB}"/>
              </a:ext>
            </a:extLst>
          </p:cNvPr>
          <p:cNvSpPr>
            <a:spLocks noGrp="1"/>
          </p:cNvSpPr>
          <p:nvPr>
            <p:ph type="title"/>
          </p:nvPr>
        </p:nvSpPr>
        <p:spPr/>
        <p:txBody>
          <a:bodyPr/>
          <a:lstStyle/>
          <a:p>
            <a:r>
              <a:rPr lang="en-US" dirty="0"/>
              <a:t>Omega-3’s and their Relation to Health</a:t>
            </a:r>
          </a:p>
        </p:txBody>
      </p:sp>
      <p:sp>
        <p:nvSpPr>
          <p:cNvPr id="3" name="Content Placeholder 2">
            <a:extLst>
              <a:ext uri="{FF2B5EF4-FFF2-40B4-BE49-F238E27FC236}">
                <a16:creationId xmlns:a16="http://schemas.microsoft.com/office/drawing/2014/main" id="{204D7B93-2307-2048-80BC-E62FD5A1419F}"/>
              </a:ext>
            </a:extLst>
          </p:cNvPr>
          <p:cNvSpPr>
            <a:spLocks noGrp="1"/>
          </p:cNvSpPr>
          <p:nvPr>
            <p:ph idx="1"/>
          </p:nvPr>
        </p:nvSpPr>
        <p:spPr/>
        <p:txBody>
          <a:bodyPr/>
          <a:lstStyle/>
          <a:p>
            <a:r>
              <a:rPr lang="en-US" dirty="0"/>
              <a:t>The potential health benefits of consuming omega-3s are the focus of a great deal of scientific research. The large majority of research has focused on EPA and DHA from foods like fish and/or dietary supplements like fish oil as opposed to ALA from plant-based foods.</a:t>
            </a:r>
          </a:p>
          <a:p>
            <a:pPr marL="0" indent="0">
              <a:buNone/>
            </a:pPr>
            <a:endParaRPr lang="en-US" dirty="0"/>
          </a:p>
          <a:p>
            <a:endParaRPr lang="en-US" dirty="0"/>
          </a:p>
        </p:txBody>
      </p:sp>
    </p:spTree>
    <p:extLst>
      <p:ext uri="{BB962C8B-B14F-4D97-AF65-F5344CB8AC3E}">
        <p14:creationId xmlns:p14="http://schemas.microsoft.com/office/powerpoint/2010/main" val="4174442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F5B55-69B6-2A45-86C6-16BBFEB3A5E5}"/>
              </a:ext>
            </a:extLst>
          </p:cNvPr>
          <p:cNvSpPr>
            <a:spLocks noGrp="1"/>
          </p:cNvSpPr>
          <p:nvPr>
            <p:ph type="title"/>
          </p:nvPr>
        </p:nvSpPr>
        <p:spPr/>
        <p:txBody>
          <a:bodyPr/>
          <a:lstStyle/>
          <a:p>
            <a:r>
              <a:rPr lang="en-US" dirty="0"/>
              <a:t>Potential Benefits of Omega-3’s</a:t>
            </a:r>
          </a:p>
        </p:txBody>
      </p:sp>
      <p:sp>
        <p:nvSpPr>
          <p:cNvPr id="3" name="Content Placeholder 2">
            <a:extLst>
              <a:ext uri="{FF2B5EF4-FFF2-40B4-BE49-F238E27FC236}">
                <a16:creationId xmlns:a16="http://schemas.microsoft.com/office/drawing/2014/main" id="{B61F3C2F-3295-9142-BB17-3B0012C69EE8}"/>
              </a:ext>
            </a:extLst>
          </p:cNvPr>
          <p:cNvSpPr>
            <a:spLocks noGrp="1"/>
          </p:cNvSpPr>
          <p:nvPr>
            <p:ph idx="1"/>
          </p:nvPr>
        </p:nvSpPr>
        <p:spPr/>
        <p:txBody>
          <a:bodyPr/>
          <a:lstStyle/>
          <a:p>
            <a:r>
              <a:rPr lang="en-US" dirty="0"/>
              <a:t>Have been reported to have positive effects on: </a:t>
            </a:r>
          </a:p>
          <a:p>
            <a:pPr lvl="1">
              <a:buFont typeface="Wingdings" pitchFamily="2" charset="2"/>
              <a:buChar char="Ø"/>
            </a:pPr>
            <a:r>
              <a:rPr lang="en-US" dirty="0"/>
              <a:t>cardiovascular disease</a:t>
            </a:r>
          </a:p>
          <a:p>
            <a:pPr lvl="1">
              <a:buFont typeface="Wingdings" pitchFamily="2" charset="2"/>
              <a:buChar char="Ø"/>
            </a:pPr>
            <a:r>
              <a:rPr lang="en-US" b="1" dirty="0"/>
              <a:t>Infant health and neurodevelopment</a:t>
            </a:r>
          </a:p>
          <a:p>
            <a:pPr lvl="1">
              <a:buFont typeface="Wingdings" pitchFamily="2" charset="2"/>
              <a:buChar char="Ø"/>
            </a:pPr>
            <a:r>
              <a:rPr lang="en-US" b="1" dirty="0"/>
              <a:t>Cancer prevention</a:t>
            </a:r>
          </a:p>
          <a:p>
            <a:pPr lvl="1">
              <a:buFont typeface="Wingdings" pitchFamily="2" charset="2"/>
              <a:buChar char="Ø"/>
            </a:pPr>
            <a:r>
              <a:rPr lang="en-US" b="1" dirty="0"/>
              <a:t>Alzheimer’s disease, dementia, and cognitive function</a:t>
            </a:r>
          </a:p>
          <a:p>
            <a:pPr lvl="1">
              <a:buFont typeface="Wingdings" pitchFamily="2" charset="2"/>
              <a:buChar char="Ø"/>
            </a:pPr>
            <a:r>
              <a:rPr lang="en-US" b="1" dirty="0"/>
              <a:t>Age-Related Macular Degeneration (AMD)</a:t>
            </a:r>
          </a:p>
          <a:p>
            <a:pPr lvl="1">
              <a:buFont typeface="Wingdings" pitchFamily="2" charset="2"/>
              <a:buChar char="Ø"/>
            </a:pPr>
            <a:endParaRPr lang="en-US" dirty="0"/>
          </a:p>
          <a:p>
            <a:endParaRPr lang="en-US" dirty="0"/>
          </a:p>
        </p:txBody>
      </p:sp>
    </p:spTree>
    <p:extLst>
      <p:ext uri="{BB962C8B-B14F-4D97-AF65-F5344CB8AC3E}">
        <p14:creationId xmlns:p14="http://schemas.microsoft.com/office/powerpoint/2010/main" val="83209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1FCD9-B830-044E-8C7D-5690FB0E97F6}"/>
              </a:ext>
            </a:extLst>
          </p:cNvPr>
          <p:cNvSpPr>
            <a:spLocks noGrp="1"/>
          </p:cNvSpPr>
          <p:nvPr>
            <p:ph type="title"/>
          </p:nvPr>
        </p:nvSpPr>
        <p:spPr>
          <a:xfrm>
            <a:off x="1295400" y="166511"/>
            <a:ext cx="9601200" cy="1485900"/>
          </a:xfrm>
        </p:spPr>
        <p:txBody>
          <a:bodyPr>
            <a:normAutofit fontScale="90000"/>
          </a:bodyPr>
          <a:lstStyle/>
          <a:p>
            <a:pPr algn="ctr"/>
            <a:r>
              <a:rPr lang="en-US" dirty="0"/>
              <a:t>Beneﬁcial effects and oxidative stability of omega-3 long-chain polyunsaturated fatty acids </a:t>
            </a:r>
            <a:br>
              <a:rPr lang="en-US" dirty="0"/>
            </a:br>
            <a:r>
              <a:rPr lang="en-US" dirty="0"/>
              <a:t>By: Arab-</a:t>
            </a:r>
            <a:r>
              <a:rPr lang="en-US" dirty="0" err="1"/>
              <a:t>Tehrany</a:t>
            </a:r>
            <a:r>
              <a:rPr lang="en-US" dirty="0"/>
              <a:t>, et al.</a:t>
            </a:r>
          </a:p>
        </p:txBody>
      </p:sp>
      <p:sp>
        <p:nvSpPr>
          <p:cNvPr id="3" name="Content Placeholder 2">
            <a:extLst>
              <a:ext uri="{FF2B5EF4-FFF2-40B4-BE49-F238E27FC236}">
                <a16:creationId xmlns:a16="http://schemas.microsoft.com/office/drawing/2014/main" id="{95850819-A27F-CA4F-81AB-0F33E50DD338}"/>
              </a:ext>
            </a:extLst>
          </p:cNvPr>
          <p:cNvSpPr>
            <a:spLocks noGrp="1"/>
          </p:cNvSpPr>
          <p:nvPr>
            <p:ph idx="1"/>
          </p:nvPr>
        </p:nvSpPr>
        <p:spPr>
          <a:xfrm>
            <a:off x="1295400" y="2523066"/>
            <a:ext cx="9601200" cy="3581400"/>
          </a:xfrm>
        </p:spPr>
        <p:txBody>
          <a:bodyPr>
            <a:normAutofit lnSpcReduction="10000"/>
          </a:bodyPr>
          <a:lstStyle/>
          <a:p>
            <a:r>
              <a:rPr lang="en-US" dirty="0"/>
              <a:t>Primary Purpose of this Review: </a:t>
            </a:r>
          </a:p>
          <a:p>
            <a:pPr lvl="1">
              <a:buFont typeface="Wingdings" pitchFamily="2" charset="2"/>
              <a:buChar char="Ø"/>
            </a:pPr>
            <a:r>
              <a:rPr lang="en-US" i="0" dirty="0"/>
              <a:t>Omega-3 Polyunsaturated fatty acids, especially long-chain </a:t>
            </a:r>
            <a:r>
              <a:rPr lang="en-US" i="0" dirty="0" err="1"/>
              <a:t>eicosapentaenoic</a:t>
            </a:r>
            <a:r>
              <a:rPr lang="en-US" i="0" dirty="0"/>
              <a:t> (EPA) and docosahexaenoic (DHA) fatty acids, have a strong positive inﬂuence on human health. </a:t>
            </a:r>
          </a:p>
          <a:p>
            <a:pPr lvl="1">
              <a:buFont typeface="Wingdings" pitchFamily="2" charset="2"/>
              <a:buChar char="Ø"/>
            </a:pPr>
            <a:r>
              <a:rPr lang="en-US" i="0" dirty="0"/>
              <a:t>EPA and DHA are both susceptible to lipid oxidation. </a:t>
            </a:r>
          </a:p>
          <a:p>
            <a:pPr lvl="1">
              <a:buFont typeface="Wingdings" pitchFamily="2" charset="2"/>
              <a:buChar char="Ø"/>
            </a:pPr>
            <a:r>
              <a:rPr lang="en-US" i="0" dirty="0"/>
              <a:t>Lipid oxidation of ﬁsh oil and other PUFA-rich foods is a serious problem that often leads to loss of shelf-life, consumer acceptability, functionality, nutritional value, and safety. </a:t>
            </a:r>
          </a:p>
          <a:p>
            <a:pPr lvl="1">
              <a:buFont typeface="Wingdings" pitchFamily="2" charset="2"/>
              <a:buChar char="Ø"/>
            </a:pPr>
            <a:r>
              <a:rPr lang="en-US" i="0" dirty="0"/>
              <a:t>In this review, some of the helpful effects of omega-3 fatty acids are presented. In addition, some approaches used to protect PUFAs such as antioxidants, microencapsulation and modiﬁed atmosphere packaging are reviewed.</a:t>
            </a:r>
          </a:p>
          <a:p>
            <a:pPr marL="457200" indent="-457200">
              <a:buFont typeface="+mj-lt"/>
              <a:buAutoNum type="alphaLcPeriod"/>
            </a:pPr>
            <a:endParaRPr lang="en-US" dirty="0"/>
          </a:p>
        </p:txBody>
      </p:sp>
    </p:spTree>
    <p:extLst>
      <p:ext uri="{BB962C8B-B14F-4D97-AF65-F5344CB8AC3E}">
        <p14:creationId xmlns:p14="http://schemas.microsoft.com/office/powerpoint/2010/main" val="233496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BDF27-1BA4-2D46-B9F2-C383DF10A45C}"/>
              </a:ext>
            </a:extLst>
          </p:cNvPr>
          <p:cNvSpPr>
            <a:spLocks noGrp="1"/>
          </p:cNvSpPr>
          <p:nvPr>
            <p:ph type="title"/>
          </p:nvPr>
        </p:nvSpPr>
        <p:spPr>
          <a:xfrm>
            <a:off x="1295400" y="0"/>
            <a:ext cx="9601200" cy="1485900"/>
          </a:xfrm>
        </p:spPr>
        <p:txBody>
          <a:bodyPr>
            <a:normAutofit fontScale="90000"/>
          </a:bodyPr>
          <a:lstStyle/>
          <a:p>
            <a:pPr algn="ctr"/>
            <a:r>
              <a:rPr lang="en-US" dirty="0"/>
              <a:t>Beneﬁcial effects and oxidative stability of omega-3 long-chain polyunsaturated fatty acids </a:t>
            </a:r>
            <a:br>
              <a:rPr lang="en-US" dirty="0"/>
            </a:br>
            <a:r>
              <a:rPr lang="en-US" dirty="0"/>
              <a:t>By: Arab-</a:t>
            </a:r>
            <a:r>
              <a:rPr lang="en-US" dirty="0" err="1"/>
              <a:t>Tehrany</a:t>
            </a:r>
            <a:r>
              <a:rPr lang="en-US" dirty="0"/>
              <a:t>, et al.</a:t>
            </a:r>
          </a:p>
        </p:txBody>
      </p:sp>
      <p:sp>
        <p:nvSpPr>
          <p:cNvPr id="3" name="Content Placeholder 2">
            <a:extLst>
              <a:ext uri="{FF2B5EF4-FFF2-40B4-BE49-F238E27FC236}">
                <a16:creationId xmlns:a16="http://schemas.microsoft.com/office/drawing/2014/main" id="{66249BA3-55EE-7244-917A-AFE52C63273A}"/>
              </a:ext>
            </a:extLst>
          </p:cNvPr>
          <p:cNvSpPr>
            <a:spLocks noGrp="1"/>
          </p:cNvSpPr>
          <p:nvPr>
            <p:ph idx="1"/>
          </p:nvPr>
        </p:nvSpPr>
        <p:spPr/>
        <p:txBody>
          <a:bodyPr>
            <a:normAutofit fontScale="85000" lnSpcReduction="20000"/>
          </a:bodyPr>
          <a:lstStyle/>
          <a:p>
            <a:r>
              <a:rPr lang="en-US" dirty="0"/>
              <a:t>Findings of this Review:</a:t>
            </a:r>
          </a:p>
          <a:p>
            <a:pPr lvl="1">
              <a:buFont typeface="Wingdings" pitchFamily="2" charset="2"/>
              <a:buChar char="Ø"/>
            </a:pPr>
            <a:r>
              <a:rPr lang="en-US" i="0" dirty="0"/>
              <a:t>There has been a lot of interest during the past 3 decades in the highly polyunsaturated marine n-3 fatty acids EPA and DHA due to their reported positive effects on cardiovascular health and visual function</a:t>
            </a:r>
          </a:p>
          <a:p>
            <a:pPr lvl="1">
              <a:buFont typeface="Wingdings" pitchFamily="2" charset="2"/>
              <a:buChar char="Ø"/>
            </a:pPr>
            <a:r>
              <a:rPr lang="en-US" i="0" dirty="0"/>
              <a:t>Consumption of the n-3 polyunsaturated fatty acids and ﬁsh is believed to be associated with reduced risk of Alzheimer’s disease</a:t>
            </a:r>
          </a:p>
          <a:p>
            <a:pPr lvl="1">
              <a:buFont typeface="Wingdings" pitchFamily="2" charset="2"/>
              <a:buChar char="Ø"/>
            </a:pPr>
            <a:r>
              <a:rPr lang="en-US" i="0" dirty="0"/>
              <a:t>The oxidative stability of any long-chain polyunsaturated fatty acid and docosahexaenoic acid containing ﬁsh varies widely according to the fatty acid composition, the physical and colloidal states of the lipid and the contents of tocopherols and other antioxidants.</a:t>
            </a:r>
          </a:p>
          <a:p>
            <a:pPr lvl="1">
              <a:buFont typeface="Wingdings" pitchFamily="2" charset="2"/>
              <a:buChar char="Ø"/>
            </a:pPr>
            <a:r>
              <a:rPr lang="en-US" i="0" dirty="0"/>
              <a:t>Antioxidants, encapsulation or modiﬁed atmosphere packaging can be used to delay or avoid the phenomenon of oxidation. </a:t>
            </a:r>
          </a:p>
          <a:p>
            <a:pPr lvl="1">
              <a:buFont typeface="Wingdings" pitchFamily="2" charset="2"/>
              <a:buChar char="Ø"/>
            </a:pPr>
            <a:r>
              <a:rPr lang="en-US" i="0" dirty="0"/>
              <a:t>Antioxidants, especially the natural ones are of major interest for their beneﬁts on food quality, like the protection against oxidation, and on health in general. </a:t>
            </a:r>
          </a:p>
          <a:p>
            <a:pPr lvl="1">
              <a:buFont typeface="Wingdings" pitchFamily="2" charset="2"/>
              <a:buChar char="Ø"/>
            </a:pPr>
            <a:r>
              <a:rPr lang="en-US" i="0" dirty="0"/>
              <a:t>The antioxidant effect of ﬂavonoids and tocopherols has already been demonstrated. </a:t>
            </a:r>
          </a:p>
        </p:txBody>
      </p:sp>
    </p:spTree>
    <p:extLst>
      <p:ext uri="{BB962C8B-B14F-4D97-AF65-F5344CB8AC3E}">
        <p14:creationId xmlns:p14="http://schemas.microsoft.com/office/powerpoint/2010/main" val="12264227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1731</TotalTime>
  <Words>1176</Words>
  <Application>Microsoft Macintosh PowerPoint</Application>
  <PresentationFormat>Widescreen</PresentationFormat>
  <Paragraphs>73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Franklin Gothic Book</vt:lpstr>
      <vt:lpstr>Wingdings</vt:lpstr>
      <vt:lpstr>Crop</vt:lpstr>
      <vt:lpstr>Omega 3  Polyunsaturated fatty acids</vt:lpstr>
      <vt:lpstr>What are Poly-Unsaturated Fatty Acids?</vt:lpstr>
      <vt:lpstr>What are Omega-3 Poly-Unsaturated Acids?</vt:lpstr>
      <vt:lpstr>PowerPoint Presentation</vt:lpstr>
      <vt:lpstr>Sources of Omega-3’s</vt:lpstr>
      <vt:lpstr>Omega-3’s and their Relation to Health</vt:lpstr>
      <vt:lpstr>Potential Benefits of Omega-3’s</vt:lpstr>
      <vt:lpstr>Beneﬁcial effects and oxidative stability of omega-3 long-chain polyunsaturated fatty acids  By: Arab-Tehrany, et al.</vt:lpstr>
      <vt:lpstr>Beneﬁcial effects and oxidative stability of omega-3 long-chain polyunsaturated fatty acids  By: Arab-Tehrany, et al.</vt:lpstr>
      <vt:lpstr>Beneﬁcial effects and oxidative stability of omega-3 long-chain polyunsaturated fatty acids  By: Arab-Tehrany, et al.</vt:lpstr>
      <vt:lpstr>Recommendations from Dietary Guidelines for Americans </vt:lpstr>
      <vt:lpstr>My Plate Plan</vt:lpstr>
      <vt:lpstr>References</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Omega 3 Long-chain Polyunsaturated fatty acids</dc:title>
  <dc:creator>Flanagan, Alyssa</dc:creator>
  <cp:lastModifiedBy>Flanagan, Alyssa</cp:lastModifiedBy>
  <cp:revision>27</cp:revision>
  <dcterms:created xsi:type="dcterms:W3CDTF">2021-04-12T01:20:16Z</dcterms:created>
  <dcterms:modified xsi:type="dcterms:W3CDTF">2021-04-19T23:01:36Z</dcterms:modified>
</cp:coreProperties>
</file>