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79" r:id="rId5"/>
    <p:sldId id="274" r:id="rId6"/>
    <p:sldId id="278" r:id="rId7"/>
    <p:sldId id="293" r:id="rId8"/>
    <p:sldId id="294" r:id="rId9"/>
    <p:sldId id="288" r:id="rId10"/>
    <p:sldId id="280" r:id="rId11"/>
    <p:sldId id="281" r:id="rId12"/>
    <p:sldId id="282" r:id="rId13"/>
    <p:sldId id="283" r:id="rId14"/>
    <p:sldId id="289" r:id="rId15"/>
    <p:sldId id="284" r:id="rId16"/>
    <p:sldId id="285" r:id="rId17"/>
    <p:sldId id="286" r:id="rId18"/>
    <p:sldId id="287" r:id="rId19"/>
    <p:sldId id="290" r:id="rId20"/>
    <p:sldId id="291" r:id="rId21"/>
    <p:sldId id="295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lcott\Desktop\2021%20Classes\313\Sucrose%20Hydrolysis-2021-Online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alcott\Desktop\2021%20Classes\313\Sucrose%20Hydrolysis-2021-Onlin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Graphs_acids!$B$22</c:f>
              <c:strCache>
                <c:ptCount val="1"/>
                <c:pt idx="0">
                  <c:v>Low Conc (ppm)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Graphs_acids!$A$23:$A$27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Graphs_acids!$B$23:$B$27</c:f>
              <c:numCache>
                <c:formatCode>0.0</c:formatCode>
                <c:ptCount val="5"/>
                <c:pt idx="0">
                  <c:v>0.8</c:v>
                </c:pt>
                <c:pt idx="1">
                  <c:v>12.5</c:v>
                </c:pt>
                <c:pt idx="2">
                  <c:v>34.6</c:v>
                </c:pt>
                <c:pt idx="3">
                  <c:v>48.7</c:v>
                </c:pt>
                <c:pt idx="4">
                  <c:v>70.098039215686271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29-4CA6-9D2A-38EB035D4785}"/>
            </c:ext>
          </c:extLst>
        </c:ser>
        <c:ser>
          <c:idx val="1"/>
          <c:order val="1"/>
          <c:tx>
            <c:strRef>
              <c:f>Graphs_acids!$C$22</c:f>
              <c:strCache>
                <c:ptCount val="1"/>
                <c:pt idx="0">
                  <c:v>High Conc (ppm)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Graphs_acids!$A$23:$A$27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Graphs_acids!$C$23:$C$27</c:f>
              <c:numCache>
                <c:formatCode>0.0</c:formatCode>
                <c:ptCount val="5"/>
                <c:pt idx="0">
                  <c:v>0.4</c:v>
                </c:pt>
                <c:pt idx="1">
                  <c:v>38.1</c:v>
                </c:pt>
                <c:pt idx="2">
                  <c:v>68</c:v>
                </c:pt>
                <c:pt idx="3">
                  <c:v>105.2</c:v>
                </c:pt>
                <c:pt idx="4">
                  <c:v>136.4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529-4CA6-9D2A-38EB035D4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18752"/>
        <c:axId val="47424640"/>
      </c:scatterChart>
      <c:valAx>
        <c:axId val="474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424640"/>
        <c:crosses val="autoZero"/>
        <c:crossBetween val="midCat"/>
      </c:valAx>
      <c:valAx>
        <c:axId val="474246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7418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829068241469811"/>
          <c:y val="1.6731711352982286E-2"/>
          <c:w val="0.22900368987967412"/>
          <c:h val="0.16170725138230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8079615048119"/>
          <c:y val="0.10232648002333042"/>
          <c:w val="0.63510936132983375"/>
          <c:h val="0.69216253531182792"/>
        </c:manualLayout>
      </c:layout>
      <c:scatterChart>
        <c:scatterStyle val="lineMarker"/>
        <c:varyColors val="0"/>
        <c:ser>
          <c:idx val="0"/>
          <c:order val="0"/>
          <c:tx>
            <c:strRef>
              <c:f>Graphs_acids!$B$57</c:f>
              <c:strCache>
                <c:ptCount val="1"/>
                <c:pt idx="0">
                  <c:v>Low Conc (ppm)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FF00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Graphs_acids!$A$58:$A$62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Graphs_acids!$B$58:$B$62</c:f>
              <c:numCache>
                <c:formatCode>0.0</c:formatCode>
                <c:ptCount val="5"/>
                <c:pt idx="0">
                  <c:v>0.6</c:v>
                </c:pt>
                <c:pt idx="1">
                  <c:v>124.8</c:v>
                </c:pt>
                <c:pt idx="2">
                  <c:v>269.8</c:v>
                </c:pt>
                <c:pt idx="3">
                  <c:v>368.4</c:v>
                </c:pt>
                <c:pt idx="4">
                  <c:v>533.20000000000005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92-43D6-937A-5FC5478717C6}"/>
            </c:ext>
          </c:extLst>
        </c:ser>
        <c:ser>
          <c:idx val="1"/>
          <c:order val="1"/>
          <c:tx>
            <c:strRef>
              <c:f>Graphs_acids!$C$57</c:f>
              <c:strCache>
                <c:ptCount val="1"/>
                <c:pt idx="0">
                  <c:v>High Conc (ppm)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trendline>
            <c:trendlineType val="poly"/>
            <c:order val="2"/>
            <c:dispRSqr val="0"/>
            <c:dispEq val="0"/>
          </c:trendline>
          <c:xVal>
            <c:numRef>
              <c:f>Graphs_acids!$A$58:$A$62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Graphs_acids!$C$58:$C$62</c:f>
              <c:numCache>
                <c:formatCode>0.0</c:formatCode>
                <c:ptCount val="5"/>
                <c:pt idx="0">
                  <c:v>1.4</c:v>
                </c:pt>
                <c:pt idx="1">
                  <c:v>785.5</c:v>
                </c:pt>
                <c:pt idx="2">
                  <c:v>1458.5</c:v>
                </c:pt>
                <c:pt idx="3">
                  <c:v>1254.0999999999999</c:v>
                </c:pt>
                <c:pt idx="4">
                  <c:v>635.5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E92-43D6-937A-5FC547871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565632"/>
        <c:axId val="48580096"/>
      </c:scatterChart>
      <c:valAx>
        <c:axId val="48565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Time (min)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8580096"/>
        <c:crosses val="autoZero"/>
        <c:crossBetween val="midCat"/>
      </c:valAx>
      <c:valAx>
        <c:axId val="485800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Concentration (ppm)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485656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Sucrose Hydrolysis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Non-Enzymatic (Acid Hydrolysis)</a:t>
            </a:r>
          </a:p>
          <a:p>
            <a:r>
              <a:rPr lang="en-US" dirty="0" smtClean="0"/>
              <a:t>Versus</a:t>
            </a:r>
          </a:p>
          <a:p>
            <a:r>
              <a:rPr lang="en-US" dirty="0" smtClean="0"/>
              <a:t>Enzymatic Hydrolysis (Sucrase/</a:t>
            </a:r>
            <a:r>
              <a:rPr lang="en-US" dirty="0" err="1" smtClean="0"/>
              <a:t>Invertase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1" y="-152400"/>
            <a:ext cx="8229600" cy="785091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246231"/>
              </p:ext>
            </p:extLst>
          </p:nvPr>
        </p:nvGraphicFramePr>
        <p:xfrm>
          <a:off x="952501" y="762000"/>
          <a:ext cx="6857999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445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76445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0.01 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754605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2084926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3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97822"/>
              </p:ext>
            </p:extLst>
          </p:nvPr>
        </p:nvGraphicFramePr>
        <p:xfrm>
          <a:off x="1295400" y="990600"/>
          <a:ext cx="6591301" cy="573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139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15139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77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0.01 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75919521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1038978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77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7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23799"/>
              </p:ext>
            </p:extLst>
          </p:nvPr>
        </p:nvGraphicFramePr>
        <p:xfrm>
          <a:off x="1143000" y="990600"/>
          <a:ext cx="6705598" cy="58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1412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41412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842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0.01 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0636001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122.1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9701137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954654"/>
              </p:ext>
            </p:extLst>
          </p:nvPr>
        </p:nvGraphicFramePr>
        <p:xfrm>
          <a:off x="1143001" y="914399"/>
          <a:ext cx="6781800" cy="595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9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58929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962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0.01 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70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269.8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1023016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368.4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533.2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1458.5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1147992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1254.1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96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2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Enzyme Hydrolysis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Collected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605539"/>
              </p:ext>
            </p:extLst>
          </p:nvPr>
        </p:nvGraphicFramePr>
        <p:xfrm>
          <a:off x="1066800" y="838199"/>
          <a:ext cx="6934200" cy="595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961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93961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965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Enzyme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10 mg/L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9398552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22217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96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972408"/>
              </p:ext>
            </p:extLst>
          </p:nvPr>
        </p:nvGraphicFramePr>
        <p:xfrm>
          <a:off x="914400" y="1119909"/>
          <a:ext cx="7467600" cy="536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8691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776480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474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10 mg/L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50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6274937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904004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474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678.9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661371"/>
              </p:ext>
            </p:extLst>
          </p:nvPr>
        </p:nvGraphicFramePr>
        <p:xfrm>
          <a:off x="952500" y="914400"/>
          <a:ext cx="6934200" cy="581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961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593961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842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10 mg/L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3628992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7879876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8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4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203"/>
              </p:ext>
            </p:extLst>
          </p:nvPr>
        </p:nvGraphicFramePr>
        <p:xfrm>
          <a:off x="685800" y="1110673"/>
          <a:ext cx="7848600" cy="558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153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804153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465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10 mg/L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70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667578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30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65356352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465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mg/L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5952"/>
            <a:ext cx="8229600" cy="1143000"/>
          </a:xfrm>
        </p:spPr>
        <p:txBody>
          <a:bodyPr/>
          <a:lstStyle/>
          <a:p>
            <a:r>
              <a:rPr lang="en-US" dirty="0" smtClean="0"/>
              <a:t>Data Calculations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550"/>
            <a:ext cx="8229600" cy="4525963"/>
          </a:xfrm>
        </p:spPr>
        <p:txBody>
          <a:bodyPr/>
          <a:lstStyle/>
          <a:p>
            <a:r>
              <a:rPr lang="en-US" dirty="0" smtClean="0"/>
              <a:t>I have calculated the reducing sugar concentration and reported in mg/L or ppm.</a:t>
            </a:r>
          </a:p>
          <a:p>
            <a:r>
              <a:rPr lang="en-US" dirty="0" smtClean="0"/>
              <a:t>Take this data and graph it (</a:t>
            </a:r>
            <a:r>
              <a:rPr lang="en-US" dirty="0" err="1" smtClean="0"/>
              <a:t>ie</a:t>
            </a:r>
            <a:r>
              <a:rPr lang="en-US" dirty="0" smtClean="0"/>
              <a:t>. Excel). </a:t>
            </a:r>
          </a:p>
          <a:p>
            <a:r>
              <a:rPr lang="en-US" dirty="0" smtClean="0"/>
              <a:t>What do all of the visualized data trends look like? </a:t>
            </a:r>
            <a:r>
              <a:rPr lang="en-US" dirty="0" err="1"/>
              <a:t>i</a:t>
            </a:r>
            <a:r>
              <a:rPr lang="en-US" dirty="0" err="1" smtClean="0"/>
              <a:t>e</a:t>
            </a:r>
            <a:r>
              <a:rPr lang="en-US" dirty="0" smtClean="0"/>
              <a:t>. 50 vs 70 C for acid hydrolysis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801680"/>
              </p:ext>
            </p:extLst>
          </p:nvPr>
        </p:nvGraphicFramePr>
        <p:xfrm>
          <a:off x="152400" y="4015336"/>
          <a:ext cx="4693920" cy="284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665102"/>
              </p:ext>
            </p:extLst>
          </p:nvPr>
        </p:nvGraphicFramePr>
        <p:xfrm>
          <a:off x="4846320" y="4010718"/>
          <a:ext cx="4693920" cy="304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48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Design Your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181600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 will monitor a simple </a:t>
            </a:r>
            <a:r>
              <a:rPr lang="en-US" dirty="0" smtClean="0">
                <a:solidFill>
                  <a:srgbClr val="FFFF00"/>
                </a:solidFill>
              </a:rPr>
              <a:t>hydrolysis reaction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lab is based on </a:t>
            </a:r>
            <a:r>
              <a:rPr lang="en-US" dirty="0" smtClean="0">
                <a:solidFill>
                  <a:srgbClr val="FFFF00"/>
                </a:solidFill>
              </a:rPr>
              <a:t>sucrose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Goal</a:t>
            </a:r>
            <a:r>
              <a:rPr lang="en-US" dirty="0" smtClean="0"/>
              <a:t>: Compare the extent of hydrolysis comparing an acid to an enzyme.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Factors</a:t>
            </a:r>
            <a:r>
              <a:rPr lang="en-US" dirty="0" smtClean="0"/>
              <a:t> you can experiment with:</a:t>
            </a:r>
          </a:p>
          <a:p>
            <a:pPr lvl="1"/>
            <a:r>
              <a:rPr lang="en-US" dirty="0" smtClean="0"/>
              <a:t>Substrate concentration</a:t>
            </a:r>
          </a:p>
          <a:p>
            <a:pPr lvl="1"/>
            <a:r>
              <a:rPr lang="en-US" dirty="0" smtClean="0"/>
              <a:t>Acid and enzyme concentration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975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5952"/>
            <a:ext cx="8229600" cy="1143000"/>
          </a:xfrm>
        </p:spPr>
        <p:txBody>
          <a:bodyPr/>
          <a:lstStyle/>
          <a:p>
            <a:r>
              <a:rPr lang="en-US" dirty="0" smtClean="0"/>
              <a:t>Data Calculations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5521"/>
            <a:ext cx="8915400" cy="545767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Compare the </a:t>
            </a:r>
            <a:r>
              <a:rPr lang="en-US" dirty="0" smtClean="0">
                <a:solidFill>
                  <a:srgbClr val="FFFF00"/>
                </a:solidFill>
              </a:rPr>
              <a:t>absolute</a:t>
            </a:r>
            <a:r>
              <a:rPr lang="en-US" dirty="0" smtClean="0"/>
              <a:t> concentrations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Acid vs Enzyme</a:t>
            </a:r>
          </a:p>
          <a:p>
            <a:r>
              <a:rPr lang="en-US" dirty="0" smtClean="0"/>
              <a:t>What are the data trends</a:t>
            </a:r>
          </a:p>
          <a:p>
            <a:r>
              <a:rPr lang="en-US" dirty="0" smtClean="0"/>
              <a:t>Approximate rates of hydrolysis</a:t>
            </a:r>
          </a:p>
          <a:p>
            <a:r>
              <a:rPr lang="en-US" dirty="0" smtClean="0"/>
              <a:t>Over-hydrolysis/Under-hydrolysis</a:t>
            </a:r>
          </a:p>
          <a:p>
            <a:r>
              <a:rPr lang="en-US" dirty="0" smtClean="0"/>
              <a:t>How hard or easy is it to hydrolyze sucrose</a:t>
            </a:r>
          </a:p>
          <a:p>
            <a:r>
              <a:rPr lang="en-US" dirty="0" smtClean="0"/>
              <a:t>How does this relate to a food system</a:t>
            </a:r>
          </a:p>
          <a:p>
            <a:r>
              <a:rPr lang="en-US" dirty="0" smtClean="0"/>
              <a:t>What is the acid concentration of a cola,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pre-lab exercise, your job was to design your own experiment.</a:t>
            </a:r>
          </a:p>
          <a:p>
            <a:r>
              <a:rPr lang="en-US" dirty="0" smtClean="0"/>
              <a:t>Based on these experimental observations, what would have been the conclusions of your experimental design.</a:t>
            </a:r>
          </a:p>
          <a:p>
            <a:r>
              <a:rPr lang="en-US" dirty="0" smtClean="0"/>
              <a:t>Was you hypothesis confirmed/refuted</a:t>
            </a:r>
          </a:p>
          <a:p>
            <a:r>
              <a:rPr lang="en-US" dirty="0" smtClean="0"/>
              <a:t>Do you now understand this reaction, the relative strength of a </a:t>
            </a:r>
            <a:r>
              <a:rPr lang="en-US" dirty="0" err="1" smtClean="0"/>
              <a:t>glycosidic</a:t>
            </a:r>
            <a:r>
              <a:rPr lang="en-US" smtClean="0"/>
              <a:t> bond, </a:t>
            </a:r>
            <a:r>
              <a:rPr lang="en-US" dirty="0" smtClean="0"/>
              <a:t>and its importance to the </a:t>
            </a:r>
            <a:r>
              <a:rPr lang="en-US" smtClean="0"/>
              <a:t>food industry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lab partner</a:t>
            </a:r>
          </a:p>
          <a:p>
            <a:r>
              <a:rPr lang="en-US" dirty="0" smtClean="0"/>
              <a:t>Find an industry that this type of information would be relevant to</a:t>
            </a:r>
          </a:p>
          <a:p>
            <a:r>
              <a:rPr lang="en-US" dirty="0" smtClean="0"/>
              <a:t>Why do they need to know this type of information</a:t>
            </a:r>
          </a:p>
          <a:p>
            <a:r>
              <a:rPr lang="en-US" dirty="0" smtClean="0"/>
              <a:t>How does your data help them with applications to their products</a:t>
            </a:r>
          </a:p>
          <a:p>
            <a:r>
              <a:rPr lang="en-US" dirty="0" smtClean="0"/>
              <a:t>Quality, shelf life, sweetness,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2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Design Your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8382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tock </a:t>
            </a:r>
            <a:r>
              <a:rPr lang="en-US" dirty="0"/>
              <a:t>solution of </a:t>
            </a:r>
            <a:r>
              <a:rPr lang="en-US" dirty="0" smtClean="0">
                <a:solidFill>
                  <a:srgbClr val="FFFF00"/>
                </a:solidFill>
              </a:rPr>
              <a:t>sucrose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Buffers</a:t>
            </a:r>
            <a:r>
              <a:rPr lang="en-US" dirty="0" smtClean="0"/>
              <a:t> of varying </a:t>
            </a:r>
            <a:r>
              <a:rPr lang="en-US" dirty="0" smtClean="0">
                <a:solidFill>
                  <a:srgbClr val="FFFF00"/>
                </a:solidFill>
              </a:rPr>
              <a:t>acid</a:t>
            </a:r>
            <a:r>
              <a:rPr lang="en-US" dirty="0" smtClean="0"/>
              <a:t> concentration</a:t>
            </a:r>
          </a:p>
          <a:p>
            <a:r>
              <a:rPr lang="en-US" dirty="0" smtClean="0"/>
              <a:t>Buffer with </a:t>
            </a:r>
            <a:r>
              <a:rPr lang="en-US" dirty="0" err="1" smtClean="0">
                <a:solidFill>
                  <a:srgbClr val="FFFF00"/>
                </a:solidFill>
              </a:rPr>
              <a:t>invertase</a:t>
            </a:r>
            <a:endParaRPr lang="en-US" dirty="0" smtClean="0"/>
          </a:p>
          <a:p>
            <a:r>
              <a:rPr lang="en-US" dirty="0" smtClean="0"/>
              <a:t>Varying </a:t>
            </a:r>
            <a:r>
              <a:rPr lang="en-US" dirty="0" smtClean="0">
                <a:solidFill>
                  <a:srgbClr val="FFFF00"/>
                </a:solidFill>
              </a:rPr>
              <a:t>temperature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Time</a:t>
            </a: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0607" y="4038600"/>
            <a:ext cx="88590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>
                <a:solidFill>
                  <a:srgbClr val="FFFF00"/>
                </a:solidFill>
              </a:rPr>
              <a:t>Please read the lab protocol, posted on Canvas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0.5 mL of sugar solution + 0.5 mL of acid/enzyme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Cool and add 0.5 mL of 3,5-DNS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Boil for 7 min, cool, add 5 mL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Record absorbance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 </a:t>
            </a:r>
            <a:r>
              <a:rPr lang="en-US" dirty="0" err="1" smtClean="0"/>
              <a:t>Pipettor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76400"/>
            <a:ext cx="2447925" cy="2447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267200"/>
            <a:ext cx="2366963" cy="23669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8762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Design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160093"/>
              </p:ext>
            </p:extLst>
          </p:nvPr>
        </p:nvGraphicFramePr>
        <p:xfrm>
          <a:off x="852055" y="2743200"/>
          <a:ext cx="70681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2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9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 °C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Enzyme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 °C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L,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L,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L,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4968855"/>
            <a:ext cx="39855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Low acid = 0.01 M (~pH 2)</a:t>
            </a:r>
          </a:p>
          <a:p>
            <a:r>
              <a:rPr lang="en-US" sz="2800" dirty="0" smtClean="0"/>
              <a:t>High acid = 0.1 M (~pH 1)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968854"/>
            <a:ext cx="36103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Low enzyme = 10 mg/L</a:t>
            </a:r>
          </a:p>
          <a:p>
            <a:r>
              <a:rPr lang="en-US" sz="2800" dirty="0" smtClean="0"/>
              <a:t>High enzyme = 50 mg/L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981200" y="1633383"/>
            <a:ext cx="50401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ea typeface="Batang"/>
              </a:rPr>
              <a:t>2.5 </a:t>
            </a:r>
            <a:r>
              <a:rPr lang="en-US" sz="2800" dirty="0" err="1">
                <a:latin typeface="Times New Roman" panose="02020603050405020304" pitchFamily="18" charset="0"/>
                <a:ea typeface="Batang"/>
              </a:rPr>
              <a:t>mM</a:t>
            </a:r>
            <a:r>
              <a:rPr lang="en-US" sz="2800" dirty="0">
                <a:latin typeface="Times New Roman" panose="02020603050405020304" pitchFamily="18" charset="0"/>
                <a:ea typeface="Batang"/>
              </a:rPr>
              <a:t> solution of </a:t>
            </a:r>
            <a:r>
              <a:rPr lang="en-US" sz="2800" dirty="0" smtClean="0">
                <a:latin typeface="Times New Roman" panose="02020603050405020304" pitchFamily="18" charset="0"/>
                <a:ea typeface="Batang"/>
              </a:rPr>
              <a:t>sucrose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ea typeface="Batang"/>
              </a:rPr>
              <a:t>Ran for 0, 15, 30, 45, and 60 min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170866"/>
            <a:ext cx="3780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64 test tubes plus blanks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Setup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03783"/>
            <a:ext cx="2667000" cy="4007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3886200"/>
            <a:ext cx="3516719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7600" y="1438666"/>
            <a:ext cx="518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FF00"/>
                </a:solidFill>
              </a:rPr>
              <a:t>For the phenol reaction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Screw-cap tube, labeled.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 mL of your sample + 0.5 mL of 3,5-DNS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Cap and boil for 7-min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Add 5-mL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Read on spectrometer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5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68362"/>
          </a:xfrm>
        </p:spPr>
        <p:txBody>
          <a:bodyPr/>
          <a:lstStyle/>
          <a:p>
            <a:r>
              <a:rPr lang="en-US" dirty="0" smtClean="0"/>
              <a:t>The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have an acid hydrolysis reaction</a:t>
            </a:r>
          </a:p>
          <a:p>
            <a:r>
              <a:rPr lang="en-US" dirty="0" smtClean="0"/>
              <a:t>We have an enzyme hydrolysis reaction</a:t>
            </a:r>
          </a:p>
          <a:p>
            <a:r>
              <a:rPr lang="en-US" dirty="0" smtClean="0"/>
              <a:t>We have a “color development” reaction</a:t>
            </a:r>
          </a:p>
          <a:p>
            <a:endParaRPr lang="en-US" dirty="0"/>
          </a:p>
          <a:p>
            <a:r>
              <a:rPr lang="en-US" dirty="0" smtClean="0"/>
              <a:t>Based on this experimental design, what do you PREDICT will be the outcomes?</a:t>
            </a:r>
          </a:p>
          <a:p>
            <a:r>
              <a:rPr lang="en-US" dirty="0" smtClean="0"/>
              <a:t>Study the experimental design</a:t>
            </a:r>
          </a:p>
          <a:p>
            <a:r>
              <a:rPr lang="en-US" dirty="0" smtClean="0"/>
              <a:t>Write your observations down</a:t>
            </a:r>
          </a:p>
          <a:p>
            <a:r>
              <a:rPr lang="en-US" dirty="0" smtClean="0"/>
              <a:t>Write an example graph of what a few of these points might look like under each condition</a:t>
            </a:r>
          </a:p>
          <a:p>
            <a:pPr lvl="1"/>
            <a:r>
              <a:rPr lang="en-US" dirty="0" smtClean="0"/>
              <a:t>X-axis = Time</a:t>
            </a:r>
          </a:p>
          <a:p>
            <a:pPr lvl="1"/>
            <a:r>
              <a:rPr lang="en-US" dirty="0" smtClean="0"/>
              <a:t>Y-axis = Reducing sugar concentration</a:t>
            </a:r>
          </a:p>
          <a:p>
            <a:r>
              <a:rPr lang="en-US" dirty="0" smtClean="0"/>
              <a:t>We will look for these thoughts in your lab book!</a:t>
            </a:r>
          </a:p>
        </p:txBody>
      </p:sp>
    </p:spTree>
    <p:extLst>
      <p:ext uri="{BB962C8B-B14F-4D97-AF65-F5344CB8AC3E}">
        <p14:creationId xmlns:p14="http://schemas.microsoft.com/office/powerpoint/2010/main" val="33737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309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Template for Today’s Lab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412593"/>
              </p:ext>
            </p:extLst>
          </p:nvPr>
        </p:nvGraphicFramePr>
        <p:xfrm>
          <a:off x="762001" y="1119910"/>
          <a:ext cx="7239000" cy="543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025">
                  <a:extLst>
                    <a:ext uri="{9D8B030D-6E8A-4147-A177-3AD203B41FA5}">
                      <a16:colId xmlns:a16="http://schemas.microsoft.com/office/drawing/2014/main" val="1679991457"/>
                    </a:ext>
                  </a:extLst>
                </a:gridCol>
                <a:gridCol w="1664025">
                  <a:extLst>
                    <a:ext uri="{9D8B030D-6E8A-4147-A177-3AD203B41FA5}">
                      <a16:colId xmlns:a16="http://schemas.microsoft.com/office/drawing/2014/main" val="155423825"/>
                    </a:ext>
                  </a:extLst>
                </a:gridCol>
              </a:tblGrid>
              <a:tr h="5433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Treatment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Acid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Temp °C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mg/L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Acid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0.01 M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442056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6930173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15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572086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45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8663919"/>
                  </a:ext>
                </a:extLst>
              </a:tr>
              <a:tr h="5433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 M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60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403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Hydrolysis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1182</Words>
  <Application>Microsoft Office PowerPoint</Application>
  <PresentationFormat>On-screen Show (4:3)</PresentationFormat>
  <Paragraphs>600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Batang</vt:lpstr>
      <vt:lpstr>Calibri</vt:lpstr>
      <vt:lpstr>Times New Roman</vt:lpstr>
      <vt:lpstr>Office Theme</vt:lpstr>
      <vt:lpstr>Sucrose Hydrolysis</vt:lpstr>
      <vt:lpstr>Design Your Lab</vt:lpstr>
      <vt:lpstr>Design Your Lab</vt:lpstr>
      <vt:lpstr>How to Use a Pipettor</vt:lpstr>
      <vt:lpstr>My Design for Today’s Lab</vt:lpstr>
      <vt:lpstr>Basic Setup</vt:lpstr>
      <vt:lpstr>The Reactions</vt:lpstr>
      <vt:lpstr>Template for Today’s Lab</vt:lpstr>
      <vt:lpstr>Acid Hydrolysis</vt:lpstr>
      <vt:lpstr>Results for Today’s Lab</vt:lpstr>
      <vt:lpstr>Results for Today’s Lab</vt:lpstr>
      <vt:lpstr>Results for Today’s Lab</vt:lpstr>
      <vt:lpstr>Results for Today’s Lab</vt:lpstr>
      <vt:lpstr>Enzyme Hydrolysis</vt:lpstr>
      <vt:lpstr>Results for Today’s Lab</vt:lpstr>
      <vt:lpstr>Results for Today’s Lab</vt:lpstr>
      <vt:lpstr>Results for Today’s Lab</vt:lpstr>
      <vt:lpstr>Results for Today’s Lab</vt:lpstr>
      <vt:lpstr>Data Calculations and Graphs</vt:lpstr>
      <vt:lpstr>Data Calculations and Graphs</vt:lpstr>
      <vt:lpstr>Your experimental design</vt:lpstr>
      <vt:lpstr>AppNote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Talcott, Stephen T</cp:lastModifiedBy>
  <cp:revision>109</cp:revision>
  <dcterms:created xsi:type="dcterms:W3CDTF">2013-01-30T19:21:04Z</dcterms:created>
  <dcterms:modified xsi:type="dcterms:W3CDTF">2021-01-29T15:16:19Z</dcterms:modified>
</cp:coreProperties>
</file>