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58" r:id="rId4"/>
    <p:sldId id="259" r:id="rId5"/>
    <p:sldId id="260" r:id="rId6"/>
    <p:sldId id="261" r:id="rId7"/>
    <p:sldId id="268" r:id="rId8"/>
    <p:sldId id="262" r:id="rId9"/>
    <p:sldId id="273" r:id="rId10"/>
    <p:sldId id="275" r:id="rId11"/>
    <p:sldId id="270" r:id="rId12"/>
    <p:sldId id="271" r:id="rId13"/>
    <p:sldId id="274" r:id="rId14"/>
    <p:sldId id="263" r:id="rId15"/>
    <p:sldId id="267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391" autoAdjust="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ena Hicks" userId="40b7b7a09ebb305b" providerId="LiveId" clId="{8BC8F3D0-FE3A-4987-835C-A744FC61034D}"/>
    <pc:docChg chg="undo custSel addSld delSld modSld sldOrd">
      <pc:chgData name="Zena Hicks" userId="40b7b7a09ebb305b" providerId="LiveId" clId="{8BC8F3D0-FE3A-4987-835C-A744FC61034D}" dt="2019-04-04T16:55:27.621" v="4826" actId="20577"/>
      <pc:docMkLst>
        <pc:docMk/>
      </pc:docMkLst>
      <pc:sldChg chg="modSp del">
        <pc:chgData name="Zena Hicks" userId="40b7b7a09ebb305b" providerId="LiveId" clId="{8BC8F3D0-FE3A-4987-835C-A744FC61034D}" dt="2019-04-04T15:34:06.344" v="4628" actId="2696"/>
        <pc:sldMkLst>
          <pc:docMk/>
          <pc:sldMk cId="3729928456" sldId="257"/>
        </pc:sldMkLst>
        <pc:spChg chg="mod">
          <ac:chgData name="Zena Hicks" userId="40b7b7a09ebb305b" providerId="LiveId" clId="{8BC8F3D0-FE3A-4987-835C-A744FC61034D}" dt="2019-04-02T16:56:51.386" v="1206" actId="5793"/>
          <ac:spMkLst>
            <pc:docMk/>
            <pc:sldMk cId="3729928456" sldId="257"/>
            <ac:spMk id="3" creationId="{FAF69499-3A28-4484-BADD-D9ACB425222B}"/>
          </ac:spMkLst>
        </pc:spChg>
      </pc:sldChg>
      <pc:sldChg chg="modSp">
        <pc:chgData name="Zena Hicks" userId="40b7b7a09ebb305b" providerId="LiveId" clId="{8BC8F3D0-FE3A-4987-835C-A744FC61034D}" dt="2019-04-02T16:53:22.757" v="1146" actId="20577"/>
        <pc:sldMkLst>
          <pc:docMk/>
          <pc:sldMk cId="2953666646" sldId="258"/>
        </pc:sldMkLst>
        <pc:spChg chg="mod">
          <ac:chgData name="Zena Hicks" userId="40b7b7a09ebb305b" providerId="LiveId" clId="{8BC8F3D0-FE3A-4987-835C-A744FC61034D}" dt="2019-04-02T16:47:26.127" v="691" actId="20577"/>
          <ac:spMkLst>
            <pc:docMk/>
            <pc:sldMk cId="2953666646" sldId="258"/>
            <ac:spMk id="2" creationId="{69233994-2D68-438F-8B2A-C5CED0312955}"/>
          </ac:spMkLst>
        </pc:spChg>
        <pc:spChg chg="mod">
          <ac:chgData name="Zena Hicks" userId="40b7b7a09ebb305b" providerId="LiveId" clId="{8BC8F3D0-FE3A-4987-835C-A744FC61034D}" dt="2019-04-02T16:53:22.757" v="1146" actId="20577"/>
          <ac:spMkLst>
            <pc:docMk/>
            <pc:sldMk cId="2953666646" sldId="258"/>
            <ac:spMk id="3" creationId="{BDD44C9A-E1BA-4416-B048-60CF712B8A99}"/>
          </ac:spMkLst>
        </pc:spChg>
      </pc:sldChg>
      <pc:sldChg chg="modSp">
        <pc:chgData name="Zena Hicks" userId="40b7b7a09ebb305b" providerId="LiveId" clId="{8BC8F3D0-FE3A-4987-835C-A744FC61034D}" dt="2019-04-02T17:00:32.693" v="2140" actId="313"/>
        <pc:sldMkLst>
          <pc:docMk/>
          <pc:sldMk cId="1473328951" sldId="259"/>
        </pc:sldMkLst>
        <pc:spChg chg="mod">
          <ac:chgData name="Zena Hicks" userId="40b7b7a09ebb305b" providerId="LiveId" clId="{8BC8F3D0-FE3A-4987-835C-A744FC61034D}" dt="2019-04-02T17:00:32.693" v="2140" actId="313"/>
          <ac:spMkLst>
            <pc:docMk/>
            <pc:sldMk cId="1473328951" sldId="259"/>
            <ac:spMk id="3" creationId="{081ED07E-72C8-4111-8370-EAB2B9013E36}"/>
          </ac:spMkLst>
        </pc:spChg>
      </pc:sldChg>
      <pc:sldChg chg="modSp">
        <pc:chgData name="Zena Hicks" userId="40b7b7a09ebb305b" providerId="LiveId" clId="{8BC8F3D0-FE3A-4987-835C-A744FC61034D}" dt="2019-04-04T15:34:21.978" v="4629" actId="20577"/>
        <pc:sldMkLst>
          <pc:docMk/>
          <pc:sldMk cId="2071884919" sldId="260"/>
        </pc:sldMkLst>
        <pc:spChg chg="mod">
          <ac:chgData name="Zena Hicks" userId="40b7b7a09ebb305b" providerId="LiveId" clId="{8BC8F3D0-FE3A-4987-835C-A744FC61034D}" dt="2019-04-04T15:34:21.978" v="4629" actId="20577"/>
          <ac:spMkLst>
            <pc:docMk/>
            <pc:sldMk cId="2071884919" sldId="260"/>
            <ac:spMk id="3" creationId="{87022EF5-E73C-400A-9033-F717F4F2ADE2}"/>
          </ac:spMkLst>
        </pc:spChg>
      </pc:sldChg>
      <pc:sldChg chg="modSp ord">
        <pc:chgData name="Zena Hicks" userId="40b7b7a09ebb305b" providerId="LiveId" clId="{8BC8F3D0-FE3A-4987-835C-A744FC61034D}" dt="2019-04-03T18:15:28.576" v="3626" actId="20577"/>
        <pc:sldMkLst>
          <pc:docMk/>
          <pc:sldMk cId="3823597287" sldId="261"/>
        </pc:sldMkLst>
        <pc:spChg chg="mod">
          <ac:chgData name="Zena Hicks" userId="40b7b7a09ebb305b" providerId="LiveId" clId="{8BC8F3D0-FE3A-4987-835C-A744FC61034D}" dt="2019-04-02T17:02:57.589" v="2373" actId="20577"/>
          <ac:spMkLst>
            <pc:docMk/>
            <pc:sldMk cId="3823597287" sldId="261"/>
            <ac:spMk id="2" creationId="{9DC49A6D-6590-48C9-84D1-F9F80EA840BF}"/>
          </ac:spMkLst>
        </pc:spChg>
        <pc:spChg chg="mod">
          <ac:chgData name="Zena Hicks" userId="40b7b7a09ebb305b" providerId="LiveId" clId="{8BC8F3D0-FE3A-4987-835C-A744FC61034D}" dt="2019-04-03T18:15:28.576" v="3626" actId="20577"/>
          <ac:spMkLst>
            <pc:docMk/>
            <pc:sldMk cId="3823597287" sldId="261"/>
            <ac:spMk id="3" creationId="{45B06D0E-6988-453D-89F6-05CC6FEA9F11}"/>
          </ac:spMkLst>
        </pc:spChg>
      </pc:sldChg>
      <pc:sldChg chg="modSp ord">
        <pc:chgData name="Zena Hicks" userId="40b7b7a09ebb305b" providerId="LiveId" clId="{8BC8F3D0-FE3A-4987-835C-A744FC61034D}" dt="2019-04-04T15:34:51.586" v="4633" actId="27636"/>
        <pc:sldMkLst>
          <pc:docMk/>
          <pc:sldMk cId="3050093162" sldId="262"/>
        </pc:sldMkLst>
        <pc:spChg chg="mod">
          <ac:chgData name="Zena Hicks" userId="40b7b7a09ebb305b" providerId="LiveId" clId="{8BC8F3D0-FE3A-4987-835C-A744FC61034D}" dt="2019-04-04T15:34:51.586" v="4633" actId="27636"/>
          <ac:spMkLst>
            <pc:docMk/>
            <pc:sldMk cId="3050093162" sldId="262"/>
            <ac:spMk id="3" creationId="{4E8940C7-6B43-40B1-8CD7-4C774518AEB3}"/>
          </ac:spMkLst>
        </pc:spChg>
      </pc:sldChg>
      <pc:sldChg chg="addSp delSp modSp modAnim modNotesTx">
        <pc:chgData name="Zena Hicks" userId="40b7b7a09ebb305b" providerId="LiveId" clId="{8BC8F3D0-FE3A-4987-835C-A744FC61034D}" dt="2019-04-02T16:30:27.082" v="251" actId="20577"/>
        <pc:sldMkLst>
          <pc:docMk/>
          <pc:sldMk cId="4010131246" sldId="265"/>
        </pc:sldMkLst>
        <pc:spChg chg="mod">
          <ac:chgData name="Zena Hicks" userId="40b7b7a09ebb305b" providerId="LiveId" clId="{8BC8F3D0-FE3A-4987-835C-A744FC61034D}" dt="2019-04-02T16:25:17.167" v="79" actId="20577"/>
          <ac:spMkLst>
            <pc:docMk/>
            <pc:sldMk cId="4010131246" sldId="265"/>
            <ac:spMk id="2" creationId="{0C183FDB-C12C-4E84-81E3-2F434BCC6537}"/>
          </ac:spMkLst>
        </pc:spChg>
        <pc:spChg chg="del">
          <ac:chgData name="Zena Hicks" userId="40b7b7a09ebb305b" providerId="LiveId" clId="{8BC8F3D0-FE3A-4987-835C-A744FC61034D}" dt="2019-04-02T16:22:46.746" v="11"/>
          <ac:spMkLst>
            <pc:docMk/>
            <pc:sldMk cId="4010131246" sldId="265"/>
            <ac:spMk id="3" creationId="{3B957917-6660-4FCB-87F8-F27577BD88C4}"/>
          </ac:spMkLst>
        </pc:spChg>
        <pc:spChg chg="add mod">
          <ac:chgData name="Zena Hicks" userId="40b7b7a09ebb305b" providerId="LiveId" clId="{8BC8F3D0-FE3A-4987-835C-A744FC61034D}" dt="2019-04-02T16:23:31.783" v="35" actId="1076"/>
          <ac:spMkLst>
            <pc:docMk/>
            <pc:sldMk cId="4010131246" sldId="265"/>
            <ac:spMk id="6" creationId="{7D181ED3-4AD6-4FC3-9BE1-C439473CDDFB}"/>
          </ac:spMkLst>
        </pc:spChg>
        <pc:spChg chg="add mod">
          <ac:chgData name="Zena Hicks" userId="40b7b7a09ebb305b" providerId="LiveId" clId="{8BC8F3D0-FE3A-4987-835C-A744FC61034D}" dt="2019-04-02T16:24:05.334" v="38" actId="1582"/>
          <ac:spMkLst>
            <pc:docMk/>
            <pc:sldMk cId="4010131246" sldId="265"/>
            <ac:spMk id="7" creationId="{FDDC6CBC-DE01-4474-B581-B24E2A6B2291}"/>
          </ac:spMkLst>
        </pc:spChg>
        <pc:spChg chg="add mod">
          <ac:chgData name="Zena Hicks" userId="40b7b7a09ebb305b" providerId="LiveId" clId="{8BC8F3D0-FE3A-4987-835C-A744FC61034D}" dt="2019-04-02T16:24:24.297" v="44" actId="1038"/>
          <ac:spMkLst>
            <pc:docMk/>
            <pc:sldMk cId="4010131246" sldId="265"/>
            <ac:spMk id="8" creationId="{6CF26670-A98A-4048-8F55-DF10C7417E9E}"/>
          </ac:spMkLst>
        </pc:spChg>
        <pc:spChg chg="add mod">
          <ac:chgData name="Zena Hicks" userId="40b7b7a09ebb305b" providerId="LiveId" clId="{8BC8F3D0-FE3A-4987-835C-A744FC61034D}" dt="2019-04-02T16:27:00.317" v="100" actId="404"/>
          <ac:spMkLst>
            <pc:docMk/>
            <pc:sldMk cId="4010131246" sldId="265"/>
            <ac:spMk id="9" creationId="{3AFDB8ED-FBC8-4DBD-8FC4-56D6F1D61322}"/>
          </ac:spMkLst>
        </pc:spChg>
        <pc:picChg chg="add del">
          <ac:chgData name="Zena Hicks" userId="40b7b7a09ebb305b" providerId="LiveId" clId="{8BC8F3D0-FE3A-4987-835C-A744FC61034D}" dt="2019-04-02T16:22:45.320" v="10"/>
          <ac:picMkLst>
            <pc:docMk/>
            <pc:sldMk cId="4010131246" sldId="265"/>
            <ac:picMk id="4" creationId="{37062473-2222-4AE2-8CCE-5F989CB43937}"/>
          </ac:picMkLst>
        </pc:picChg>
        <pc:picChg chg="add mod">
          <ac:chgData name="Zena Hicks" userId="40b7b7a09ebb305b" providerId="LiveId" clId="{8BC8F3D0-FE3A-4987-835C-A744FC61034D}" dt="2019-04-02T16:22:54.528" v="13" actId="14100"/>
          <ac:picMkLst>
            <pc:docMk/>
            <pc:sldMk cId="4010131246" sldId="265"/>
            <ac:picMk id="5" creationId="{A9063DF9-9836-4C45-B319-55F30C5AA004}"/>
          </ac:picMkLst>
        </pc:picChg>
      </pc:sldChg>
      <pc:sldChg chg="modSp add ord">
        <pc:chgData name="Zena Hicks" userId="40b7b7a09ebb305b" providerId="LiveId" clId="{8BC8F3D0-FE3A-4987-835C-A744FC61034D}" dt="2019-04-04T16:55:27.621" v="4826" actId="20577"/>
        <pc:sldMkLst>
          <pc:docMk/>
          <pc:sldMk cId="1619546200" sldId="267"/>
        </pc:sldMkLst>
        <pc:spChg chg="mod">
          <ac:chgData name="Zena Hicks" userId="40b7b7a09ebb305b" providerId="LiveId" clId="{8BC8F3D0-FE3A-4987-835C-A744FC61034D}" dt="2019-04-02T16:30:46.251" v="261" actId="20577"/>
          <ac:spMkLst>
            <pc:docMk/>
            <pc:sldMk cId="1619546200" sldId="267"/>
            <ac:spMk id="2" creationId="{7E963F64-413A-4F67-8BDC-9DE9F8140D58}"/>
          </ac:spMkLst>
        </pc:spChg>
        <pc:spChg chg="mod">
          <ac:chgData name="Zena Hicks" userId="40b7b7a09ebb305b" providerId="LiveId" clId="{8BC8F3D0-FE3A-4987-835C-A744FC61034D}" dt="2019-04-04T16:55:27.621" v="4826" actId="20577"/>
          <ac:spMkLst>
            <pc:docMk/>
            <pc:sldMk cId="1619546200" sldId="267"/>
            <ac:spMk id="3" creationId="{AD191DB5-C482-4427-BC05-993B2145A35E}"/>
          </ac:spMkLst>
        </pc:spChg>
      </pc:sldChg>
      <pc:sldChg chg="modSp add ord">
        <pc:chgData name="Zena Hicks" userId="40b7b7a09ebb305b" providerId="LiveId" clId="{8BC8F3D0-FE3A-4987-835C-A744FC61034D}" dt="2019-04-03T18:11:55.908" v="3516" actId="20577"/>
        <pc:sldMkLst>
          <pc:docMk/>
          <pc:sldMk cId="3924348646" sldId="268"/>
        </pc:sldMkLst>
        <pc:spChg chg="mod">
          <ac:chgData name="Zena Hicks" userId="40b7b7a09ebb305b" providerId="LiveId" clId="{8BC8F3D0-FE3A-4987-835C-A744FC61034D}" dt="2019-04-03T18:11:55.908" v="3516" actId="20577"/>
          <ac:spMkLst>
            <pc:docMk/>
            <pc:sldMk cId="3924348646" sldId="268"/>
            <ac:spMk id="3" creationId="{45B06D0E-6988-453D-89F6-05CC6FEA9F11}"/>
          </ac:spMkLst>
        </pc:spChg>
      </pc:sldChg>
      <pc:sldChg chg="modSp add del ord">
        <pc:chgData name="Zena Hicks" userId="40b7b7a09ebb305b" providerId="LiveId" clId="{8BC8F3D0-FE3A-4987-835C-A744FC61034D}" dt="2019-04-04T15:05:13.815" v="4627" actId="2696"/>
        <pc:sldMkLst>
          <pc:docMk/>
          <pc:sldMk cId="2709724333" sldId="269"/>
        </pc:sldMkLst>
        <pc:spChg chg="mod">
          <ac:chgData name="Zena Hicks" userId="40b7b7a09ebb305b" providerId="LiveId" clId="{8BC8F3D0-FE3A-4987-835C-A744FC61034D}" dt="2019-04-03T18:30:17.022" v="3770" actId="20577"/>
          <ac:spMkLst>
            <pc:docMk/>
            <pc:sldMk cId="2709724333" sldId="269"/>
            <ac:spMk id="3" creationId="{4E8940C7-6B43-40B1-8CD7-4C774518AEB3}"/>
          </ac:spMkLst>
        </pc:spChg>
      </pc:sldChg>
      <pc:sldChg chg="modSp add">
        <pc:chgData name="Zena Hicks" userId="40b7b7a09ebb305b" providerId="LiveId" clId="{8BC8F3D0-FE3A-4987-835C-A744FC61034D}" dt="2019-04-03T20:42:02.950" v="3972" actId="20577"/>
        <pc:sldMkLst>
          <pc:docMk/>
          <pc:sldMk cId="806339390" sldId="270"/>
        </pc:sldMkLst>
        <pc:spChg chg="mod">
          <ac:chgData name="Zena Hicks" userId="40b7b7a09ebb305b" providerId="LiveId" clId="{8BC8F3D0-FE3A-4987-835C-A744FC61034D}" dt="2019-04-03T18:30:33.514" v="3790" actId="20577"/>
          <ac:spMkLst>
            <pc:docMk/>
            <pc:sldMk cId="806339390" sldId="270"/>
            <ac:spMk id="2" creationId="{951CFC79-4733-41B5-802D-CF52F4818730}"/>
          </ac:spMkLst>
        </pc:spChg>
        <pc:spChg chg="mod">
          <ac:chgData name="Zena Hicks" userId="40b7b7a09ebb305b" providerId="LiveId" clId="{8BC8F3D0-FE3A-4987-835C-A744FC61034D}" dt="2019-04-03T20:42:02.950" v="3972" actId="20577"/>
          <ac:spMkLst>
            <pc:docMk/>
            <pc:sldMk cId="806339390" sldId="270"/>
            <ac:spMk id="3" creationId="{C0A993B3-BE4C-4B9D-84CF-ED148A826C85}"/>
          </ac:spMkLst>
        </pc:spChg>
      </pc:sldChg>
      <pc:sldChg chg="modSp add del">
        <pc:chgData name="Zena Hicks" userId="40b7b7a09ebb305b" providerId="LiveId" clId="{8BC8F3D0-FE3A-4987-835C-A744FC61034D}" dt="2019-04-03T18:03:11.491" v="3153" actId="2696"/>
        <pc:sldMkLst>
          <pc:docMk/>
          <pc:sldMk cId="2171481522" sldId="270"/>
        </pc:sldMkLst>
        <pc:spChg chg="mod">
          <ac:chgData name="Zena Hicks" userId="40b7b7a09ebb305b" providerId="LiveId" clId="{8BC8F3D0-FE3A-4987-835C-A744FC61034D}" dt="2019-04-02T19:55:40.002" v="3076" actId="20577"/>
          <ac:spMkLst>
            <pc:docMk/>
            <pc:sldMk cId="2171481522" sldId="270"/>
            <ac:spMk id="2" creationId="{7013B075-1A5E-4265-B7E7-2EE39EF5A47E}"/>
          </ac:spMkLst>
        </pc:spChg>
      </pc:sldChg>
      <pc:sldChg chg="modSp add">
        <pc:chgData name="Zena Hicks" userId="40b7b7a09ebb305b" providerId="LiveId" clId="{8BC8F3D0-FE3A-4987-835C-A744FC61034D}" dt="2019-04-03T20:42:15.573" v="3997" actId="20577"/>
        <pc:sldMkLst>
          <pc:docMk/>
          <pc:sldMk cId="1347758448" sldId="271"/>
        </pc:sldMkLst>
        <pc:spChg chg="mod">
          <ac:chgData name="Zena Hicks" userId="40b7b7a09ebb305b" providerId="LiveId" clId="{8BC8F3D0-FE3A-4987-835C-A744FC61034D}" dt="2019-04-03T20:42:11.885" v="3990" actId="20577"/>
          <ac:spMkLst>
            <pc:docMk/>
            <pc:sldMk cId="1347758448" sldId="271"/>
            <ac:spMk id="2" creationId="{FED7CB8D-1C0C-4415-B9D7-85A9B66811A0}"/>
          </ac:spMkLst>
        </pc:spChg>
        <pc:spChg chg="mod">
          <ac:chgData name="Zena Hicks" userId="40b7b7a09ebb305b" providerId="LiveId" clId="{8BC8F3D0-FE3A-4987-835C-A744FC61034D}" dt="2019-04-03T20:42:15.573" v="3997" actId="20577"/>
          <ac:spMkLst>
            <pc:docMk/>
            <pc:sldMk cId="1347758448" sldId="271"/>
            <ac:spMk id="3" creationId="{262F645E-6265-4941-A148-A41035EF12EF}"/>
          </ac:spMkLst>
        </pc:spChg>
      </pc:sldChg>
      <pc:sldChg chg="modSp add">
        <pc:chgData name="Zena Hicks" userId="40b7b7a09ebb305b" providerId="LiveId" clId="{8BC8F3D0-FE3A-4987-835C-A744FC61034D}" dt="2019-04-03T20:42:27.549" v="4022" actId="20577"/>
        <pc:sldMkLst>
          <pc:docMk/>
          <pc:sldMk cId="1845675403" sldId="272"/>
        </pc:sldMkLst>
        <pc:spChg chg="mod">
          <ac:chgData name="Zena Hicks" userId="40b7b7a09ebb305b" providerId="LiveId" clId="{8BC8F3D0-FE3A-4987-835C-A744FC61034D}" dt="2019-04-03T20:42:24.517" v="4015" actId="20577"/>
          <ac:spMkLst>
            <pc:docMk/>
            <pc:sldMk cId="1845675403" sldId="272"/>
            <ac:spMk id="2" creationId="{ECB884DC-06D1-40DC-9A4F-D33386DD551B}"/>
          </ac:spMkLst>
        </pc:spChg>
        <pc:spChg chg="mod">
          <ac:chgData name="Zena Hicks" userId="40b7b7a09ebb305b" providerId="LiveId" clId="{8BC8F3D0-FE3A-4987-835C-A744FC61034D}" dt="2019-04-03T20:42:27.549" v="4022" actId="20577"/>
          <ac:spMkLst>
            <pc:docMk/>
            <pc:sldMk cId="1845675403" sldId="272"/>
            <ac:spMk id="3" creationId="{2E75167D-5B90-43E1-AC5D-DC8F09F5D117}"/>
          </ac:spMkLst>
        </pc:spChg>
      </pc:sldChg>
      <pc:sldChg chg="modSp add">
        <pc:chgData name="Zena Hicks" userId="40b7b7a09ebb305b" providerId="LiveId" clId="{8BC8F3D0-FE3A-4987-835C-A744FC61034D}" dt="2019-04-03T20:52:03.931" v="4568" actId="20577"/>
        <pc:sldMkLst>
          <pc:docMk/>
          <pc:sldMk cId="3828165144" sldId="273"/>
        </pc:sldMkLst>
        <pc:spChg chg="mod">
          <ac:chgData name="Zena Hicks" userId="40b7b7a09ebb305b" providerId="LiveId" clId="{8BC8F3D0-FE3A-4987-835C-A744FC61034D}" dt="2019-04-03T20:42:50.918" v="4064" actId="20577"/>
          <ac:spMkLst>
            <pc:docMk/>
            <pc:sldMk cId="3828165144" sldId="273"/>
            <ac:spMk id="2" creationId="{770E908D-271E-4391-B46A-EBDBA731FFDE}"/>
          </ac:spMkLst>
        </pc:spChg>
        <pc:spChg chg="mod">
          <ac:chgData name="Zena Hicks" userId="40b7b7a09ebb305b" providerId="LiveId" clId="{8BC8F3D0-FE3A-4987-835C-A744FC61034D}" dt="2019-04-03T20:52:03.931" v="4568" actId="20577"/>
          <ac:spMkLst>
            <pc:docMk/>
            <pc:sldMk cId="3828165144" sldId="273"/>
            <ac:spMk id="3" creationId="{915B63C9-8AF7-41C4-867E-6F4E2534B0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6C7C7-EB93-4917-932A-721F2DF90C80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ECA79-6976-4A9E-84FF-39231C32C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3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 – sheep = 0.4 kg (0.88 </a:t>
            </a:r>
            <a:r>
              <a:rPr lang="en-US" dirty="0" err="1"/>
              <a:t>lb</a:t>
            </a:r>
            <a:r>
              <a:rPr lang="en-US" dirty="0"/>
              <a:t>)</a:t>
            </a:r>
          </a:p>
          <a:p>
            <a:r>
              <a:rPr lang="en-US" dirty="0"/>
              <a:t>Pork = 24 kg (52.8)</a:t>
            </a:r>
          </a:p>
          <a:p>
            <a:r>
              <a:rPr lang="en-US" dirty="0"/>
              <a:t>Beef and veal = 27.1 kg (59.62)</a:t>
            </a:r>
          </a:p>
          <a:p>
            <a:r>
              <a:rPr lang="en-US" dirty="0"/>
              <a:t>Poultry = 49.8 (109.56)</a:t>
            </a:r>
          </a:p>
          <a:p>
            <a:r>
              <a:rPr lang="en-US" dirty="0"/>
              <a:t>Total = 101.3 (222.86)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7ECA79-6976-4A9E-84FF-39231C32C1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7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DF785-558D-461A-9745-F4A40C39D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DC5FFA-5258-415C-871D-29D774AF9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6AF8C-1327-4C42-9313-9B4B2EBB7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0B024-7067-4B2A-9412-1504F2F8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3CFA2-6440-4BFD-8DF3-FFFC79521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9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79F40-9B62-4D19-8E56-0D7137804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9143B-D9A4-4B03-95FB-597157E63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A13CA-4561-4C1E-AD2F-14EC89C9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690FF-47A2-4345-90FC-3A6B0E82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D4A2E-FBA0-496F-807B-83272DADC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2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362832-76EE-4064-BBC3-DF7C553C2E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74336E-8887-4016-BD51-48FCD4AA7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34994-A9D1-4C52-9D63-1F2284E4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C8063-ED3B-4378-98BD-2AE6EE07F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91D0D-8B2E-493D-82BD-D2EEF0B0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7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7A7EA-1274-4D85-9503-8BCE90843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8A7B3-5FE0-47A1-9FA5-774F0574E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C8D95-F143-4E8A-A728-9A9CC6712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526A6-079F-4332-B859-B4D2CDEFC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8CD55-7D88-423F-BFFB-4E412C5C5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E52583-56DB-4693-A297-259404164A41}"/>
              </a:ext>
            </a:extLst>
          </p:cNvPr>
          <p:cNvSpPr/>
          <p:nvPr userDrawn="1"/>
        </p:nvSpPr>
        <p:spPr>
          <a:xfrm>
            <a:off x="11606349" y="6296300"/>
            <a:ext cx="566057" cy="5355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42F208-3945-40F2-A6FF-3FE950511163}"/>
              </a:ext>
            </a:extLst>
          </p:cNvPr>
          <p:cNvSpPr/>
          <p:nvPr userDrawn="1"/>
        </p:nvSpPr>
        <p:spPr>
          <a:xfrm>
            <a:off x="10006148" y="6296297"/>
            <a:ext cx="1815737" cy="5355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DBA09F-04E4-4511-ADCD-5C7AED6E514C}"/>
              </a:ext>
            </a:extLst>
          </p:cNvPr>
          <p:cNvSpPr txBox="1"/>
          <p:nvPr userDrawn="1"/>
        </p:nvSpPr>
        <p:spPr>
          <a:xfrm>
            <a:off x="10019210" y="6400801"/>
            <a:ext cx="1815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Zena Hicks</a:t>
            </a:r>
          </a:p>
          <a:p>
            <a:r>
              <a:rPr lang="en-US" sz="1100" b="1" dirty="0">
                <a:solidFill>
                  <a:schemeClr val="bg1"/>
                </a:solidFill>
              </a:rPr>
              <a:t>Meat as a Functional Food</a:t>
            </a:r>
          </a:p>
        </p:txBody>
      </p:sp>
    </p:spTree>
    <p:extLst>
      <p:ext uri="{BB962C8B-B14F-4D97-AF65-F5344CB8AC3E}">
        <p14:creationId xmlns:p14="http://schemas.microsoft.com/office/powerpoint/2010/main" val="20843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81566-2E1E-4E85-A9E4-E1D57A7F1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EB98C-C353-4435-A5D5-52C01BF73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C2A80-BA6A-4EBE-BF1A-4B3966566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B0D4A-1385-4B40-8D10-4ED0EC2F5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FD969-BF17-4F97-AE81-029330E28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A6829EA-766B-4A56-A8D3-C6DC73ED8961}"/>
              </a:ext>
            </a:extLst>
          </p:cNvPr>
          <p:cNvSpPr/>
          <p:nvPr userDrawn="1"/>
        </p:nvSpPr>
        <p:spPr>
          <a:xfrm>
            <a:off x="11606349" y="6296300"/>
            <a:ext cx="566057" cy="5355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1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A8492-4117-4017-97BC-F6F64B184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F5DAC-CC71-4EFD-888D-63488E176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AB428-E311-474B-8E76-69C594765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53880-FB8A-4553-BF35-22F4FC70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6DA5F-F23E-43F0-AA91-16F84FC44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7AA71-06B5-4DD7-9C00-D4EC53DE5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9CE4-3D9C-41D0-9157-2E4DFD3B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EE38A-FA7C-4B4E-9CEA-CC66C4280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FAE6-5773-4CC1-A38C-E6C21DD5B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8CAA71-6D82-4151-A6D7-E47AAE6FB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0BD795-B165-4F09-97F1-9BA512D7D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46F943-34FE-4BB2-95E7-F62A5F434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A2B157-3B45-433F-AA9A-2D6C1393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7688F4-74CE-4DFC-9174-82289E06A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2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70CE-3BA7-43DA-ACC6-02D15EBC0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9171AB-DDFB-4691-BDA0-A5C02EB55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DAE62A-1198-425D-9B0B-DF6CDE280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F759CC-CB12-4426-835A-E735C9DFB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A2D9C5-2D2A-4AEA-A41F-F47D8F008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DF8197-0FCB-496F-BFED-5BEF9108B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3AEA2C-4A67-416B-93ED-028AEA5BC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3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B6A57-9574-498D-8CBB-A65F1FE6E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1C01C-5C5F-4F73-96C0-74209AA1F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73187-2688-4BB1-ACBF-9FD1238E2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83223-1DC8-4F55-B3EA-1D23D2F6C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467C5-8AD7-460B-871E-C5853FB15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B36C5-4932-4568-B962-6F8E96292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0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3FD0D-06A6-43B2-883A-CCC5A596E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7558B-CC9B-4786-B4F1-E01A6B9AF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B78506-D80D-49A8-BFEE-EB2D76664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768D2-DA65-4847-AED8-D54856B0A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45974-3653-4D4D-9CF3-E5B5679A2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213ADD-A229-4FB9-85E8-A7355D1D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1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A8B010C-8C10-4104-B0FD-6FAF904B6535}"/>
              </a:ext>
            </a:extLst>
          </p:cNvPr>
          <p:cNvSpPr/>
          <p:nvPr userDrawn="1"/>
        </p:nvSpPr>
        <p:spPr>
          <a:xfrm>
            <a:off x="10006148" y="6296297"/>
            <a:ext cx="1815737" cy="5355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1E5807-D9F0-437D-B997-0A911D41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418DC-D857-4683-8D11-6F1612D8C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C0606-16D4-4DDC-9D45-4C22E3ED8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6F8B5-A8B1-44A4-BDF8-DCD9B7E4C246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7E65E-EFF4-40FC-94D5-85BBDCDBBC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AD3D4-F87B-416E-B69F-801D90C38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445BB-89D4-40B3-829A-EB597A4409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BAE7D3A-974A-47F5-97D9-3F0D23041697}"/>
              </a:ext>
            </a:extLst>
          </p:cNvPr>
          <p:cNvSpPr/>
          <p:nvPr userDrawn="1"/>
        </p:nvSpPr>
        <p:spPr>
          <a:xfrm>
            <a:off x="11606349" y="6296300"/>
            <a:ext cx="566057" cy="5355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262FF7-D048-454E-9508-60FE57BC1433}"/>
              </a:ext>
            </a:extLst>
          </p:cNvPr>
          <p:cNvSpPr txBox="1"/>
          <p:nvPr userDrawn="1"/>
        </p:nvSpPr>
        <p:spPr>
          <a:xfrm>
            <a:off x="10019210" y="6400801"/>
            <a:ext cx="1815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Zena Hicks</a:t>
            </a:r>
          </a:p>
          <a:p>
            <a:r>
              <a:rPr lang="en-US" sz="1100" b="1" dirty="0">
                <a:solidFill>
                  <a:schemeClr val="bg1"/>
                </a:solidFill>
              </a:rPr>
              <a:t>Meat as a Functional Food</a:t>
            </a:r>
          </a:p>
        </p:txBody>
      </p:sp>
    </p:spTree>
    <p:extLst>
      <p:ext uri="{BB962C8B-B14F-4D97-AF65-F5344CB8AC3E}">
        <p14:creationId xmlns:p14="http://schemas.microsoft.com/office/powerpoint/2010/main" val="42048815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oecd.org/agroutput/meat-consumption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169FA-9892-48D8-BEAF-72B35EB02B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Meat as a Functional Food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8E577-3E93-4BE3-BB41-56FAA4A33A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Zena Hicks</a:t>
            </a:r>
          </a:p>
          <a:p>
            <a:r>
              <a:rPr lang="en-US" dirty="0"/>
              <a:t>NFSC 605</a:t>
            </a:r>
          </a:p>
          <a:p>
            <a:r>
              <a:rPr lang="en-US" dirty="0"/>
              <a:t>April 4, 2019</a:t>
            </a:r>
          </a:p>
        </p:txBody>
      </p:sp>
    </p:spTree>
    <p:extLst>
      <p:ext uri="{BB962C8B-B14F-4D97-AF65-F5344CB8AC3E}">
        <p14:creationId xmlns:p14="http://schemas.microsoft.com/office/powerpoint/2010/main" val="374737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FC79-4733-41B5-802D-CF52F4818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of Fiber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993B3-BE4C-4B9D-84CF-ED148A826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Assessment of vegetable based fibers in ground beef intended for international meat formulations</a:t>
            </a:r>
          </a:p>
          <a:p>
            <a:pPr lvl="1"/>
            <a:r>
              <a:rPr lang="en-US" dirty="0"/>
              <a:t>J. Ball, J. Sawyer, B. Lambert, H. Ramirez, L. Adcock, R. Wyatt, J. Costilla, M.B. Mora Garcia</a:t>
            </a:r>
          </a:p>
          <a:p>
            <a:r>
              <a:rPr lang="en-US" dirty="0"/>
              <a:t>Tested different types of fiber (Oat, Pea, and Rice) with a control formulation. All batches included 78.1% beef, 17% water, 3.5% select vegetable fiber, 0.75% salt, 0.4% phosphate, 0.25% black pepper</a:t>
            </a:r>
          </a:p>
          <a:p>
            <a:r>
              <a:rPr lang="en-US" dirty="0"/>
              <a:t>Found that all fibers added increased the shear force values compared to control </a:t>
            </a:r>
          </a:p>
          <a:p>
            <a:r>
              <a:rPr lang="en-US" dirty="0"/>
              <a:t>Greater cook yields when fibers were added</a:t>
            </a:r>
          </a:p>
          <a:p>
            <a:r>
              <a:rPr lang="en-US" dirty="0"/>
              <a:t>Adding vegetable fibers increased surface L* values and decreased surface a* and b* values.</a:t>
            </a:r>
          </a:p>
        </p:txBody>
      </p:sp>
    </p:spTree>
    <p:extLst>
      <p:ext uri="{BB962C8B-B14F-4D97-AF65-F5344CB8AC3E}">
        <p14:creationId xmlns:p14="http://schemas.microsoft.com/office/powerpoint/2010/main" val="1248346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FC79-4733-41B5-802D-CF52F4818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of Fiber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993B3-BE4C-4B9D-84CF-ED148A826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Assessment of oat fiber technology in ground beef intended for international meat formulations</a:t>
            </a:r>
          </a:p>
          <a:p>
            <a:pPr lvl="1"/>
            <a:r>
              <a:rPr lang="en-US" dirty="0"/>
              <a:t>J. Ball, J. Sawyer, B. Lambert, H. Ramirez, L. Adcock, R. Wyatt, J. Costilla</a:t>
            </a:r>
          </a:p>
          <a:p>
            <a:r>
              <a:rPr lang="en-US" dirty="0"/>
              <a:t>Tested different levels of oat fiber (0, 1.5, 3.5, and 4.5%) in a formulation including 17% water and fiber, 0.75% salt, 0.4% phosphate, and 0.25% black pepper</a:t>
            </a:r>
          </a:p>
          <a:p>
            <a:r>
              <a:rPr lang="en-US" dirty="0"/>
              <a:t>Found that greater amounts of oat fiber lead to greater cook yields, lower cooked a* values, increased shear force values (</a:t>
            </a:r>
            <a:r>
              <a:rPr lang="en-US" i="1" dirty="0"/>
              <a:t>P</a:t>
            </a:r>
            <a:r>
              <a:rPr lang="en-US" dirty="0"/>
              <a:t> &lt; 0.05).</a:t>
            </a:r>
          </a:p>
          <a:p>
            <a:r>
              <a:rPr lang="en-US" dirty="0"/>
              <a:t>Greater cook times with 3.5 and 4.5% oat fibers.</a:t>
            </a:r>
          </a:p>
          <a:p>
            <a:r>
              <a:rPr lang="en-US" dirty="0"/>
              <a:t>No changes in lipid oxidation with differing amounts of oats.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339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7CB8D-1C0C-4415-B9D7-85A9B668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of Fiber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339" y="1360697"/>
            <a:ext cx="6915322" cy="9447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296" y="2752360"/>
            <a:ext cx="7703972" cy="39018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40037" y="5154823"/>
            <a:ext cx="6852490" cy="27542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58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824" y="347317"/>
            <a:ext cx="11238644" cy="24179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824" y="3396929"/>
            <a:ext cx="11285748" cy="25962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26264" y="1847850"/>
            <a:ext cx="10375136" cy="177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27864" y="5041900"/>
            <a:ext cx="10462246" cy="1808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15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C76AF-8E4E-4B6D-955D-19863989B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9C77C-E13F-4404-96DB-32F816241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Lower cost formulations</a:t>
            </a:r>
          </a:p>
          <a:p>
            <a:pPr lvl="1"/>
            <a:r>
              <a:rPr lang="en-US" dirty="0"/>
              <a:t>Increased cooking yields, decreased incidence of persistent pinking</a:t>
            </a:r>
          </a:p>
          <a:p>
            <a:pPr lvl="1"/>
            <a:r>
              <a:rPr lang="en-US" dirty="0"/>
              <a:t>Health appeal in labelling and marketing of products</a:t>
            </a:r>
          </a:p>
          <a:p>
            <a:pPr lvl="1"/>
            <a:r>
              <a:rPr lang="en-US" dirty="0"/>
              <a:t>International possibilities </a:t>
            </a:r>
          </a:p>
          <a:p>
            <a:endParaRPr lang="en-US" dirty="0"/>
          </a:p>
          <a:p>
            <a:r>
              <a:rPr lang="en-US" dirty="0"/>
              <a:t>Possible roadblocks</a:t>
            </a:r>
          </a:p>
          <a:p>
            <a:pPr lvl="1"/>
            <a:r>
              <a:rPr lang="en-US" dirty="0"/>
              <a:t>Public perception</a:t>
            </a:r>
          </a:p>
          <a:p>
            <a:pPr lvl="1"/>
            <a:r>
              <a:rPr lang="en-US" dirty="0"/>
              <a:t>Regulations/Labelling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3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63F64-413A-4F67-8BDC-9DE9F8140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91DB5-C482-4427-BC05-993B2145A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Ball, J., Sawyer, J., Lambert, B., Ramirez, H., Adcock, L., Wyatt, R., Costilla, J. Assessment of oat fiber technology in ground beef intended for international meat formulations. J. Meat Sci. 112:120-121. 2016. </a:t>
            </a:r>
          </a:p>
          <a:p>
            <a:r>
              <a:rPr lang="en-US" dirty="0"/>
              <a:t>Ball, J., Sawyer, J., Lambert, B., Ramirez, H., Adcock, L., Wyatt, R., Costilla, J., Mora Garcia, M.B., Assessment of vegetable based fibers in ground beef intended for international meat formulations. J. Meat Sci. 112:121. 2016. </a:t>
            </a:r>
          </a:p>
          <a:p>
            <a:r>
              <a:rPr lang="en-US" dirty="0" err="1"/>
              <a:t>Bodner</a:t>
            </a:r>
            <a:r>
              <a:rPr lang="en-US" dirty="0"/>
              <a:t>, J. M., &amp; </a:t>
            </a:r>
            <a:r>
              <a:rPr lang="en-US" dirty="0" err="1"/>
              <a:t>Sieg</a:t>
            </a:r>
            <a:r>
              <a:rPr lang="en-US" dirty="0"/>
              <a:t>, J. (2009). Fiber. In R. </a:t>
            </a:r>
            <a:r>
              <a:rPr lang="en-US" dirty="0" err="1"/>
              <a:t>Tarté</a:t>
            </a:r>
            <a:r>
              <a:rPr lang="en-US" dirty="0"/>
              <a:t> (Ed.), </a:t>
            </a:r>
            <a:r>
              <a:rPr lang="en-US" i="1" dirty="0"/>
              <a:t>Ingredients in Meat Products: Properties, Functionality and Applications</a:t>
            </a:r>
            <a:r>
              <a:rPr lang="en-US" dirty="0"/>
              <a:t> (pp. 83-109). New York, NY: Springer Science &amp; Business Media.</a:t>
            </a:r>
            <a:endParaRPr lang="en-US" i="1" dirty="0"/>
          </a:p>
          <a:p>
            <a:r>
              <a:rPr lang="en-US" dirty="0"/>
              <a:t>Fernandez-</a:t>
            </a:r>
            <a:r>
              <a:rPr lang="en-US" dirty="0" err="1"/>
              <a:t>Gines</a:t>
            </a:r>
            <a:r>
              <a:rPr lang="en-US" dirty="0"/>
              <a:t>, J.M., Fernandez-Lopez, J., </a:t>
            </a:r>
            <a:r>
              <a:rPr lang="en-US" dirty="0" err="1"/>
              <a:t>Sayas-Barbera</a:t>
            </a:r>
            <a:r>
              <a:rPr lang="en-US" dirty="0"/>
              <a:t>, E., Perez-Alvarez, J.A. Meat products as functional foods: a review. J. Food Sci. </a:t>
            </a:r>
            <a:r>
              <a:rPr lang="en-US" i="1" dirty="0"/>
              <a:t>70(2)</a:t>
            </a:r>
            <a:r>
              <a:rPr lang="en-US" dirty="0"/>
              <a:t>: R37-R43. 2005. </a:t>
            </a:r>
            <a:endParaRPr lang="en-US" i="1" dirty="0"/>
          </a:p>
          <a:p>
            <a:r>
              <a:rPr lang="en-US" i="1" dirty="0"/>
              <a:t>OECD Agriculture Statistics: OECD-FAO Agricultural Outlook</a:t>
            </a:r>
            <a:r>
              <a:rPr lang="en-US" dirty="0"/>
              <a:t>. (2018). Retrieved from Organization for Economic Co-operation and Development website: </a:t>
            </a:r>
            <a:r>
              <a:rPr lang="en-US" dirty="0">
                <a:hlinkClick r:id="rId2"/>
              </a:rPr>
              <a:t>https://data.oecd.org/agroutput/meat-consumption.htm</a:t>
            </a:r>
            <a:endParaRPr lang="en-US" dirty="0"/>
          </a:p>
          <a:p>
            <a:r>
              <a:rPr lang="en-US" dirty="0"/>
              <a:t>Pascal, G., Collet-Ribbing, C. 1998. Las perspectives </a:t>
            </a:r>
            <a:r>
              <a:rPr lang="en-US" dirty="0" err="1"/>
              <a:t>europeas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los </a:t>
            </a:r>
            <a:r>
              <a:rPr lang="en-US" dirty="0" err="1"/>
              <a:t>alimentos</a:t>
            </a:r>
            <a:r>
              <a:rPr lang="en-US" dirty="0"/>
              <a:t> </a:t>
            </a:r>
            <a:r>
              <a:rPr lang="en-US" dirty="0" err="1"/>
              <a:t>funcionales</a:t>
            </a:r>
            <a:r>
              <a:rPr lang="en-US" dirty="0"/>
              <a:t>. Institute for Prospective Technological Studies: Sevilla, Spain. </a:t>
            </a:r>
            <a:r>
              <a:rPr lang="en-US"/>
              <a:t>IPTS Report 24:1-7. </a:t>
            </a:r>
            <a:endParaRPr lang="en-US" dirty="0"/>
          </a:p>
          <a:p>
            <a:r>
              <a:rPr lang="en-US" dirty="0" err="1"/>
              <a:t>Petersson</a:t>
            </a:r>
            <a:r>
              <a:rPr lang="en-US" dirty="0"/>
              <a:t>, K., Godard, O., Eliasson, A., </a:t>
            </a:r>
            <a:r>
              <a:rPr lang="en-US" dirty="0" err="1"/>
              <a:t>Tornberg,E</a:t>
            </a:r>
            <a:r>
              <a:rPr lang="en-US" dirty="0"/>
              <a:t>. The effects of cereal additives in low-fat sausages and meatballs. Part 2: Rye bran, oat bran and barley </a:t>
            </a:r>
            <a:r>
              <a:rPr lang="en-US" dirty="0" err="1"/>
              <a:t>fibre</a:t>
            </a:r>
            <a:r>
              <a:rPr lang="en-US" dirty="0"/>
              <a:t>. J. Meat Sci. 96:503-508. 2014.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46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D1CC-B2C3-4133-BE0D-E266DEB2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pic>
        <p:nvPicPr>
          <p:cNvPr id="1026" name="Picture 2" descr="Image result for ground bee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27262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oa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75" y="2138362"/>
            <a:ext cx="3857625" cy="361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92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83FDB-C12C-4E84-81E3-2F434BCC6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Meat Consumption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063DF9-9836-4C45-B319-55F30C5AA0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3426" y="1379556"/>
            <a:ext cx="9435548" cy="49252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181ED3-4AD6-4FC3-9BE1-C439473CDDFB}"/>
              </a:ext>
            </a:extLst>
          </p:cNvPr>
          <p:cNvSpPr txBox="1"/>
          <p:nvPr/>
        </p:nvSpPr>
        <p:spPr>
          <a:xfrm rot="16200000">
            <a:off x="-453275" y="2632032"/>
            <a:ext cx="2582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Kilograms/capita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DC6CBC-DE01-4474-B581-B24E2A6B2291}"/>
              </a:ext>
            </a:extLst>
          </p:cNvPr>
          <p:cNvSpPr/>
          <p:nvPr/>
        </p:nvSpPr>
        <p:spPr>
          <a:xfrm>
            <a:off x="9568070" y="1921565"/>
            <a:ext cx="344556" cy="311426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FDB8ED-FBC8-4DBD-8FC4-56D6F1D61322}"/>
              </a:ext>
            </a:extLst>
          </p:cNvPr>
          <p:cNvSpPr txBox="1"/>
          <p:nvPr/>
        </p:nvSpPr>
        <p:spPr>
          <a:xfrm>
            <a:off x="1073426" y="6374297"/>
            <a:ext cx="883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Organisation</a:t>
            </a:r>
            <a:r>
              <a:rPr lang="en-US" sz="1200" dirty="0"/>
              <a:t> for Economic Co-operation and Development </a:t>
            </a:r>
            <a:r>
              <a:rPr lang="en-US" sz="1600" dirty="0"/>
              <a:t>- </a:t>
            </a:r>
            <a:r>
              <a:rPr lang="en-US" sz="1200" b="1" dirty="0"/>
              <a:t>OECD Agriculture Statistics: OECD-FAO Agricultural Outlook (Edition 2018)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013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33994-2D68-438F-8B2A-C5CED0312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 Meat in the Diet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44C9A-E1BA-4416-B048-60CF712B8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6689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9.3% calories</a:t>
            </a:r>
          </a:p>
          <a:p>
            <a:r>
              <a:rPr lang="en-US" dirty="0"/>
              <a:t>21.7% protein </a:t>
            </a:r>
            <a:r>
              <a:rPr lang="en-US" dirty="0">
                <a:sym typeface="Wingdings" panose="05000000000000000000" pitchFamily="2" charset="2"/>
              </a:rPr>
              <a:t> All 9 essential amino acids, Biological Value = 75-85%</a:t>
            </a:r>
            <a:endParaRPr lang="en-US" dirty="0"/>
          </a:p>
          <a:p>
            <a:r>
              <a:rPr lang="en-US" dirty="0"/>
              <a:t>17.4% fat</a:t>
            </a:r>
          </a:p>
          <a:p>
            <a:pPr lvl="1"/>
            <a:r>
              <a:rPr lang="en-US" dirty="0"/>
              <a:t>SFAs = 20.3%</a:t>
            </a:r>
          </a:p>
          <a:p>
            <a:pPr lvl="1"/>
            <a:r>
              <a:rPr lang="en-US" dirty="0"/>
              <a:t>MUFAs = 18.7%</a:t>
            </a:r>
          </a:p>
          <a:p>
            <a:pPr lvl="1"/>
            <a:r>
              <a:rPr lang="en-US" dirty="0"/>
              <a:t>PUFAs = 6.7%</a:t>
            </a:r>
          </a:p>
          <a:p>
            <a:r>
              <a:rPr lang="en-US" dirty="0"/>
              <a:t>Vitamins</a:t>
            </a:r>
          </a:p>
          <a:p>
            <a:pPr lvl="1"/>
            <a:r>
              <a:rPr lang="en-US" dirty="0"/>
              <a:t>A (17.5%), Niacin (18.1%), Riboflavin (13.1%), Thiamin (16.4%), Folate (4.3%), </a:t>
            </a:r>
            <a:r>
              <a:rPr lang="en-US" b="1" u="sng" dirty="0"/>
              <a:t>B6 (22.0%)</a:t>
            </a:r>
            <a:r>
              <a:rPr lang="en-US" dirty="0"/>
              <a:t>, </a:t>
            </a:r>
            <a:r>
              <a:rPr lang="en-US" b="1" u="sng" dirty="0"/>
              <a:t>B12 (58.5%), </a:t>
            </a:r>
            <a:r>
              <a:rPr lang="en-US" dirty="0"/>
              <a:t>C (0.9%), E (2.0%)</a:t>
            </a:r>
          </a:p>
          <a:p>
            <a:r>
              <a:rPr lang="en-US" dirty="0"/>
              <a:t>Minerals</a:t>
            </a:r>
          </a:p>
          <a:p>
            <a:pPr lvl="1"/>
            <a:r>
              <a:rPr lang="en-US" dirty="0"/>
              <a:t>Calcium (1.3%), Phosphorus (14.6%), Magnesium (6.5%), </a:t>
            </a:r>
            <a:r>
              <a:rPr lang="en-US" b="1" u="sng" dirty="0"/>
              <a:t>Iron (10.6%), Zinc (30.4%), </a:t>
            </a:r>
            <a:r>
              <a:rPr lang="en-US" dirty="0"/>
              <a:t>Copper (9.8%), </a:t>
            </a:r>
            <a:r>
              <a:rPr lang="en-US" b="1" u="sng" dirty="0"/>
              <a:t>Potassium (10.5%)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666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D072B-D877-465B-8784-026F69360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functional food?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ED07E-72C8-4111-8370-EAB2B9013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“A food may be considered functional if it contains a component (be it nutrient or not) with a selective effect on one or various functions of the organism, whose positive effects justify that it can be regarded as functional (physiological) or even healthy.” – Pascal and Collet-Ribbing, 1998. </a:t>
            </a:r>
          </a:p>
          <a:p>
            <a:endParaRPr lang="en-US" dirty="0"/>
          </a:p>
          <a:p>
            <a:r>
              <a:rPr lang="en-US" dirty="0"/>
              <a:t>“A food can be regarded as functional if it satisfactorily demonstrated to beneficially affect 1 or more target functions in the body, beyond adequate nutritional effects, in a way that is relevant to either improved health or well-being and/or to a reduction in the risk of disease. A functional food must remain food and it must demonstrate its effects in amounts that can normally be expected to be consumed in the diet: it is not a pill or capsule, but part of the normal food pattern.” – Fernandez-</a:t>
            </a:r>
            <a:r>
              <a:rPr lang="en-US" dirty="0" err="1"/>
              <a:t>Gines</a:t>
            </a:r>
            <a:r>
              <a:rPr lang="en-US" dirty="0"/>
              <a:t> et al. 2005</a:t>
            </a:r>
          </a:p>
        </p:txBody>
      </p:sp>
    </p:spTree>
    <p:extLst>
      <p:ext uri="{BB962C8B-B14F-4D97-AF65-F5344CB8AC3E}">
        <p14:creationId xmlns:p14="http://schemas.microsoft.com/office/powerpoint/2010/main" val="147332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69ABF-9314-4138-A89E-58E218D46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meat become a functional food?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22EF5-E73C-400A-9033-F717F4F2A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 ingredients considered beneficial for health</a:t>
            </a:r>
          </a:p>
          <a:p>
            <a:pPr lvl="1"/>
            <a:r>
              <a:rPr lang="en-US" dirty="0"/>
              <a:t>Fresh meat products</a:t>
            </a:r>
          </a:p>
          <a:p>
            <a:pPr lvl="2"/>
            <a:r>
              <a:rPr lang="en-US" dirty="0"/>
              <a:t>Injections/marinades</a:t>
            </a:r>
          </a:p>
          <a:p>
            <a:pPr lvl="1"/>
            <a:r>
              <a:rPr lang="en-US" dirty="0"/>
              <a:t>Processed meat products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Removing/reducing ingredients that are considered harmful</a:t>
            </a:r>
          </a:p>
          <a:p>
            <a:pPr lvl="1"/>
            <a:r>
              <a:rPr lang="en-US" dirty="0"/>
              <a:t>Processed meats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8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49A6D-6590-48C9-84D1-F9F80EA8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Pre-harvest diet manipulations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06D0E-6988-453D-89F6-05CC6FEA9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Changing fatty acids profile of the diets</a:t>
            </a:r>
          </a:p>
          <a:p>
            <a:pPr lvl="1"/>
            <a:r>
              <a:rPr lang="en-US" dirty="0"/>
              <a:t>Increasing PUFA in meat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Swine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Cattle and sheep</a:t>
            </a:r>
          </a:p>
          <a:p>
            <a:pPr marL="45720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Addition of alpha-tocopherols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Added antioxidant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Longer shelf life of product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Effect for humans?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97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49A6D-6590-48C9-84D1-F9F80EA8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Pre-harvest diet manipulations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06D0E-6988-453D-89F6-05CC6FEA9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Probiotics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Beta-agonists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Non-hormonal compounds fed that bind fat cell receptors and reduce or redirect fat metabolism or bind to muscle cell receptors to change muscle fiber size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Leads to leaner, heavier carcasses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Zilpatoral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Zilmax</a:t>
            </a:r>
            <a:r>
              <a:rPr lang="en-US" dirty="0">
                <a:sym typeface="Wingdings" panose="05000000000000000000" pitchFamily="2" charset="2"/>
              </a:rPr>
              <a:t>), Ractopamine (</a:t>
            </a:r>
            <a:r>
              <a:rPr lang="en-US" dirty="0" err="1">
                <a:sym typeface="Wingdings" panose="05000000000000000000" pitchFamily="2" charset="2"/>
              </a:rPr>
              <a:t>Optaflexx</a:t>
            </a:r>
            <a:r>
              <a:rPr lang="en-US" dirty="0">
                <a:sym typeface="Wingdings" panose="05000000000000000000" pitchFamily="2" charset="2"/>
              </a:rPr>
              <a:t>) </a:t>
            </a:r>
          </a:p>
          <a:p>
            <a:r>
              <a:rPr lang="en-US" dirty="0">
                <a:sym typeface="Wingdings" panose="05000000000000000000" pitchFamily="2" charset="2"/>
              </a:rPr>
              <a:t>Hormone implants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Increase growth and protein deposition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Estrogenic or androgenic 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348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23AD4-191C-48F2-96AC-E05FBBCE5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Post-harvest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940C7-6B43-40B1-8CD7-4C774518A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Addition of different oils</a:t>
            </a:r>
          </a:p>
          <a:p>
            <a:pPr lvl="1"/>
            <a:r>
              <a:rPr lang="en-US" dirty="0"/>
              <a:t>Olive Oil</a:t>
            </a:r>
          </a:p>
          <a:p>
            <a:pPr lvl="1"/>
            <a:r>
              <a:rPr lang="en-US" dirty="0"/>
              <a:t>High oleic sunflower oil</a:t>
            </a:r>
          </a:p>
          <a:p>
            <a:pPr lvl="1"/>
            <a:r>
              <a:rPr lang="en-US" dirty="0"/>
              <a:t>Linseed oil</a:t>
            </a:r>
          </a:p>
          <a:p>
            <a:pPr lvl="1"/>
            <a:r>
              <a:rPr lang="en-US" dirty="0"/>
              <a:t>Fish oil</a:t>
            </a:r>
          </a:p>
          <a:p>
            <a:pPr lvl="1"/>
            <a:r>
              <a:rPr lang="en-US"/>
              <a:t>Nuts</a:t>
            </a:r>
            <a:endParaRPr lang="en-US" dirty="0"/>
          </a:p>
          <a:p>
            <a:r>
              <a:rPr lang="en-US" dirty="0"/>
              <a:t>Addition of soy</a:t>
            </a:r>
          </a:p>
          <a:p>
            <a:pPr lvl="1"/>
            <a:r>
              <a:rPr lang="en-US" dirty="0"/>
              <a:t>Soy protein isolates (SPI), Soy protein concentrate, soy isoflavones</a:t>
            </a:r>
          </a:p>
          <a:p>
            <a:r>
              <a:rPr lang="en-US" dirty="0"/>
              <a:t>Addition of natural antioxidants</a:t>
            </a:r>
          </a:p>
          <a:p>
            <a:pPr lvl="1"/>
            <a:r>
              <a:rPr lang="en-US" dirty="0"/>
              <a:t>Rosemary, sage, tea, </a:t>
            </a:r>
            <a:r>
              <a:rPr lang="en-US" dirty="0" err="1"/>
              <a:t>seasame</a:t>
            </a:r>
            <a:r>
              <a:rPr lang="en-US" dirty="0"/>
              <a:t> seed, olives, grapes, citrus peel</a:t>
            </a:r>
          </a:p>
          <a:p>
            <a:r>
              <a:rPr lang="en-US" dirty="0"/>
              <a:t>Reduction of salt</a:t>
            </a:r>
          </a:p>
        </p:txBody>
      </p:sp>
    </p:spTree>
    <p:extLst>
      <p:ext uri="{BB962C8B-B14F-4D97-AF65-F5344CB8AC3E}">
        <p14:creationId xmlns:p14="http://schemas.microsoft.com/office/powerpoint/2010/main" val="305009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E908D-271E-4391-B46A-EBDBA731F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Fiber in Processed Meats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B63C9-8AF7-41C4-867E-6F4E2534B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Dietary Fiber = “The edible parts of plants and analogous carbohydrates that are resistant to digestion and absorption in the human small intestine with complete or partial fermentation in the large intestine”</a:t>
            </a:r>
          </a:p>
          <a:p>
            <a:r>
              <a:rPr lang="en-US" dirty="0"/>
              <a:t>Functions/Advantages</a:t>
            </a:r>
          </a:p>
          <a:p>
            <a:pPr lvl="1"/>
            <a:r>
              <a:rPr lang="en-US" dirty="0"/>
              <a:t>Water binding </a:t>
            </a:r>
            <a:r>
              <a:rPr lang="en-US" dirty="0">
                <a:sym typeface="Wingdings" panose="05000000000000000000" pitchFamily="2" charset="2"/>
              </a:rPr>
              <a:t> 300 – 2,000% </a:t>
            </a:r>
            <a:endParaRPr lang="en-US" dirty="0"/>
          </a:p>
          <a:p>
            <a:pPr lvl="1"/>
            <a:r>
              <a:rPr lang="en-US" dirty="0"/>
              <a:t>Oil absorption </a:t>
            </a:r>
            <a:r>
              <a:rPr lang="en-US" dirty="0">
                <a:sym typeface="Wingdings" panose="05000000000000000000" pitchFamily="2" charset="2"/>
              </a:rPr>
              <a:t> 200 – 600%</a:t>
            </a:r>
            <a:endParaRPr lang="en-US" dirty="0"/>
          </a:p>
          <a:p>
            <a:pPr lvl="1"/>
            <a:r>
              <a:rPr lang="en-US" dirty="0"/>
              <a:t>Fat mimetic/replacer</a:t>
            </a:r>
          </a:p>
          <a:p>
            <a:r>
              <a:rPr lang="en-US" dirty="0"/>
              <a:t>Possible Disadvantages</a:t>
            </a:r>
          </a:p>
          <a:p>
            <a:pPr lvl="1"/>
            <a:r>
              <a:rPr lang="en-US" dirty="0"/>
              <a:t>Flavors</a:t>
            </a:r>
          </a:p>
          <a:p>
            <a:pPr lvl="1"/>
            <a:r>
              <a:rPr lang="en-US" dirty="0"/>
              <a:t>Colors</a:t>
            </a:r>
          </a:p>
          <a:p>
            <a:pPr lvl="1"/>
            <a:r>
              <a:rPr lang="en-US" dirty="0"/>
              <a:t>Prohibition of fiber enrichment of meats</a:t>
            </a:r>
          </a:p>
          <a:p>
            <a:pPr lvl="1"/>
            <a:r>
              <a:rPr lang="en-US" dirty="0"/>
              <a:t>Labelling issues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16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989</Words>
  <Application>Microsoft Office PowerPoint</Application>
  <PresentationFormat>Widescreen</PresentationFormat>
  <Paragraphs>113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Meat as a Functional Food</vt:lpstr>
      <vt:lpstr>Global Meat Consumption</vt:lpstr>
      <vt:lpstr>Red Meat in the Diet</vt:lpstr>
      <vt:lpstr>What is a functional food?</vt:lpstr>
      <vt:lpstr>How can meat become a functional food?</vt:lpstr>
      <vt:lpstr>Pre-harvest diet manipulations</vt:lpstr>
      <vt:lpstr>Pre-harvest diet manipulations</vt:lpstr>
      <vt:lpstr>Post-harvest interventions</vt:lpstr>
      <vt:lpstr>Role of Fiber in Processed Meats Products</vt:lpstr>
      <vt:lpstr>Addition of Fiber</vt:lpstr>
      <vt:lpstr>Addition of Fiber</vt:lpstr>
      <vt:lpstr>Addition of Fiber</vt:lpstr>
      <vt:lpstr>PowerPoint Presentation</vt:lpstr>
      <vt:lpstr>Future Applications</vt:lpstr>
      <vt:lpstr>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Meat as a Functional Food</dc:title>
  <dc:creator>Zena Hicks</dc:creator>
  <cp:lastModifiedBy>Talcott, Stephen T</cp:lastModifiedBy>
  <cp:revision>25</cp:revision>
  <dcterms:created xsi:type="dcterms:W3CDTF">2019-04-02T15:07:53Z</dcterms:created>
  <dcterms:modified xsi:type="dcterms:W3CDTF">2019-04-04T17:04:07Z</dcterms:modified>
</cp:coreProperties>
</file>