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56" r:id="rId3"/>
    <p:sldId id="257" r:id="rId4"/>
    <p:sldId id="263" r:id="rId5"/>
    <p:sldId id="269" r:id="rId6"/>
    <p:sldId id="260" r:id="rId7"/>
    <p:sldId id="270" r:id="rId8"/>
    <p:sldId id="258" r:id="rId9"/>
    <p:sldId id="271" r:id="rId10"/>
    <p:sldId id="265" r:id="rId11"/>
    <p:sldId id="262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8A48"/>
    <a:srgbClr val="8FAB57"/>
    <a:srgbClr val="F7824C"/>
    <a:srgbClr val="D13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2982" autoAdjust="0"/>
  </p:normalViewPr>
  <p:slideViewPr>
    <p:cSldViewPr snapToGrid="0">
      <p:cViewPr varScale="1">
        <p:scale>
          <a:sx n="90" d="100"/>
          <a:sy n="90" d="100"/>
        </p:scale>
        <p:origin x="77" y="2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D326E-2B27-47E4-9D21-5EF9C5E542A6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5746D-4693-4E46-989F-FDB6546D3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5746D-4693-4E46-989F-FDB6546D32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7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3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3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4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33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56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461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23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00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2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7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2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20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30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1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1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1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8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7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3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6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4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17317F-AA5C-4721-90F6-872595CD5632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790AD67-A6EE-4350-93AE-ADE484A2DC6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56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7516-DFF5-4469-973A-E258D9312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98324"/>
            <a:ext cx="12192000" cy="1188720"/>
          </a:xfrm>
          <a:solidFill>
            <a:srgbClr val="618A48">
              <a:alpha val="90000"/>
            </a:srgbClr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400" b="1" dirty="0"/>
              <a:t>	</a:t>
            </a:r>
            <a:r>
              <a:rPr lang="en-US" sz="3800" dirty="0">
                <a:solidFill>
                  <a:schemeClr val="bg1"/>
                </a:solidFill>
                <a:latin typeface="Century Gothic (Body)"/>
              </a:rPr>
              <a:t>Protecting n-3 Fatty Acids in Foods and Supplements</a:t>
            </a:r>
            <a:br>
              <a:rPr lang="en-US" sz="4400" dirty="0">
                <a:solidFill>
                  <a:schemeClr val="bg1"/>
                </a:solidFill>
                <a:latin typeface="Century Gothic (Body)"/>
              </a:rPr>
            </a:br>
            <a:r>
              <a:rPr lang="en-US" sz="4400" dirty="0">
                <a:solidFill>
                  <a:schemeClr val="bg1"/>
                </a:solidFill>
                <a:latin typeface="Century Gothic (Body)"/>
              </a:rPr>
              <a:t>	</a:t>
            </a:r>
            <a:r>
              <a:rPr lang="en-US" sz="3300" dirty="0">
                <a:solidFill>
                  <a:schemeClr val="bg1"/>
                </a:solidFill>
                <a:latin typeface="Century Gothic (Body)"/>
              </a:rPr>
              <a:t>-Rachel McNicholas</a:t>
            </a:r>
          </a:p>
        </p:txBody>
      </p:sp>
    </p:spTree>
    <p:extLst>
      <p:ext uri="{BB962C8B-B14F-4D97-AF65-F5344CB8AC3E}">
        <p14:creationId xmlns:p14="http://schemas.microsoft.com/office/powerpoint/2010/main" val="450347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Microencapsulation of </a:t>
            </a:r>
            <a:r>
              <a:rPr lang="el-GR">
                <a:latin typeface="Century Gothic" panose="020B0502020202020204" pitchFamily="34" charset="0"/>
              </a:rPr>
              <a:t>ω</a:t>
            </a:r>
            <a:r>
              <a:rPr lang="en-US">
                <a:latin typeface="Century Gothic" panose="020B0502020202020204" pitchFamily="34" charset="0"/>
              </a:rPr>
              <a:t>-3’s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3"/>
            <a:ext cx="5673634" cy="4348237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Protect PUFAs from light and heat damage, suppress or retard oxidation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Many different types of encapsulating agents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Selection depends on adequate coating material to stabilize and protect oil from degradation during processing &amp; storage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Methods include spray drying, freeze drying, spray-nozzle and double coating, etc.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Enhance bioavailability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D86DED-3AF7-4711-9424-09B3A983D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13589" r="11911" b="16699"/>
          <a:stretch/>
        </p:blipFill>
        <p:spPr>
          <a:xfrm>
            <a:off x="7225937" y="2610150"/>
            <a:ext cx="3929743" cy="28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5A42EF-68E6-4808-81CD-E5ABD0ED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MAP and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r>
              <a:rPr lang="en-US" dirty="0">
                <a:latin typeface="Century Gothic" panose="020B0502020202020204" pitchFamily="34" charset="0"/>
              </a:rPr>
              <a:t>-3’s</a:t>
            </a:r>
          </a:p>
        </p:txBody>
      </p:sp>
      <p:pic>
        <p:nvPicPr>
          <p:cNvPr id="5" name="Picture 4" descr="Food on a plate&#10;&#10;Description automatically generated">
            <a:extLst>
              <a:ext uri="{FF2B5EF4-FFF2-40B4-BE49-F238E27FC236}">
                <a16:creationId xmlns:a16="http://schemas.microsoft.com/office/drawing/2014/main" id="{DF816E06-25D8-441B-8FE5-27B0E67B9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A154E-1950-4755-A5FC-5998EE0CC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3"/>
            <a:ext cx="5127172" cy="3851001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900" dirty="0">
                <a:latin typeface="Century Gothic" panose="020B0502020202020204" pitchFamily="34" charset="0"/>
              </a:rPr>
              <a:t>Modified atmosphere processing has been studied as a method for preventing lipid oxidation in PUFAs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Several studies conducted utilizing different mixtures of oxygen, carbon dioxide, and nitrogen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Improved sensory attribute stability and prevention of lipid oxidation in several types of fish including: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Aqua-cultured mussels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Deepwater pink shrimp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Frozen and refrigerated shrimp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Seerfish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900" dirty="0">
                <a:latin typeface="Century Gothic" panose="020B0502020202020204" pitchFamily="34" charset="0"/>
              </a:rPr>
              <a:t> Swordfish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9C285-56FB-4B36-8ECA-C2D6596AA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7C076B-00B1-4629-B27F-A86F9885F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888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34934"/>
          </a:xfrm>
        </p:spPr>
        <p:txBody>
          <a:bodyPr>
            <a:normAutofit fontScale="92500"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200" dirty="0">
                <a:latin typeface="Century Gothic" panose="020B0502020202020204" pitchFamily="34" charset="0"/>
              </a:rPr>
              <a:t>Lipid oxidation is a serious issue in PUFAs due to loss of nutritive value, sensory issues, and safety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 are especially susceptible to lipid oxidation due to their degree of unsaturation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Fish oil is the most abundant source of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 with DHA and EPA being the most important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Concentration and type of PUFAs in fish depend on a variety of factors and possess many unique qualities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 have a variety of beneficial effects on health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There has been an increased demand for products enriched with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 including dairy products, eggs, pastas, etc.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There are several ways to protect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 including inclusion of antioxidants, microencapsulation, and modified-atmosphere processing</a:t>
            </a:r>
          </a:p>
          <a:p>
            <a:pPr marL="201168" lvl="1" indent="0">
              <a:buNone/>
            </a:pPr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73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30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Arab-</a:t>
            </a:r>
            <a:r>
              <a:rPr lang="en-US" sz="1200" dirty="0" err="1">
                <a:latin typeface="Century Gothic" panose="020B0502020202020204" pitchFamily="34" charset="0"/>
              </a:rPr>
              <a:t>Tehrany</a:t>
            </a:r>
            <a:r>
              <a:rPr lang="en-US" sz="1200" dirty="0">
                <a:latin typeface="Century Gothic" panose="020B0502020202020204" pitchFamily="34" charset="0"/>
              </a:rPr>
              <a:t>, E., Jacquot, M., Gaiani, C., Imran, M., Desobry, S., &amp; Linder, M. (2012). Beneficial effects and oxidative stability of omega-3 long-chain polyunsaturated fatty acids. </a:t>
            </a:r>
            <a:r>
              <a:rPr lang="en-US" sz="1200" i="1" dirty="0">
                <a:latin typeface="Century Gothic" panose="020B0502020202020204" pitchFamily="34" charset="0"/>
              </a:rPr>
              <a:t>Trends in Food Science &amp; Technology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25</a:t>
            </a:r>
            <a:r>
              <a:rPr lang="en-US" sz="1200" dirty="0">
                <a:latin typeface="Century Gothic" panose="020B0502020202020204" pitchFamily="34" charset="0"/>
              </a:rPr>
              <a:t>(1), 24-33.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Cole, G. M., Lim, G. P., Yang, F., </a:t>
            </a:r>
            <a:r>
              <a:rPr lang="en-US" sz="1200" dirty="0" err="1">
                <a:latin typeface="Century Gothic" panose="020B0502020202020204" pitchFamily="34" charset="0"/>
              </a:rPr>
              <a:t>Teter</a:t>
            </a:r>
            <a:r>
              <a:rPr lang="en-US" sz="1200" dirty="0">
                <a:latin typeface="Century Gothic" panose="020B0502020202020204" pitchFamily="34" charset="0"/>
              </a:rPr>
              <a:t>, B., Begum, A., Ma, Q., ... &amp; </a:t>
            </a:r>
            <a:r>
              <a:rPr lang="en-US" sz="1200" dirty="0" err="1">
                <a:latin typeface="Century Gothic" panose="020B0502020202020204" pitchFamily="34" charset="0"/>
              </a:rPr>
              <a:t>Frautschy</a:t>
            </a:r>
            <a:r>
              <a:rPr lang="en-US" sz="1200" dirty="0">
                <a:latin typeface="Century Gothic" panose="020B0502020202020204" pitchFamily="34" charset="0"/>
              </a:rPr>
              <a:t>, S. A. (2005). Prevention of Alzheimer's disease: Omega-3 fatty acid and phenolic anti-oxidant interventions. </a:t>
            </a:r>
            <a:r>
              <a:rPr lang="en-US" sz="1200" i="1" dirty="0">
                <a:latin typeface="Century Gothic" panose="020B0502020202020204" pitchFamily="34" charset="0"/>
              </a:rPr>
              <a:t>Neurobiology of aging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26</a:t>
            </a:r>
            <a:r>
              <a:rPr lang="en-US" sz="1200" dirty="0">
                <a:latin typeface="Century Gothic" panose="020B0502020202020204" pitchFamily="34" charset="0"/>
              </a:rPr>
              <a:t>(1), 133-136.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Covington, M. B. (2004). Omega-3 fatty acids. </a:t>
            </a:r>
            <a:r>
              <a:rPr lang="en-US" sz="1200" i="1" dirty="0">
                <a:latin typeface="Century Gothic" panose="020B0502020202020204" pitchFamily="34" charset="0"/>
              </a:rPr>
              <a:t>Atlantic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1</a:t>
            </a:r>
            <a:r>
              <a:rPr lang="en-US" sz="1200" dirty="0">
                <a:latin typeface="Century Gothic" panose="020B0502020202020204" pitchFamily="34" charset="0"/>
              </a:rPr>
              <a:t>(2.0).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Gonclalves</a:t>
            </a:r>
            <a:r>
              <a:rPr lang="en-US" sz="1200" dirty="0">
                <a:latin typeface="Century Gothic" panose="020B0502020202020204" pitchFamily="34" charset="0"/>
              </a:rPr>
              <a:t>, A. C., López‐Caballero, M. E., &amp; Nunes, M. L. (2003). Quality changes of </a:t>
            </a:r>
            <a:r>
              <a:rPr lang="en-US" sz="1200" dirty="0" err="1">
                <a:latin typeface="Century Gothic" panose="020B0502020202020204" pitchFamily="34" charset="0"/>
              </a:rPr>
              <a:t>deepwater</a:t>
            </a:r>
            <a:r>
              <a:rPr lang="en-US" sz="1200" dirty="0">
                <a:latin typeface="Century Gothic" panose="020B0502020202020204" pitchFamily="34" charset="0"/>
              </a:rPr>
              <a:t> pink shrimp (</a:t>
            </a:r>
            <a:r>
              <a:rPr lang="en-US" sz="1200" dirty="0" err="1">
                <a:latin typeface="Century Gothic" panose="020B0502020202020204" pitchFamily="34" charset="0"/>
              </a:rPr>
              <a:t>Parapenaeus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longirostris</a:t>
            </a:r>
            <a:r>
              <a:rPr lang="en-US" sz="1200" dirty="0">
                <a:latin typeface="Century Gothic" panose="020B0502020202020204" pitchFamily="34" charset="0"/>
              </a:rPr>
              <a:t>) packed in modified atmosphere. </a:t>
            </a:r>
            <a:r>
              <a:rPr lang="en-US" sz="1200" i="1" dirty="0">
                <a:latin typeface="Century Gothic" panose="020B0502020202020204" pitchFamily="34" charset="0"/>
              </a:rPr>
              <a:t>Journal of Food Science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68</a:t>
            </a:r>
            <a:r>
              <a:rPr lang="en-US" sz="1200" dirty="0">
                <a:latin typeface="Century Gothic" panose="020B0502020202020204" pitchFamily="34" charset="0"/>
              </a:rPr>
              <a:t>(8), 2586-2590.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Kagami</a:t>
            </a:r>
            <a:r>
              <a:rPr lang="en-US" sz="1200" dirty="0">
                <a:latin typeface="Century Gothic" panose="020B0502020202020204" pitchFamily="34" charset="0"/>
              </a:rPr>
              <a:t>, Y., Sugimura, S., </a:t>
            </a:r>
            <a:r>
              <a:rPr lang="en-US" sz="1200" dirty="0" err="1">
                <a:latin typeface="Century Gothic" panose="020B0502020202020204" pitchFamily="34" charset="0"/>
              </a:rPr>
              <a:t>Fujishima</a:t>
            </a:r>
            <a:r>
              <a:rPr lang="en-US" sz="1200" dirty="0">
                <a:latin typeface="Century Gothic" panose="020B0502020202020204" pitchFamily="34" charset="0"/>
              </a:rPr>
              <a:t>, N., Matsuda, K., </a:t>
            </a:r>
            <a:r>
              <a:rPr lang="en-US" sz="1200" dirty="0" err="1">
                <a:latin typeface="Century Gothic" panose="020B0502020202020204" pitchFamily="34" charset="0"/>
              </a:rPr>
              <a:t>Kometani</a:t>
            </a:r>
            <a:r>
              <a:rPr lang="en-US" sz="1200" dirty="0">
                <a:latin typeface="Century Gothic" panose="020B0502020202020204" pitchFamily="34" charset="0"/>
              </a:rPr>
              <a:t>, T., &amp; Matsumura, Y. (2003). Oxidative stability, structure, and physical characteristics of microcapsules formed by spray drying of fish oil with protein and dextrin wall materials. </a:t>
            </a:r>
            <a:r>
              <a:rPr lang="en-US" sz="1200" i="1" dirty="0">
                <a:latin typeface="Century Gothic" panose="020B0502020202020204" pitchFamily="34" charset="0"/>
              </a:rPr>
              <a:t>Journal of Food Science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68</a:t>
            </a:r>
            <a:r>
              <a:rPr lang="en-US" sz="1200" dirty="0">
                <a:latin typeface="Century Gothic" panose="020B0502020202020204" pitchFamily="34" charset="0"/>
              </a:rPr>
              <a:t>(7), 2248-2255.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Kolanowski, W., &amp; Laufenberg, G. (2006). Enrichment of food products with polyunsaturated fatty acids by fish oil addition. </a:t>
            </a:r>
            <a:r>
              <a:rPr lang="en-US" sz="1200" i="1" dirty="0">
                <a:latin typeface="Century Gothic" panose="020B0502020202020204" pitchFamily="34" charset="0"/>
              </a:rPr>
              <a:t>European Food Research and Technology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222</a:t>
            </a:r>
            <a:r>
              <a:rPr lang="en-US" sz="1200" dirty="0">
                <a:latin typeface="Century Gothic" panose="020B0502020202020204" pitchFamily="34" charset="0"/>
              </a:rPr>
              <a:t>(3-4), 472-477.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Kotwal, S., Jun, M., Sullivan, D., </a:t>
            </a:r>
            <a:r>
              <a:rPr lang="en-US" sz="1200" dirty="0" err="1">
                <a:latin typeface="Century Gothic" panose="020B0502020202020204" pitchFamily="34" charset="0"/>
              </a:rPr>
              <a:t>Perkovic</a:t>
            </a:r>
            <a:r>
              <a:rPr lang="en-US" sz="1200" dirty="0">
                <a:latin typeface="Century Gothic" panose="020B0502020202020204" pitchFamily="34" charset="0"/>
              </a:rPr>
              <a:t>, V., &amp; Neal, B. (2012). Omega 3 fatty acids and cardiovascular outcomes: systematic review and meta-analysis. </a:t>
            </a:r>
            <a:r>
              <a:rPr lang="en-US" sz="1200" i="1" dirty="0">
                <a:latin typeface="Century Gothic" panose="020B0502020202020204" pitchFamily="34" charset="0"/>
              </a:rPr>
              <a:t>Circulation: Cardiovascular Quality and Outcomes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5</a:t>
            </a:r>
            <a:r>
              <a:rPr lang="en-US" sz="1200" dirty="0">
                <a:latin typeface="Century Gothic" panose="020B0502020202020204" pitchFamily="34" charset="0"/>
              </a:rPr>
              <a:t>(6), 808-818.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Peet, M., &amp; Stokes, C. (2005). Omega-3 fatty acids in the treatment of psychiatric disorders. </a:t>
            </a:r>
            <a:r>
              <a:rPr lang="en-US" sz="1200" i="1" dirty="0">
                <a:latin typeface="Century Gothic" panose="020B0502020202020204" pitchFamily="34" charset="0"/>
              </a:rPr>
              <a:t>Drugs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65</a:t>
            </a:r>
            <a:r>
              <a:rPr lang="en-US" sz="1200" dirty="0">
                <a:latin typeface="Century Gothic" panose="020B0502020202020204" pitchFamily="34" charset="0"/>
              </a:rPr>
              <a:t>(8), 1051-1059.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Schram, L. B., Nielsen, C. J., </a:t>
            </a:r>
            <a:r>
              <a:rPr lang="en-US" sz="1200" dirty="0" err="1">
                <a:latin typeface="Century Gothic" panose="020B0502020202020204" pitchFamily="34" charset="0"/>
              </a:rPr>
              <a:t>Porsgaard</a:t>
            </a:r>
            <a:r>
              <a:rPr lang="en-US" sz="1200" dirty="0">
                <a:latin typeface="Century Gothic" panose="020B0502020202020204" pitchFamily="34" charset="0"/>
              </a:rPr>
              <a:t>, T., Nielsen, N. S., Holm, R., &amp; Mu, H. (2007). Food matrices affect the bioavailability of (n− 3) polyunsaturated fatty acids in a single meal study in humans. </a:t>
            </a:r>
            <a:r>
              <a:rPr lang="en-US" sz="1200" i="1" dirty="0">
                <a:latin typeface="Century Gothic" panose="020B0502020202020204" pitchFamily="34" charset="0"/>
              </a:rPr>
              <a:t>Food Research International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40</a:t>
            </a:r>
            <a:r>
              <a:rPr lang="en-US" sz="1200" dirty="0">
                <a:latin typeface="Century Gothic" panose="020B0502020202020204" pitchFamily="34" charset="0"/>
              </a:rPr>
              <a:t>(8), 1062-1068.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 err="1">
                <a:latin typeface="Century Gothic" panose="020B0502020202020204" pitchFamily="34" charset="0"/>
              </a:rPr>
              <a:t>Siska</a:t>
            </a:r>
            <a:r>
              <a:rPr lang="en-US" sz="1200" dirty="0">
                <a:latin typeface="Century Gothic" panose="020B0502020202020204" pitchFamily="34" charset="0"/>
              </a:rPr>
              <a:t>, G. (2018, December 12). Retrieved from https://www.pharmacytimes.com/publications/issue/2018/december2018/the-fish-oil-story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Serfert</a:t>
            </a:r>
            <a:r>
              <a:rPr lang="en-US" sz="1200" dirty="0">
                <a:latin typeface="Century Gothic" panose="020B0502020202020204" pitchFamily="34" charset="0"/>
              </a:rPr>
              <a:t>, Y., </a:t>
            </a:r>
            <a:r>
              <a:rPr lang="en-US" sz="1200" dirty="0" err="1">
                <a:latin typeface="Century Gothic" panose="020B0502020202020204" pitchFamily="34" charset="0"/>
              </a:rPr>
              <a:t>Drusch</a:t>
            </a:r>
            <a:r>
              <a:rPr lang="en-US" sz="1200" dirty="0">
                <a:latin typeface="Century Gothic" panose="020B0502020202020204" pitchFamily="34" charset="0"/>
              </a:rPr>
              <a:t>, S., &amp; Schwarz, K. (2009). Chemical </a:t>
            </a:r>
            <a:r>
              <a:rPr lang="en-US" sz="1200" dirty="0" err="1">
                <a:latin typeface="Century Gothic" panose="020B0502020202020204" pitchFamily="34" charset="0"/>
              </a:rPr>
              <a:t>stabilisation</a:t>
            </a:r>
            <a:r>
              <a:rPr lang="en-US" sz="1200" dirty="0">
                <a:latin typeface="Century Gothic" panose="020B0502020202020204" pitchFamily="34" charset="0"/>
              </a:rPr>
              <a:t> of oils rich in long-chain polyunsaturated fatty acids during </a:t>
            </a:r>
            <a:r>
              <a:rPr lang="en-US" sz="1200" dirty="0" err="1">
                <a:latin typeface="Century Gothic" panose="020B0502020202020204" pitchFamily="34" charset="0"/>
              </a:rPr>
              <a:t>homogenisation</a:t>
            </a:r>
            <a:r>
              <a:rPr lang="en-US" sz="1200" dirty="0">
                <a:latin typeface="Century Gothic" panose="020B0502020202020204" pitchFamily="34" charset="0"/>
              </a:rPr>
              <a:t>, microencapsulation and storage. </a:t>
            </a:r>
            <a:r>
              <a:rPr lang="en-US" sz="1200" i="1" dirty="0">
                <a:latin typeface="Century Gothic" panose="020B0502020202020204" pitchFamily="34" charset="0"/>
              </a:rPr>
              <a:t>Food Chemistry</a:t>
            </a:r>
            <a:r>
              <a:rPr lang="en-US" sz="1200" dirty="0">
                <a:latin typeface="Century Gothic" panose="020B0502020202020204" pitchFamily="34" charset="0"/>
              </a:rPr>
              <a:t>, </a:t>
            </a:r>
            <a:r>
              <a:rPr lang="en-US" sz="1200" i="1" dirty="0">
                <a:latin typeface="Century Gothic" panose="020B0502020202020204" pitchFamily="34" charset="0"/>
              </a:rPr>
              <a:t>113</a:t>
            </a:r>
            <a:r>
              <a:rPr lang="en-US" sz="1200" dirty="0">
                <a:latin typeface="Century Gothic" panose="020B0502020202020204" pitchFamily="34" charset="0"/>
              </a:rPr>
              <a:t>(4), 1106-1112.</a:t>
            </a:r>
          </a:p>
        </p:txBody>
      </p:sp>
    </p:spTree>
    <p:extLst>
      <p:ext uri="{BB962C8B-B14F-4D97-AF65-F5344CB8AC3E}">
        <p14:creationId xmlns:p14="http://schemas.microsoft.com/office/powerpoint/2010/main" val="97275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Background Information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In the 1970’s scientists discovered the Eskimos &amp; the Japanese had low levels of cardiac incidents despite consuming large amounts of fish fats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Due to this discovery, people started eating more healthy fish and oils, and interest in researching the beneficial health effects of these oils increased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Although these oils are healthy, polyunsaturated fatty acids (PUFAS) are highly susceptible to lipid oxidation, especially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r>
              <a:rPr lang="en-US" dirty="0">
                <a:latin typeface="Century Gothic" panose="020B0502020202020204" pitchFamily="34" charset="0"/>
              </a:rPr>
              <a:t>-3’s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r>
              <a:rPr lang="en-US" dirty="0">
                <a:latin typeface="Century Gothic" panose="020B0502020202020204" pitchFamily="34" charset="0"/>
              </a:rPr>
              <a:t>-3 fatty acids are found mainly in fish oil, but are present in green leafy vegetables &amp; oils including: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Canola oil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Flaxseed oil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Walnut oil</a:t>
            </a:r>
          </a:p>
          <a:p>
            <a:pPr marL="201168" lvl="1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plate of food on a table&#10;&#10;Description automatically generated">
            <a:extLst>
              <a:ext uri="{FF2B5EF4-FFF2-40B4-BE49-F238E27FC236}">
                <a16:creationId xmlns:a16="http://schemas.microsoft.com/office/drawing/2014/main" id="{0E23542E-FE72-4585-BCB8-141583BC0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r="21146"/>
          <a:stretch/>
        </p:blipFill>
        <p:spPr>
          <a:xfrm>
            <a:off x="8020571" y="212190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Fish 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2" y="1845733"/>
            <a:ext cx="5968536" cy="4725664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Main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 fatty acids in fish oil: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s-ES" sz="1800" dirty="0">
                <a:latin typeface="Century Gothic" panose="020B0502020202020204" pitchFamily="34" charset="0"/>
              </a:rPr>
              <a:t> Docosahexaenoic Acid (DHA) 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s-ES" sz="1800" dirty="0">
                <a:latin typeface="Century Gothic" panose="020B0502020202020204" pitchFamily="34" charset="0"/>
              </a:rPr>
              <a:t> Eicosapentaenoic Acid (EPA)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 panose="020B0502020202020204" pitchFamily="34" charset="0"/>
              </a:rPr>
              <a:t> </a:t>
            </a:r>
            <a:r>
              <a:rPr lang="en-US" sz="2200" dirty="0">
                <a:latin typeface="Century Gothic" panose="020B0502020202020204" pitchFamily="34" charset="0"/>
              </a:rPr>
              <a:t>Posses Unique Qualities due to: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↑ degree of unsaturation and number of   carbon atoms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↑ concentration of long-chain </a:t>
            </a:r>
            <a:r>
              <a:rPr lang="el-GR" sz="1800" dirty="0">
                <a:latin typeface="Century Gothic" panose="020B0502020202020204" pitchFamily="34" charset="0"/>
              </a:rPr>
              <a:t>ω</a:t>
            </a:r>
            <a:r>
              <a:rPr lang="en-US" sz="1800" dirty="0">
                <a:latin typeface="Century Gothic" panose="020B0502020202020204" pitchFamily="34" charset="0"/>
              </a:rPr>
              <a:t>-3 PUFA’s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Large quantity and variety of fatty acids             in tryacylglycerols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Concentration of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 affected by: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Age of Fish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Fishing Season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Species of Fish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Area of Living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sz="1800" dirty="0">
                <a:latin typeface="Century Gothic" panose="020B0502020202020204" pitchFamily="34" charset="0"/>
              </a:rPr>
              <a:t> Water Temperature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200" dirty="0">
              <a:latin typeface="Century Gothic" panose="020B0502020202020204" pitchFamily="34" charset="0"/>
            </a:endParaRPr>
          </a:p>
          <a:p>
            <a:pPr lvl="3">
              <a:buFont typeface="Wingdings" panose="05000000000000000000" pitchFamily="2" charset="2"/>
              <a:buChar char="v"/>
            </a:pPr>
            <a:endParaRPr lang="en-US" sz="1800" dirty="0">
              <a:latin typeface="Century Gothic" panose="020B0502020202020204" pitchFamily="34" charset="0"/>
            </a:endParaRPr>
          </a:p>
          <a:p>
            <a:pPr lvl="3">
              <a:buFont typeface="Wingdings" panose="05000000000000000000" pitchFamily="2" charset="2"/>
              <a:buChar char="v"/>
            </a:pPr>
            <a:endParaRPr lang="en-US" sz="18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52DC90-FA06-4195-AC35-4B092EAFD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36531"/>
          <a:stretch/>
        </p:blipFill>
        <p:spPr>
          <a:xfrm>
            <a:off x="6799807" y="4065342"/>
            <a:ext cx="4542542" cy="1920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B4924-8BF5-40F3-8628-BC5AAF92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46" r="96554">
                        <a14:foregroundMark x1="6622" y1="46500" x2="6622" y2="46500"/>
                        <a14:foregroundMark x1="6284" y1="56250" x2="6284" y2="56250"/>
                        <a14:foregroundMark x1="4932" y1="55625" x2="4932" y2="55625"/>
                        <a14:foregroundMark x1="3446" y1="48500" x2="3446" y2="48500"/>
                        <a14:foregroundMark x1="96554" y1="66125" x2="96554" y2="6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11" y="1828090"/>
            <a:ext cx="3488335" cy="1885586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1A96024-E319-441D-8001-6B8F0E74F0FA}"/>
              </a:ext>
            </a:extLst>
          </p:cNvPr>
          <p:cNvSpPr/>
          <p:nvPr/>
        </p:nvSpPr>
        <p:spPr>
          <a:xfrm>
            <a:off x="8771820" y="3382957"/>
            <a:ext cx="598517" cy="66143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7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700" dirty="0">
                <a:latin typeface="Century Gothic" panose="020B0502020202020204" pitchFamily="34" charset="0"/>
              </a:rPr>
              <a:t>Concentration of </a:t>
            </a:r>
            <a:r>
              <a:rPr lang="el-GR" sz="4700" dirty="0">
                <a:latin typeface="Century Gothic" panose="020B0502020202020204" pitchFamily="34" charset="0"/>
              </a:rPr>
              <a:t>ω</a:t>
            </a:r>
            <a:r>
              <a:rPr lang="en-US" sz="4700" dirty="0">
                <a:latin typeface="Century Gothic" panose="020B0502020202020204" pitchFamily="34" charset="0"/>
              </a:rPr>
              <a:t>-3’s by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2" y="1845733"/>
            <a:ext cx="5968536" cy="4725664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endParaRPr lang="en-US" sz="2200" dirty="0">
              <a:latin typeface="Century Gothic" panose="020B0502020202020204" pitchFamily="34" charset="0"/>
            </a:endParaRPr>
          </a:p>
          <a:p>
            <a:pPr lvl="3">
              <a:buFont typeface="Wingdings" panose="05000000000000000000" pitchFamily="2" charset="2"/>
              <a:buChar char="v"/>
            </a:pPr>
            <a:endParaRPr lang="en-US" sz="1800" dirty="0">
              <a:latin typeface="Century Gothic" panose="020B0502020202020204" pitchFamily="34" charset="0"/>
            </a:endParaRPr>
          </a:p>
          <a:p>
            <a:pPr lvl="3">
              <a:buFont typeface="Wingdings" panose="05000000000000000000" pitchFamily="2" charset="2"/>
              <a:buChar char="v"/>
            </a:pPr>
            <a:endParaRPr lang="en-US" sz="18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EF59371-B0A3-48D3-9715-CF0297179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5" t="20485" r="29090" b="26122"/>
          <a:stretch/>
        </p:blipFill>
        <p:spPr>
          <a:xfrm>
            <a:off x="2625438" y="1775903"/>
            <a:ext cx="6634390" cy="45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Health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10058399" cy="4023360"/>
          </a:xfrm>
        </p:spPr>
        <p:txBody>
          <a:bodyPr>
            <a:normAutofit lnSpcReduction="10000"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Lower mortality risk from existing coronary heart disease, as well as sudden cardiac death and non-fatal coronary events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Clinical trials with rheumatoid arthritis patients have shown a decrease in associated symptoms and long term usage of non-steroidal anti-inflammatory drugs (NSAIDs)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May play a role in the prevention and promotion of several types of cancer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Therapeutic effects have been noted in patients with mental health disorders such as schizophrenia, depression, and ADHD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May prevent or slow development of Alzheimer’s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Critically important in long-term cognitive, visual, and motor development in infants, esp. DHA</a:t>
            </a:r>
          </a:p>
        </p:txBody>
      </p:sp>
    </p:spTree>
    <p:extLst>
      <p:ext uri="{BB962C8B-B14F-4D97-AF65-F5344CB8AC3E}">
        <p14:creationId xmlns:p14="http://schemas.microsoft.com/office/powerpoint/2010/main" val="3616176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Product Enrichment w/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r>
              <a:rPr lang="en-US" dirty="0">
                <a:latin typeface="Century Gothic" panose="020B0502020202020204" pitchFamily="34" charset="0"/>
              </a:rPr>
              <a:t>-3’s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394201" cy="4023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Meat and Poultry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Bread and Bakery Products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Spreadable Fats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Eggs and Egg Products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Milk and Dairy Products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Pasta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Sauces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Juices &amp; Soft Drinks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Instant Concentrates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08982-3A08-4BDC-A6BB-0811E4FD4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r="24206"/>
          <a:stretch/>
        </p:blipFill>
        <p:spPr>
          <a:xfrm>
            <a:off x="5606247" y="2288083"/>
            <a:ext cx="2393050" cy="3088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591525-BCE3-4361-ABEA-6F9CE5A5C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63" y="4028141"/>
            <a:ext cx="1379072" cy="1783081"/>
          </a:xfrm>
          <a:prstGeom prst="rect">
            <a:avLst/>
          </a:prstGeom>
        </p:spPr>
      </p:pic>
      <p:pic>
        <p:nvPicPr>
          <p:cNvPr id="11" name="Picture 10" descr="A can of soda&#10;&#10;Description automatically generated">
            <a:extLst>
              <a:ext uri="{FF2B5EF4-FFF2-40B4-BE49-F238E27FC236}">
                <a16:creationId xmlns:a16="http://schemas.microsoft.com/office/drawing/2014/main" id="{BFB2814D-EACD-4513-AA02-0035DC6C7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324" y="4002037"/>
            <a:ext cx="2003462" cy="178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D4A3E-CCAB-4367-8ABE-62D87633B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0" b="7006"/>
          <a:stretch/>
        </p:blipFill>
        <p:spPr>
          <a:xfrm>
            <a:off x="8114063" y="2049401"/>
            <a:ext cx="3145970" cy="178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2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426C749-AEA1-4E73-86E5-5F1D05CD64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9" r="4422"/>
          <a:stretch/>
        </p:blipFill>
        <p:spPr>
          <a:xfrm>
            <a:off x="2239736" y="7850"/>
            <a:ext cx="7712528" cy="63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9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3BAE65-D215-4292-9498-D9610AC2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BFB65-646F-4EC6-ADE0-D29B528C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Oxidation in </a:t>
            </a:r>
            <a:r>
              <a:rPr lang="el-GR" dirty="0">
                <a:latin typeface="Century Gothic" panose="020B0502020202020204" pitchFamily="34" charset="0"/>
              </a:rPr>
              <a:t>ω</a:t>
            </a:r>
            <a:r>
              <a:rPr lang="en-US" dirty="0">
                <a:latin typeface="Century Gothic" panose="020B0502020202020204" pitchFamily="34" charset="0"/>
              </a:rPr>
              <a:t>-3’s </a:t>
            </a:r>
          </a:p>
        </p:txBody>
      </p:sp>
      <p:pic>
        <p:nvPicPr>
          <p:cNvPr id="5" name="Picture 4" descr="A plate of food with a slice of cake on a table&#10;&#10;Description automatically generated">
            <a:extLst>
              <a:ext uri="{FF2B5EF4-FFF2-40B4-BE49-F238E27FC236}">
                <a16:creationId xmlns:a16="http://schemas.microsoft.com/office/drawing/2014/main" id="{5B72C94A-8FDB-4E05-B995-70BC82E6F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11764"/>
          <a:stretch/>
        </p:blipFill>
        <p:spPr>
          <a:xfrm>
            <a:off x="946112" y="640081"/>
            <a:ext cx="6285575" cy="531440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99ACED-3F9B-471D-97BC-E5D2D2319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9E6D3-03EC-408A-968C-D362470A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Very susceptible to oxidation due to ↑ degree of unsaturation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Negatively impacts sensory qualities of foods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Off/Loss of flavors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Odors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Color Changes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Reduces nutritive quality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>
                <a:latin typeface="Century Gothic" panose="020B0502020202020204" pitchFamily="34" charset="0"/>
              </a:rPr>
              <a:t> Decreases food safety</a:t>
            </a:r>
          </a:p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C05757-249C-4F2B-B326-B940FDD9C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922679-5189-4C5C-9FBB-6839F89C6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582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FA0D-1BB8-4828-91D5-26AAC04F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Antioxidant Protection of </a:t>
            </a:r>
            <a:r>
              <a:rPr lang="el-GR">
                <a:latin typeface="Century Gothic" panose="020B0502020202020204" pitchFamily="34" charset="0"/>
              </a:rPr>
              <a:t>ω</a:t>
            </a:r>
            <a:r>
              <a:rPr lang="en-US">
                <a:latin typeface="Century Gothic" panose="020B0502020202020204" pitchFamily="34" charset="0"/>
              </a:rPr>
              <a:t>-3’s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CF5-895C-4013-969C-F67EAD4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3"/>
            <a:ext cx="6087290" cy="4457096"/>
          </a:xfrm>
        </p:spPr>
        <p:txBody>
          <a:bodyPr>
            <a:normAutofit fontScale="92500"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Antioxidants can prevent oxidation of lipids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Several antioxidants have been studied to stabilize long chain PUFAs: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α-Tocopherol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δ-Tocopherol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EDTA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Ascorbic acid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Lecithin</a:t>
            </a:r>
          </a:p>
          <a:p>
            <a:pPr lvl="3">
              <a:buFont typeface="Wingdings" panose="05000000000000000000" pitchFamily="2" charset="2"/>
              <a:buChar char="v"/>
            </a:pPr>
            <a:r>
              <a:rPr lang="en-US" dirty="0">
                <a:latin typeface="Century Gothic" panose="020B0502020202020204" pitchFamily="34" charset="0"/>
              </a:rPr>
              <a:t> Ferulic acid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Effectiveness &amp; application depends on product type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>
                <a:latin typeface="Century Gothic" panose="020B0502020202020204" pitchFamily="34" charset="0"/>
              </a:rPr>
              <a:t> A study conducted showed that combining a mixture high in δ-Tocopherol &amp; low in α-Tocopherol, w/ ascorbyl palmitate &amp; lecithin effectively reduce oxidation in </a:t>
            </a:r>
            <a:r>
              <a:rPr lang="el-GR" sz="2200" dirty="0">
                <a:latin typeface="Century Gothic" panose="020B0502020202020204" pitchFamily="34" charset="0"/>
              </a:rPr>
              <a:t>ω</a:t>
            </a:r>
            <a:r>
              <a:rPr lang="en-US" sz="2200" dirty="0">
                <a:latin typeface="Century Gothic" panose="020B0502020202020204" pitchFamily="34" charset="0"/>
              </a:rPr>
              <a:t>-3’s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2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close up of a fish&#10;&#10;Description automatically generated">
            <a:extLst>
              <a:ext uri="{FF2B5EF4-FFF2-40B4-BE49-F238E27FC236}">
                <a16:creationId xmlns:a16="http://schemas.microsoft.com/office/drawing/2014/main" id="{1EF3A772-55E8-4AE9-BECE-7CBE51E08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532" y="2711876"/>
            <a:ext cx="3613148" cy="24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2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18A20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762</Words>
  <Application>Microsoft Office PowerPoint</Application>
  <PresentationFormat>Widescreen</PresentationFormat>
  <Paragraphs>100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Century Gothic (Body)</vt:lpstr>
      <vt:lpstr>Wingdings</vt:lpstr>
      <vt:lpstr>Office Theme</vt:lpstr>
      <vt:lpstr>Retrospect</vt:lpstr>
      <vt:lpstr> Protecting n-3 Fatty Acids in Foods and Supplements  -Rachel McNicholas</vt:lpstr>
      <vt:lpstr>Background Information </vt:lpstr>
      <vt:lpstr>Fish Oils</vt:lpstr>
      <vt:lpstr>Concentration of ω-3’s by Species</vt:lpstr>
      <vt:lpstr>Health Benefits</vt:lpstr>
      <vt:lpstr>Product Enrichment w/ω-3’s </vt:lpstr>
      <vt:lpstr>PowerPoint Presentation</vt:lpstr>
      <vt:lpstr>Oxidation in ω-3’s </vt:lpstr>
      <vt:lpstr>Antioxidant Protection of ω-3’s</vt:lpstr>
      <vt:lpstr>Microencapsulation of ω-3’s</vt:lpstr>
      <vt:lpstr>MAP and ω-3’s</vt:lpstr>
      <vt:lpstr>Takeaways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Protecting n-3 Fatty Acids in Foods and Supplements  -Rachel McNicholas</dc:title>
  <dc:creator>Rachel McNicholas</dc:creator>
  <cp:lastModifiedBy>Rachel McNicholas</cp:lastModifiedBy>
  <cp:revision>7</cp:revision>
  <dcterms:created xsi:type="dcterms:W3CDTF">2019-04-11T09:28:56Z</dcterms:created>
  <dcterms:modified xsi:type="dcterms:W3CDTF">2019-04-11T10:03:39Z</dcterms:modified>
</cp:coreProperties>
</file>