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sldIdLst>
    <p:sldId id="258" r:id="rId2"/>
    <p:sldId id="287" r:id="rId3"/>
    <p:sldId id="302" r:id="rId4"/>
    <p:sldId id="289" r:id="rId5"/>
    <p:sldId id="303" r:id="rId6"/>
    <p:sldId id="288" r:id="rId7"/>
    <p:sldId id="298" r:id="rId8"/>
    <p:sldId id="305" r:id="rId9"/>
    <p:sldId id="292" r:id="rId10"/>
    <p:sldId id="306" r:id="rId11"/>
    <p:sldId id="293" r:id="rId12"/>
    <p:sldId id="294" r:id="rId13"/>
    <p:sldId id="295" r:id="rId14"/>
    <p:sldId id="296" r:id="rId15"/>
    <p:sldId id="297" r:id="rId16"/>
    <p:sldId id="266" r:id="rId17"/>
    <p:sldId id="28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6C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BD6B5-6EF5-864D-A4CC-25C04C7FC3B8}" v="199" dt="2019-04-18T15:38:58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6"/>
    <p:restoredTop sz="94679"/>
  </p:normalViewPr>
  <p:slideViewPr>
    <p:cSldViewPr snapToGrid="0" snapToObjects="1">
      <p:cViewPr varScale="1">
        <p:scale>
          <a:sx n="89" d="100"/>
          <a:sy n="89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9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6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5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7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9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4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6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4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3FB314C-5DE7-1941-98D7-F009685E836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31B8947-535C-A547-A6EC-28BBDEDC5B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69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1/jf00034a030." TargetMode="External"/><Relationship Id="rId3" Type="http://schemas.openxmlformats.org/officeDocument/2006/relationships/hyperlink" Target="http://www.sciencedirect.com/science/article/pii/S0308814697000356." TargetMode="External"/><Relationship Id="rId7" Type="http://schemas.openxmlformats.org/officeDocument/2006/relationships/hyperlink" Target="doi:https://doi.org/10.1016/j.arabjc.2015.03.011" TargetMode="External"/><Relationship Id="rId2" Type="http://schemas.openxmlformats.org/officeDocument/2006/relationships/hyperlink" Target="http://doi.org/10.5307/JBE.2016.41.4.365.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iencedirect.com/science/article/pii/S1878535215000805." TargetMode="External"/><Relationship Id="rId5" Type="http://schemas.openxmlformats.org/officeDocument/2006/relationships/hyperlink" Target="https://doi.org/10.1002/jsfa.2740351014." TargetMode="External"/><Relationship Id="rId4" Type="http://schemas.openxmlformats.org/officeDocument/2006/relationships/hyperlink" Target="doi:https://doi.org/10.1016/S0308-8146(97)00035-6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221345301500018X" TargetMode="External"/><Relationship Id="rId3" Type="http://schemas.openxmlformats.org/officeDocument/2006/relationships/hyperlink" Target="https://www.tiglobal.com/everest-dryer.html" TargetMode="External"/><Relationship Id="rId7" Type="http://schemas.openxmlformats.org/officeDocument/2006/relationships/hyperlink" Target="https://www.condair.co.uk/news/humidifiers-enhance-fermentation-at-bajrang-tea" TargetMode="External"/><Relationship Id="rId2" Type="http://schemas.openxmlformats.org/officeDocument/2006/relationships/hyperlink" Target="https://www.halmaritea.com/blog/know-the-type-of-preference-of-processed-black-tea-considering-ctc-and-traditional-way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gate.net/figure/Schematic-representation-of-the-conversion-of-chlorophyll-a-to-pheophytin-through-acid_fig2_237825415" TargetMode="External"/><Relationship Id="rId5" Type="http://schemas.openxmlformats.org/officeDocument/2006/relationships/hyperlink" Target="https://cdavies.wordpress.com/2009/01/27/simple-sugars-fructose-glucose-and-sucrose/" TargetMode="External"/><Relationship Id="rId4" Type="http://schemas.openxmlformats.org/officeDocument/2006/relationships/hyperlink" Target="https://waltersbay.com/products/maliboda-opa-ceylon-black-tea-loose-lea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80A1E-21BB-4C0A-BCE6-7C7839CFD24B}"/>
              </a:ext>
            </a:extLst>
          </p:cNvPr>
          <p:cNvSpPr/>
          <p:nvPr/>
        </p:nvSpPr>
        <p:spPr>
          <a:xfrm>
            <a:off x="275246" y="5746465"/>
            <a:ext cx="3810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Presented by: Kevin B. Kiefer</a:t>
            </a:r>
          </a:p>
          <a:p>
            <a:r>
              <a:rPr lang="en-US" sz="2400" dirty="0"/>
              <a:t>Food Chemistry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D17CB-4C09-2F49-BEF1-28E7893A787A}"/>
              </a:ext>
            </a:extLst>
          </p:cNvPr>
          <p:cNvSpPr/>
          <p:nvPr/>
        </p:nvSpPr>
        <p:spPr>
          <a:xfrm>
            <a:off x="483818" y="1044831"/>
            <a:ext cx="107937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The Complexity of the development of Flavors and Colors in Black Tea Manufacturing, particularly withering of tea leaves</a:t>
            </a:r>
          </a:p>
        </p:txBody>
      </p:sp>
    </p:spTree>
    <p:extLst>
      <p:ext uri="{BB962C8B-B14F-4D97-AF65-F5344CB8AC3E}">
        <p14:creationId xmlns:p14="http://schemas.microsoft.com/office/powerpoint/2010/main" val="247637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705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Proteins and Amino Acids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D2F23-AC0D-8143-9E31-42B93A66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1" y="1851439"/>
            <a:ext cx="7741478" cy="3954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494627-C143-8345-AC7B-368810C33313}"/>
              </a:ext>
            </a:extLst>
          </p:cNvPr>
          <p:cNvSpPr/>
          <p:nvPr/>
        </p:nvSpPr>
        <p:spPr>
          <a:xfrm>
            <a:off x="3048000" y="58516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Total free amino acids (%) of </a:t>
            </a:r>
            <a:r>
              <a:rPr lang="en-US" sz="1600" i="1" dirty="0">
                <a:highlight>
                  <a:srgbClr val="FFFF00"/>
                </a:highlight>
              </a:rPr>
              <a:t>Camilla </a:t>
            </a:r>
            <a:r>
              <a:rPr lang="en-US" sz="1600" i="1" dirty="0" err="1">
                <a:highlight>
                  <a:srgbClr val="FFFF00"/>
                </a:highlight>
              </a:rPr>
              <a:t>sinensis</a:t>
            </a:r>
            <a:r>
              <a:rPr lang="en-US" sz="1600" dirty="0">
                <a:highlight>
                  <a:srgbClr val="FFFF00"/>
                </a:highlight>
              </a:rPr>
              <a:t> leaves at different withering times during black tea manufacturing</a:t>
            </a:r>
            <a:r>
              <a:rPr lang="en-US" sz="1600" baseline="30000" dirty="0">
                <a:highlight>
                  <a:srgbClr val="FFFF00"/>
                </a:highlight>
              </a:rPr>
              <a:t>4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19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3E2791-07C8-E94C-A4C9-407091D1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7" t="10534" r="63584" b="52079"/>
          <a:stretch/>
        </p:blipFill>
        <p:spPr>
          <a:xfrm>
            <a:off x="7477881" y="2448745"/>
            <a:ext cx="2066201" cy="217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35784-89A6-1B4A-A382-BA2CDBF16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14" t="7925" r="17589" b="54688"/>
          <a:stretch/>
        </p:blipFill>
        <p:spPr>
          <a:xfrm>
            <a:off x="7305253" y="4569094"/>
            <a:ext cx="2650435" cy="2173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9212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Carbohydrates and Simple Sugars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8756E-9A92-8444-9CE6-28BD103DF5C6}"/>
              </a:ext>
            </a:extLst>
          </p:cNvPr>
          <p:cNvSpPr txBox="1"/>
          <p:nvPr/>
        </p:nvSpPr>
        <p:spPr>
          <a:xfrm>
            <a:off x="331304" y="1498312"/>
            <a:ext cx="11667863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Conversion of carbohydrates into simple sugars during withering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React with amino acids to form aroma compounds responsible for the flavor of black tea</a:t>
            </a:r>
            <a:r>
              <a:rPr lang="en-US" sz="2400" baseline="30000" dirty="0"/>
              <a:t>1,2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DA731-0FD6-E54E-9749-9EE353CB6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1" t="51156" r="22653" b="5884"/>
          <a:stretch/>
        </p:blipFill>
        <p:spPr>
          <a:xfrm>
            <a:off x="1206345" y="3320484"/>
            <a:ext cx="4555445" cy="24972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AF57C6-388D-B944-BDA9-98BAA03E899A}"/>
              </a:ext>
            </a:extLst>
          </p:cNvPr>
          <p:cNvCxnSpPr>
            <a:cxnSpLocks/>
          </p:cNvCxnSpPr>
          <p:nvPr/>
        </p:nvCxnSpPr>
        <p:spPr>
          <a:xfrm>
            <a:off x="5877514" y="4569094"/>
            <a:ext cx="8514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1D1ADC-AE45-3741-ABE1-5F40ED165518}"/>
              </a:ext>
            </a:extLst>
          </p:cNvPr>
          <p:cNvCxnSpPr>
            <a:cxnSpLocks/>
          </p:cNvCxnSpPr>
          <p:nvPr/>
        </p:nvCxnSpPr>
        <p:spPr>
          <a:xfrm flipV="1">
            <a:off x="6728957" y="3935896"/>
            <a:ext cx="662609" cy="6331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8E0340-44DC-8145-BFB2-580661FF9D97}"/>
              </a:ext>
            </a:extLst>
          </p:cNvPr>
          <p:cNvCxnSpPr>
            <a:cxnSpLocks/>
          </p:cNvCxnSpPr>
          <p:nvPr/>
        </p:nvCxnSpPr>
        <p:spPr>
          <a:xfrm rot="5400000" flipV="1">
            <a:off x="6714252" y="4554389"/>
            <a:ext cx="662609" cy="6331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80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6104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Lipids and Fatty Acids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B3545D-7E19-E34C-8406-DE28EC720850}"/>
              </a:ext>
            </a:extLst>
          </p:cNvPr>
          <p:cNvSpPr txBox="1"/>
          <p:nvPr/>
        </p:nvSpPr>
        <p:spPr>
          <a:xfrm>
            <a:off x="331305" y="1335845"/>
            <a:ext cx="6104556" cy="52629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Important for development of aroma compounds in black 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Levels of saturated FAs decrease during withering (influence on flavor not known)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However, unsaturated FAs decrease during withering via lipid degradation causing oxidative cleavage to form aroma compounds</a:t>
            </a:r>
            <a:r>
              <a:rPr lang="en-US" sz="2400" baseline="30000" dirty="0"/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catalyzed by </a:t>
            </a:r>
            <a:r>
              <a:rPr lang="en-US" sz="2400" b="1" dirty="0"/>
              <a:t>lipoxygenase</a:t>
            </a:r>
            <a:r>
              <a:rPr lang="en-US" sz="2400" dirty="0"/>
              <a:t> that is increased during withering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Strong grassy odor </a:t>
            </a:r>
            <a:r>
              <a:rPr lang="en-US" sz="2400" dirty="0"/>
              <a:t>that not desirable for flavor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5DE1F13-1638-F74A-8F97-D937F5CE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8" y="1295272"/>
            <a:ext cx="5094528" cy="4727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4A4903-4664-1449-8CD0-CD463834096B}"/>
              </a:ext>
            </a:extLst>
          </p:cNvPr>
          <p:cNvSpPr/>
          <p:nvPr/>
        </p:nvSpPr>
        <p:spPr>
          <a:xfrm>
            <a:off x="5976731" y="606852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Effect of withering time on lipoxygenase activity</a:t>
            </a:r>
            <a:r>
              <a:rPr lang="en-US" sz="1600" baseline="30000" dirty="0">
                <a:highlight>
                  <a:srgbClr val="FFFF00"/>
                </a:highlight>
              </a:rPr>
              <a:t>5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6687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3423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Carotenoids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23EE4-6179-E44A-931A-9C072963EACE}"/>
              </a:ext>
            </a:extLst>
          </p:cNvPr>
          <p:cNvSpPr txBox="1"/>
          <p:nvPr/>
        </p:nvSpPr>
        <p:spPr>
          <a:xfrm>
            <a:off x="331305" y="1498312"/>
            <a:ext cx="3829878" cy="4667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Carotenoids get degraded and volatile flavor compounds are formed during withering and fermentation</a:t>
            </a:r>
            <a:r>
              <a:rPr lang="en-US" sz="20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Degradation more significant during physical withering compared to chemical</a:t>
            </a:r>
            <a:r>
              <a:rPr lang="en-US" sz="20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Violaxanthin and neoxanthin reduced during withering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B-Carotene ad lutein reduced during fermentation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FEB02-4506-BD49-BFFF-5AF9241D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26" y="2154587"/>
            <a:ext cx="8001386" cy="3205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0E76A8-51E5-0445-A845-4767028ADF12}"/>
              </a:ext>
            </a:extLst>
          </p:cNvPr>
          <p:cNvSpPr/>
          <p:nvPr/>
        </p:nvSpPr>
        <p:spPr>
          <a:xfrm>
            <a:off x="4707819" y="542441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Degradation of carotenoids by flavanols (polyphenol)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6457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E6D66-E356-6C41-81D1-CC32ED9F9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873" y="3149875"/>
            <a:ext cx="6570423" cy="3356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3239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Chlorophyll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2F4C9-8918-F64E-A809-B3218D608A34}"/>
              </a:ext>
            </a:extLst>
          </p:cNvPr>
          <p:cNvSpPr txBox="1"/>
          <p:nvPr/>
        </p:nvSpPr>
        <p:spPr>
          <a:xfrm>
            <a:off x="331304" y="1498312"/>
            <a:ext cx="11728173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chlorophyll content usually a negative quality (grassy aroma)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Conversion of chlorophyll to pheophytins during fermentation through acid hydrolysis contributing to black tea appearance</a:t>
            </a:r>
            <a:r>
              <a:rPr lang="en-US" sz="2400" baseline="30000" dirty="0"/>
              <a:t>1,2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Withering decreased chlorophyll by 15% forming chlorophyllides</a:t>
            </a:r>
            <a:r>
              <a:rPr lang="en-US" sz="2400" baseline="30000" dirty="0"/>
              <a:t>1,2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BF7EE8-2457-C24C-9CAF-B09305F493EA}"/>
              </a:ext>
            </a:extLst>
          </p:cNvPr>
          <p:cNvSpPr/>
          <p:nvPr/>
        </p:nvSpPr>
        <p:spPr>
          <a:xfrm>
            <a:off x="-440296" y="446422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Chlorophyll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AF6CD2-DEAE-E24C-9447-88585076265B}"/>
              </a:ext>
            </a:extLst>
          </p:cNvPr>
          <p:cNvSpPr/>
          <p:nvPr/>
        </p:nvSpPr>
        <p:spPr>
          <a:xfrm>
            <a:off x="6503843" y="445097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Pheophytins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711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8401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Catechins and Enzyme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DBB47-B964-054B-B92C-D4258FD4F733}"/>
              </a:ext>
            </a:extLst>
          </p:cNvPr>
          <p:cNvSpPr txBox="1"/>
          <p:nvPr/>
        </p:nvSpPr>
        <p:spPr>
          <a:xfrm>
            <a:off x="331304" y="1498312"/>
            <a:ext cx="11728173" cy="550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Catechin content decreased during withering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Catechins produce theaflavin (TF)  and </a:t>
            </a:r>
            <a:r>
              <a:rPr lang="en-US" sz="2400" dirty="0" err="1"/>
              <a:t>thearubigins</a:t>
            </a:r>
            <a:r>
              <a:rPr lang="en-US" sz="2400" dirty="0"/>
              <a:t> (TR) in the presence of polyphenol oxidase (PPO)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PPO activity decreases during withering as a result of moisture loss, but can be restored through rehydration, and activity of PPO is reduced by increased temperatures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Non-enzymatic chemical oxidation of catechins during fermentation can also produce pigments similar to TR in black tea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TF is responsible for the brisk and bright taste of black tea.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TF then reacts with more polyphenols to produce TR that is responsible for the distinctive body and color of black tea.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926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7288D7-FB1D-0644-A1AE-5DF81DA735F1}"/>
              </a:ext>
            </a:extLst>
          </p:cNvPr>
          <p:cNvSpPr txBox="1"/>
          <p:nvPr/>
        </p:nvSpPr>
        <p:spPr>
          <a:xfrm>
            <a:off x="331304" y="728871"/>
            <a:ext cx="3236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Work Cited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4E564-842F-0F4C-834A-87A8DA5229BA}"/>
              </a:ext>
            </a:extLst>
          </p:cNvPr>
          <p:cNvSpPr txBox="1"/>
          <p:nvPr/>
        </p:nvSpPr>
        <p:spPr>
          <a:xfrm>
            <a:off x="262293" y="1397479"/>
            <a:ext cx="11691168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Deb, S., &amp; </a:t>
            </a:r>
            <a:r>
              <a:rPr lang="en-US" sz="1400" dirty="0" err="1"/>
              <a:t>Jolvis</a:t>
            </a:r>
            <a:r>
              <a:rPr lang="en-US" sz="1400" dirty="0"/>
              <a:t> </a:t>
            </a:r>
            <a:r>
              <a:rPr lang="en-US" sz="1400" dirty="0" err="1"/>
              <a:t>Pou</a:t>
            </a:r>
            <a:r>
              <a:rPr lang="en-US" sz="1400" dirty="0"/>
              <a:t>, K. R. (2016). [A Review of Withering in the Processing of Black Tea].</a:t>
            </a:r>
            <a:r>
              <a:rPr lang="en-US" sz="1400" i="1" dirty="0"/>
              <a:t> 41</a:t>
            </a:r>
            <a:r>
              <a:rPr lang="en-US" sz="1400" dirty="0"/>
              <a:t>. Retrieved from </a:t>
            </a:r>
            <a:r>
              <a:rPr lang="en-US" sz="1400" dirty="0">
                <a:hlinkClick r:id="rId2"/>
              </a:rPr>
              <a:t>http://doi.org/10.5307/JBE.2016.41.4.365.</a:t>
            </a:r>
            <a:r>
              <a:rPr lang="en-US" sz="1400" dirty="0"/>
              <a:t> doi:10.5307/JBE.2016.41.4.365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Tomlins, K. I., &amp; </a:t>
            </a:r>
            <a:r>
              <a:rPr lang="en-US" sz="1400" dirty="0" err="1"/>
              <a:t>Mashingaidze</a:t>
            </a:r>
            <a:r>
              <a:rPr lang="en-US" sz="1400" dirty="0"/>
              <a:t>, A. (1997). Influence of withering, including leaf handling, on the manufacturing and quality of black teas — a review. </a:t>
            </a:r>
            <a:r>
              <a:rPr lang="en-US" sz="1400" i="1" dirty="0"/>
              <a:t>Food Chemistry, 60</a:t>
            </a:r>
            <a:r>
              <a:rPr lang="en-US" sz="1400" dirty="0"/>
              <a:t>(4), 573-580. Retrieved from </a:t>
            </a:r>
            <a:r>
              <a:rPr lang="en-US" sz="1400" dirty="0">
                <a:hlinkClick r:id="rId3"/>
              </a:rPr>
              <a:t>http://www.sciencedirect.com/science/article/pii/S0308814697000356.</a:t>
            </a:r>
            <a:r>
              <a:rPr lang="en-US" sz="1400" dirty="0"/>
              <a:t> </a:t>
            </a:r>
            <a:r>
              <a:rPr lang="en-US" sz="1400" dirty="0">
                <a:hlinkClick r:id="rId4"/>
              </a:rPr>
              <a:t>doi:https://doi.org/10.1016/S0308-8146(97)00035-6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Ullah, M. R., </a:t>
            </a:r>
            <a:r>
              <a:rPr lang="en-US" sz="1400" dirty="0" err="1"/>
              <a:t>Gogoi</a:t>
            </a:r>
            <a:r>
              <a:rPr lang="en-US" sz="1400" dirty="0"/>
              <a:t>, N., &amp; Baruah, D. (1984). The effect of withering on fermentation of tea leaf and development of liquor characters of black teas. </a:t>
            </a:r>
            <a:r>
              <a:rPr lang="en-US" sz="1400" i="1" dirty="0"/>
              <a:t>Journal of the Science of Food and Agriculture, 35</a:t>
            </a:r>
            <a:r>
              <a:rPr lang="en-US" sz="1400" dirty="0"/>
              <a:t>(10), 1142-1147. Retrieved from </a:t>
            </a:r>
            <a:r>
              <a:rPr lang="en-US" sz="1400" dirty="0">
                <a:hlinkClick r:id="rId5"/>
              </a:rPr>
              <a:t>https://doi.org/10.1002/jsfa.2740351014.</a:t>
            </a:r>
            <a:r>
              <a:rPr lang="en-US" sz="1400" dirty="0"/>
              <a:t> doi:10.1002/jsfa.2740351014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Jabeen</a:t>
            </a:r>
            <a:r>
              <a:rPr lang="en-US" sz="1400" dirty="0"/>
              <a:t>, S., </a:t>
            </a:r>
            <a:r>
              <a:rPr lang="en-US" sz="1400" dirty="0" err="1"/>
              <a:t>Alam</a:t>
            </a:r>
            <a:r>
              <a:rPr lang="en-US" sz="1400" dirty="0"/>
              <a:t>, S., Saleem, M., Ahmad, W., Bibi, R., Hamid, F. S., &amp; Shah, H. U. (2015). Withering timings affect the total free amino acids and mineral contents of tea leaves during black tea manufacturing. </a:t>
            </a:r>
            <a:r>
              <a:rPr lang="en-US" sz="1400" i="1" dirty="0"/>
              <a:t>Arabian Journal of Chemistry</a:t>
            </a:r>
            <a:r>
              <a:rPr lang="en-US" sz="1400" dirty="0"/>
              <a:t>. Retrieved from </a:t>
            </a:r>
            <a:r>
              <a:rPr lang="en-US" sz="1400" dirty="0">
                <a:hlinkClick r:id="rId6"/>
              </a:rPr>
              <a:t>http://www.sciencedirect.com/science/article/pii/S1878535215000805.</a:t>
            </a: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doi:https://doi.org/10.1016/j.arabjc.2015.03.011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Mahanta, P. K., </a:t>
            </a:r>
            <a:r>
              <a:rPr lang="en-US" sz="1400" dirty="0" err="1"/>
              <a:t>Tamuli</a:t>
            </a:r>
            <a:r>
              <a:rPr lang="en-US" sz="1400" dirty="0"/>
              <a:t>, P., &amp; </a:t>
            </a:r>
            <a:r>
              <a:rPr lang="en-US" sz="1400" dirty="0" err="1"/>
              <a:t>Bhuyan</a:t>
            </a:r>
            <a:r>
              <a:rPr lang="en-US" sz="1400" dirty="0"/>
              <a:t>, L. P. (1993). Changes of fatty acid contents, lipoxygenase activities, and volatiles during black tea manufacture. </a:t>
            </a:r>
            <a:r>
              <a:rPr lang="en-US" sz="1400" i="1" dirty="0"/>
              <a:t>Journal of Agricultural and Food Chemistry, 41</a:t>
            </a:r>
            <a:r>
              <a:rPr lang="en-US" sz="1400" dirty="0"/>
              <a:t>(10), 1677-1683. Retrieved from </a:t>
            </a:r>
            <a:r>
              <a:rPr lang="en-US" sz="1400" dirty="0">
                <a:hlinkClick r:id="rId8"/>
              </a:rPr>
              <a:t>https://doi.org/10.1021/jf00034a030.</a:t>
            </a:r>
            <a:r>
              <a:rPr lang="en-US" sz="1400" dirty="0"/>
              <a:t> doi:10.1021/jf00034a030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7288D7-FB1D-0644-A1AE-5DF81DA735F1}"/>
              </a:ext>
            </a:extLst>
          </p:cNvPr>
          <p:cNvSpPr txBox="1"/>
          <p:nvPr/>
        </p:nvSpPr>
        <p:spPr>
          <a:xfrm>
            <a:off x="331304" y="728871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4E564-842F-0F4C-834A-87A8DA5229BA}"/>
              </a:ext>
            </a:extLst>
          </p:cNvPr>
          <p:cNvSpPr txBox="1"/>
          <p:nvPr/>
        </p:nvSpPr>
        <p:spPr>
          <a:xfrm>
            <a:off x="262292" y="1397479"/>
            <a:ext cx="115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66B6A-F49A-FE44-AF98-4DC37D5A6D38}"/>
              </a:ext>
            </a:extLst>
          </p:cNvPr>
          <p:cNvSpPr txBox="1"/>
          <p:nvPr/>
        </p:nvSpPr>
        <p:spPr>
          <a:xfrm>
            <a:off x="262293" y="1397479"/>
            <a:ext cx="7251316" cy="39703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https://www.halmaritea.com/blog/know-the-type-of-preference-of-processed-black-tea-considering-ctc-and-traditional-way/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https://www.tiglobal.com/everest-dryer.html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https://waltersbay.com/products/maliboda-opa-ceylon-black-tea-loose-leaf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https://cdavies.wordpress.com/2009/01/27/simple-sugars-fructose-glucose-and-sucrose/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https://www.researchgate.net/figure/Schematic-representation-of-the-conversion-of-chlorophyll-a-to-pheophytin-through-acid_fig2_237825415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7"/>
              </a:rPr>
              <a:t>https://www.condair.co.uk/news/humidifiers-enhance-fermentation-at-bajrang-tea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8"/>
              </a:rPr>
              <a:t>https://www.sciencedirect.com/science/article/pii/S221345301500018X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1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5135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Introduction – Tea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4458B-6DB8-F640-8E97-269064FB98B9}"/>
              </a:ext>
            </a:extLst>
          </p:cNvPr>
          <p:cNvSpPr txBox="1"/>
          <p:nvPr/>
        </p:nvSpPr>
        <p:spPr>
          <a:xfrm>
            <a:off x="331304" y="1644961"/>
            <a:ext cx="11277600" cy="4524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 is manufactured from young shoots of the tea plant </a:t>
            </a:r>
            <a:r>
              <a:rPr lang="en-US" sz="2400" i="1" dirty="0"/>
              <a:t>Camellia sinensis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 is one of the most frequently consumed drinks in the world, next to water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Medical plant in India until the British arrived and introduced it as a drink for pleasure in the 19h century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India is the second largest producer next to </a:t>
            </a:r>
            <a:r>
              <a:rPr lang="en-US" sz="2400" dirty="0" smtClean="0"/>
              <a:t>China</a:t>
            </a:r>
            <a:r>
              <a:rPr lang="en-US" sz="2400" baseline="30000" dirty="0" smtClean="0"/>
              <a:t>1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75</a:t>
            </a:r>
            <a:r>
              <a:rPr lang="en-US" sz="2400" dirty="0"/>
              <a:t>% total tea production includes black tea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Withering is a major processing step critical for the quality of black tea</a:t>
            </a:r>
            <a:r>
              <a:rPr lang="en-US" sz="2400" baseline="30000" dirty="0"/>
              <a:t>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98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593756-EBFB-FD4D-90A6-E5F609614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85" y="3205843"/>
            <a:ext cx="9558919" cy="3058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5014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Processing Stages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4458B-6DB8-F640-8E97-269064FB98B9}"/>
              </a:ext>
            </a:extLst>
          </p:cNvPr>
          <p:cNvSpPr txBox="1"/>
          <p:nvPr/>
        </p:nvSpPr>
        <p:spPr>
          <a:xfrm>
            <a:off x="331305" y="1498312"/>
            <a:ext cx="3605076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Plucking (picking)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Withering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Maceration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Rolling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Fermenting (oxidizing)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Drying (firing)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A07A5E-FDFD-484E-9604-1144988BB767}"/>
              </a:ext>
            </a:extLst>
          </p:cNvPr>
          <p:cNvSpPr/>
          <p:nvPr/>
        </p:nvSpPr>
        <p:spPr>
          <a:xfrm>
            <a:off x="4958091" y="281980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highlight>
                  <a:srgbClr val="FFFF00"/>
                </a:highlight>
              </a:rPr>
              <a:t>Major steps in tea manufacturing and the corresponding types of tea</a:t>
            </a:r>
            <a:r>
              <a:rPr lang="en-US" sz="1400" baseline="30000" dirty="0">
                <a:highlight>
                  <a:srgbClr val="FFFF00"/>
                </a:highlight>
              </a:rPr>
              <a:t>1</a:t>
            </a:r>
            <a:endParaRPr lang="en-US" sz="1400" baseline="30000" dirty="0">
              <a:effectLst/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B4C5EA-CBC2-8C4A-9DD8-2452EADEA2BE}"/>
              </a:ext>
            </a:extLst>
          </p:cNvPr>
          <p:cNvSpPr/>
          <p:nvPr/>
        </p:nvSpPr>
        <p:spPr>
          <a:xfrm>
            <a:off x="10244253" y="3322832"/>
            <a:ext cx="1371600" cy="379374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400AC5-BA41-9C4E-953E-7C2843B10CAB}"/>
              </a:ext>
            </a:extLst>
          </p:cNvPr>
          <p:cNvSpPr/>
          <p:nvPr/>
        </p:nvSpPr>
        <p:spPr>
          <a:xfrm>
            <a:off x="10529436" y="3921545"/>
            <a:ext cx="1021588" cy="379374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9D038-9634-EC4E-AF63-A1F116178F36}"/>
              </a:ext>
            </a:extLst>
          </p:cNvPr>
          <p:cNvSpPr/>
          <p:nvPr/>
        </p:nvSpPr>
        <p:spPr>
          <a:xfrm>
            <a:off x="10368291" y="4414390"/>
            <a:ext cx="1285827" cy="64775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C68F8D-9CDB-C242-96EF-6CC2FD319647}"/>
              </a:ext>
            </a:extLst>
          </p:cNvPr>
          <p:cNvSpPr/>
          <p:nvPr/>
        </p:nvSpPr>
        <p:spPr>
          <a:xfrm>
            <a:off x="10368291" y="5140396"/>
            <a:ext cx="1124462" cy="426685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A927B-BFAE-704E-825C-C9A2A21196BA}"/>
              </a:ext>
            </a:extLst>
          </p:cNvPr>
          <p:cNvSpPr/>
          <p:nvPr/>
        </p:nvSpPr>
        <p:spPr>
          <a:xfrm>
            <a:off x="10339504" y="5759327"/>
            <a:ext cx="1211520" cy="379374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2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2425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Plucking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DE710-3F65-A445-AB06-5585E38FF33D}"/>
              </a:ext>
            </a:extLst>
          </p:cNvPr>
          <p:cNvSpPr txBox="1"/>
          <p:nvPr/>
        </p:nvSpPr>
        <p:spPr>
          <a:xfrm>
            <a:off x="331304" y="1498312"/>
            <a:ext cx="5115959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Proper withering highly depends on plucking standards, leaf handling, and transportation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Compact leaf handling increases temperature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Decrease Theaflavin (TF) content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Less handling recommended to minimize cell damage</a:t>
            </a:r>
            <a:r>
              <a:rPr lang="en-US" sz="2400" baseline="30000" dirty="0"/>
              <a:t>1</a:t>
            </a:r>
          </a:p>
        </p:txBody>
      </p:sp>
      <p:pic>
        <p:nvPicPr>
          <p:cNvPr id="4" name="Picture 3" descr="A close up of a green field&#10;&#10;Description automatically generated">
            <a:extLst>
              <a:ext uri="{FF2B5EF4-FFF2-40B4-BE49-F238E27FC236}">
                <a16:creationId xmlns:a16="http://schemas.microsoft.com/office/drawing/2014/main" id="{D863DBFE-F151-A74F-825C-D810D9FE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182" y="1498312"/>
            <a:ext cx="5849800" cy="38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3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2829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Withering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39A8B-34D4-F348-95EE-39F8E4347DD8}"/>
              </a:ext>
            </a:extLst>
          </p:cNvPr>
          <p:cNvSpPr txBox="1"/>
          <p:nvPr/>
        </p:nvSpPr>
        <p:spPr>
          <a:xfrm>
            <a:off x="331304" y="1498312"/>
            <a:ext cx="5764695" cy="4893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Partial dehydration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 wither</a:t>
            </a:r>
            <a:r>
              <a:rPr lang="en-US" sz="2400" baseline="30000" dirty="0"/>
              <a:t>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Shoots partially loose moisture dropping from around 70-80% to 60-70%, and turgid shoots become flaccid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Flexibility allow them to be twisted or rolled without becoming damaged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Chemical wither</a:t>
            </a:r>
            <a:r>
              <a:rPr lang="en-US" sz="2400" baseline="30000" dirty="0"/>
              <a:t>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Natural biochemical changes in tea leaves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Improves aroma, flavor, color, and other benefits in black tea</a:t>
            </a:r>
          </a:p>
        </p:txBody>
      </p:sp>
      <p:pic>
        <p:nvPicPr>
          <p:cNvPr id="5" name="Picture 4" descr="A close up of a fence&#10;&#10;Description automatically generated">
            <a:extLst>
              <a:ext uri="{FF2B5EF4-FFF2-40B4-BE49-F238E27FC236}">
                <a16:creationId xmlns:a16="http://schemas.microsoft.com/office/drawing/2014/main" id="{FB6154B2-EF3D-914C-9DA1-EF92F6F3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356" y="1261030"/>
            <a:ext cx="5124502" cy="1746076"/>
          </a:xfrm>
          <a:prstGeom prst="rect">
            <a:avLst/>
          </a:prstGeom>
        </p:spPr>
      </p:pic>
      <p:pic>
        <p:nvPicPr>
          <p:cNvPr id="7" name="Picture 6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21494AFF-ACB1-654A-BE26-4F346C6B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203" y="3921104"/>
            <a:ext cx="3773240" cy="21408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34A23-FAAD-9C43-AACD-114B866829B4}"/>
              </a:ext>
            </a:extLst>
          </p:cNvPr>
          <p:cNvSpPr/>
          <p:nvPr/>
        </p:nvSpPr>
        <p:spPr>
          <a:xfrm>
            <a:off x="5764696" y="308375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highlight>
                  <a:srgbClr val="FFFF00"/>
                </a:highlight>
              </a:rPr>
              <a:t>Open trough withering system</a:t>
            </a:r>
            <a:endParaRPr lang="en-US" sz="1400" dirty="0">
              <a:effectLst/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D2EDE-D709-0240-8ADE-3A31839F7C66}"/>
              </a:ext>
            </a:extLst>
          </p:cNvPr>
          <p:cNvSpPr/>
          <p:nvPr/>
        </p:nvSpPr>
        <p:spPr>
          <a:xfrm>
            <a:off x="5764696" y="614908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highlight>
                  <a:srgbClr val="FFFF00"/>
                </a:highlight>
              </a:rPr>
              <a:t>Enclosed trough withering system</a:t>
            </a:r>
            <a:endParaRPr lang="en-US" sz="1400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9372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5731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Maceration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54343F-73A9-D04C-B6E8-8FDDF3976A59}"/>
              </a:ext>
            </a:extLst>
          </p:cNvPr>
          <p:cNvSpPr txBox="1"/>
          <p:nvPr/>
        </p:nvSpPr>
        <p:spPr>
          <a:xfrm>
            <a:off x="331304" y="1498312"/>
            <a:ext cx="5115959" cy="4893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Crush, tear, and curl (CTC)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Involves vertical maceration machine, horizontal maceration machine, or the </a:t>
            </a:r>
            <a:r>
              <a:rPr lang="en-US" sz="2400" dirty="0" err="1"/>
              <a:t>rotorvane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Faster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More affordable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Orthodox (traditional)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Involves using a roller or manual hand rolling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Preserves singular tea leaves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More authentic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Highly priced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2AB2B-FBCF-FD4E-A0BA-D546815C9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22" y="2499284"/>
            <a:ext cx="6350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3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3798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Fermentation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24C52-5026-214E-8F59-CEFD85124C14}"/>
              </a:ext>
            </a:extLst>
          </p:cNvPr>
          <p:cNvSpPr txBox="1"/>
          <p:nvPr/>
        </p:nvSpPr>
        <p:spPr>
          <a:xfrm>
            <a:off x="331304" y="1498312"/>
            <a:ext cx="5764695" cy="4893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Oxidizing, depends on proper withering (physical)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Excessive moisture content reduce aeration and temperature control resulting in uneven fermentation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Over-withering hinders enzymatic activities responsible for color, brightness, aroma, and other quality characteristics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Withering influences formation of black tea phenolics and volatile compounds</a:t>
            </a:r>
            <a:r>
              <a:rPr lang="en-US" sz="2400" baseline="30000" dirty="0"/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6A35B-40C0-7943-B1C9-F4332CA6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947" y="1643269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B302AD-7548-D443-A27E-83A29BC174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855305" y="604631"/>
            <a:ext cx="10005392" cy="6253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2149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Drying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24C52-5026-214E-8F59-CEFD85124C14}"/>
              </a:ext>
            </a:extLst>
          </p:cNvPr>
          <p:cNvSpPr txBox="1"/>
          <p:nvPr/>
        </p:nvSpPr>
        <p:spPr>
          <a:xfrm>
            <a:off x="331304" y="1498312"/>
            <a:ext cx="8959000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Firing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Over-withering may cause </a:t>
            </a:r>
            <a:r>
              <a:rPr lang="en-US" sz="2400"/>
              <a:t>leaves to burn </a:t>
            </a:r>
            <a:r>
              <a:rPr lang="en-US" sz="2400" dirty="0"/>
              <a:t>during drying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Uneven withering will cause wet leaves to clump and stick on surface of the dryer bedplate</a:t>
            </a:r>
            <a:r>
              <a:rPr lang="en-US" sz="2400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0880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585FC-F348-464D-8174-6CAD0471A646}"/>
              </a:ext>
            </a:extLst>
          </p:cNvPr>
          <p:cNvSpPr txBox="1"/>
          <p:nvPr/>
        </p:nvSpPr>
        <p:spPr>
          <a:xfrm>
            <a:off x="331304" y="728871"/>
            <a:ext cx="705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Calibri" panose="020F0502020204030204" pitchFamily="34" charset="0"/>
              </a:rPr>
              <a:t>Proteins and Amino Acids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2D585-90A3-604D-B908-7697935FDA1C}"/>
              </a:ext>
            </a:extLst>
          </p:cNvPr>
          <p:cNvSpPr txBox="1"/>
          <p:nvPr/>
        </p:nvSpPr>
        <p:spPr>
          <a:xfrm>
            <a:off x="331304" y="1498312"/>
            <a:ext cx="11667863" cy="56323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Protein levels reduced 1.2% during withering, increasing AA content involved in </a:t>
            </a:r>
            <a:r>
              <a:rPr lang="en-US" sz="2400" b="1" dirty="0"/>
              <a:t>aroma formation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Breakdown of protein by peptidase present in tea shoots</a:t>
            </a:r>
            <a:r>
              <a:rPr lang="en-US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sugars formed also react with amino acids forming Strecker aldehydes that can be reduced to alcohols that cause </a:t>
            </a:r>
            <a:r>
              <a:rPr lang="en-US" sz="2400" b="1" dirty="0"/>
              <a:t>poor flavor </a:t>
            </a:r>
            <a:r>
              <a:rPr lang="en-US" sz="2400" dirty="0"/>
              <a:t>in tea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Amino acids like phenylalanine increase during withering to form phenylacetaldehyde that is reduced to alcohol, BUT </a:t>
            </a:r>
            <a:r>
              <a:rPr lang="en-US" sz="2400" b="1" dirty="0"/>
              <a:t>improve tea aroma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Amino acid composition varies with duration of withering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Without moisture loss there is less amino acid formation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108287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1023</Words>
  <Application>Microsoft Office PowerPoint</Application>
  <PresentationFormat>Widescreen</PresentationFormat>
  <Paragraphs>143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Avenir Black</vt:lpstr>
      <vt:lpstr>Calibri</vt:lpstr>
      <vt:lpstr>Gill Sans MT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Kiefer</dc:creator>
  <cp:lastModifiedBy>Talcott, Stephen T</cp:lastModifiedBy>
  <cp:revision>2</cp:revision>
  <dcterms:created xsi:type="dcterms:W3CDTF">2019-04-18T00:17:46Z</dcterms:created>
  <dcterms:modified xsi:type="dcterms:W3CDTF">2019-04-22T14:46:59Z</dcterms:modified>
</cp:coreProperties>
</file>