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20"/>
  </p:notesMasterIdLst>
  <p:handoutMasterIdLst>
    <p:handoutMasterId r:id="rId21"/>
  </p:handoutMasterIdLst>
  <p:sldIdLst>
    <p:sldId id="282" r:id="rId5"/>
    <p:sldId id="300" r:id="rId6"/>
    <p:sldId id="283" r:id="rId7"/>
    <p:sldId id="299" r:id="rId8"/>
    <p:sldId id="301" r:id="rId9"/>
    <p:sldId id="293" r:id="rId10"/>
    <p:sldId id="307" r:id="rId11"/>
    <p:sldId id="297" r:id="rId12"/>
    <p:sldId id="303" r:id="rId13"/>
    <p:sldId id="302" r:id="rId14"/>
    <p:sldId id="306" r:id="rId15"/>
    <p:sldId id="305" r:id="rId16"/>
    <p:sldId id="284" r:id="rId17"/>
    <p:sldId id="285" r:id="rId18"/>
    <p:sldId id="308" r:id="rId1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9F9F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160" autoAdjust="0"/>
    <p:restoredTop sz="94574" autoAdjust="0"/>
  </p:normalViewPr>
  <p:slideViewPr>
    <p:cSldViewPr snapToGrid="0">
      <p:cViewPr varScale="1">
        <p:scale>
          <a:sx n="89" d="100"/>
          <a:sy n="89" d="100"/>
        </p:scale>
        <p:origin x="595" y="7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1" d="100"/>
          <a:sy n="61" d="100"/>
        </p:scale>
        <p:origin x="3168" y="3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customXml" Target="../customXml/item3.xml"/><Relationship Id="rId21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ZA" smtClean="0"/>
              <a:t>2019/04/16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ZA" smtClean="0"/>
              <a:t>2019/04/16</a:t>
            </a:fld>
            <a:endParaRPr lang="en-ZA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ZA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ZA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ZA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ZA" smtClean="0"/>
              <a:t>‹#›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530193B-564F-4854-8A52-728F3FB19C85}" type="slidenum">
              <a:rPr lang="en-ZA" smtClean="0"/>
              <a:t>3</a:t>
            </a:fld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397935139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smtClean="0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ZA" dirty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smtClean="0"/>
              <a:t>Click to edit Master title style</a:t>
            </a:r>
            <a:endParaRPr lang="en-ZA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ZA" dirty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ZA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Subtitle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ZA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ZA" dirty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ZA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smtClean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dirty="0"/>
              <a:t>Insert or Drag &amp; Drop your Photo</a:t>
            </a:r>
            <a:endParaRPr lang="en-ZA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dirty="0"/>
              <a:t>Enter your caption</a:t>
            </a:r>
            <a:endParaRPr lang="en-ZA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ZA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ZA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dirty="0"/>
              <a:t>Thank You</a:t>
            </a:r>
            <a:endParaRPr lang="en-ZA" dirty="0"/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Full Name</a:t>
            </a:r>
            <a:endParaRPr lang="en-ZA" dirty="0"/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Phone Number</a:t>
            </a:r>
            <a:endParaRPr lang="en-ZA" dirty="0"/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Email or Social Media Handle</a:t>
            </a:r>
            <a:endParaRPr lang="en-ZA" dirty="0"/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dirty="0"/>
              <a:t>Company Website</a:t>
            </a:r>
            <a:endParaRPr lang="en-ZA" dirty="0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dirty="0"/>
              <a:t>Click to edit page title</a:t>
            </a:r>
            <a:endParaRPr lang="en-ZA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ZA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ZA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ZA" smtClean="0"/>
              <a:pPr/>
              <a:t>‹#›</a:t>
            </a:fld>
            <a:endParaRPr lang="en-ZA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ZA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ZA" sz="1800" b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ZA" sz="18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ZA" sz="7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ZA" sz="18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gif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-128789" y="0"/>
            <a:ext cx="7237927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en-US" dirty="0" smtClean="0">
                <a:latin typeface="Calibri" panose="020F0502020204030204" pitchFamily="34" charset="0"/>
              </a:rPr>
              <a:t>Are </a:t>
            </a:r>
            <a:r>
              <a:rPr lang="en-US" dirty="0">
                <a:latin typeface="Calibri" panose="020F0502020204030204" pitchFamily="34" charset="0"/>
              </a:rPr>
              <a:t>antioxidants good for </a:t>
            </a:r>
            <a:r>
              <a:rPr lang="en-US" dirty="0" smtClean="0">
                <a:latin typeface="Calibri" panose="020F0502020204030204" pitchFamily="34" charset="0"/>
              </a:rPr>
              <a:t>us?</a:t>
            </a:r>
            <a:endParaRPr lang="en-ZA" b="0" i="1" dirty="0">
              <a:latin typeface="Calibri" panose="020F050202020403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17D5BEA-7B5C-4087-A234-BD9CF792A461}"/>
              </a:ext>
            </a:extLst>
          </p:cNvPr>
          <p:cNvSpPr txBox="1"/>
          <p:nvPr/>
        </p:nvSpPr>
        <p:spPr>
          <a:xfrm>
            <a:off x="796350" y="492091"/>
            <a:ext cx="3382034" cy="801552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/>
            <a:r>
              <a:rPr lang="en-ZA" sz="2600" b="1" dirty="0" smtClean="0">
                <a:solidFill>
                  <a:schemeClr val="accent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Antioxidants</a:t>
            </a:r>
            <a:r>
              <a:rPr lang="en-ZA" sz="2400" b="0" i="1" spc="0" dirty="0">
                <a:solidFill>
                  <a:schemeClr val="accent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/>
            </a:r>
            <a:br>
              <a:rPr lang="en-ZA" sz="2400" b="0" i="1" spc="0" dirty="0">
                <a:solidFill>
                  <a:schemeClr val="accent1"/>
                </a:solidFill>
                <a:latin typeface="Calibri" panose="020F0502020204030204" pitchFamily="34" charset="0"/>
                <a:cs typeface="Arial" panose="020B0604020202020204" pitchFamily="34" charset="0"/>
              </a:rPr>
            </a:br>
            <a:r>
              <a:rPr lang="en-ZA" sz="1600" i="1" dirty="0" smtClean="0">
                <a:solidFill>
                  <a:schemeClr val="accent1"/>
                </a:solidFill>
                <a:latin typeface="Calibri" panose="020F0502020204030204" pitchFamily="34" charset="0"/>
                <a:cs typeface="Arial" panose="020B0604020202020204" pitchFamily="34" charset="0"/>
              </a:rPr>
              <a:t>Graduated Food Chemistry</a:t>
            </a:r>
            <a:endParaRPr lang="en-ZA" sz="16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15463" y="6376110"/>
            <a:ext cx="5124443" cy="334991"/>
          </a:xfrm>
        </p:spPr>
        <p:txBody>
          <a:bodyPr/>
          <a:lstStyle/>
          <a:p>
            <a:r>
              <a:rPr lang="en-ZA" dirty="0" err="1" smtClean="0">
                <a:latin typeface="Calibri" panose="020F0502020204030204" pitchFamily="34" charset="0"/>
              </a:rPr>
              <a:t>María</a:t>
            </a:r>
            <a:r>
              <a:rPr lang="en-ZA" dirty="0" smtClean="0">
                <a:latin typeface="Calibri" panose="020F0502020204030204" pitchFamily="34" charset="0"/>
              </a:rPr>
              <a:t> Joselyn </a:t>
            </a:r>
            <a:r>
              <a:rPr lang="en-ZA" dirty="0" err="1" smtClean="0">
                <a:latin typeface="Calibri" panose="020F0502020204030204" pitchFamily="34" charset="0"/>
              </a:rPr>
              <a:t>Castellón</a:t>
            </a:r>
            <a:r>
              <a:rPr lang="en-ZA" dirty="0" smtClean="0">
                <a:latin typeface="Calibri" panose="020F0502020204030204" pitchFamily="34" charset="0"/>
              </a:rPr>
              <a:t> Chicas.</a:t>
            </a:r>
            <a:endParaRPr lang="en-ZA" dirty="0">
              <a:latin typeface="Calibri" panose="020F0502020204030204" pitchFamily="34" charset="0"/>
            </a:endParaRPr>
          </a:p>
        </p:txBody>
      </p:sp>
      <p:cxnSp>
        <p:nvCxnSpPr>
          <p:cNvPr id="8" name="Straight Connector 7" descr="Divider line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600550" y="138955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277826">
            <a:off x="3411813" y="-56725"/>
            <a:ext cx="9026067" cy="6787603"/>
          </a:xfr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half" idx="1"/>
          </p:nvPr>
        </p:nvSpPr>
        <p:spPr>
          <a:xfrm>
            <a:off x="799790" y="1766142"/>
            <a:ext cx="5406137" cy="1428584"/>
          </a:xfrm>
        </p:spPr>
        <p:txBody>
          <a:bodyPr/>
          <a:lstStyle/>
          <a:p>
            <a:pPr lvl="1">
              <a:buFont typeface="Wingdings" panose="05000000000000000000" pitchFamily="2" charset="2"/>
              <a:buChar char="q"/>
            </a:pPr>
            <a:r>
              <a:rPr lang="en-US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Dosage</a:t>
            </a:r>
            <a:r>
              <a:rPr lang="es-H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“</a:t>
            </a:r>
            <a:r>
              <a:rPr lang="en-US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Baseline</a:t>
            </a:r>
            <a:r>
              <a:rPr lang="es-H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Nutrient</a:t>
            </a:r>
            <a:r>
              <a:rPr lang="es-H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status”</a:t>
            </a:r>
          </a:p>
          <a:p>
            <a:pPr lvl="2"/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benefit</a:t>
            </a:r>
          </a:p>
          <a:p>
            <a:pPr lvl="2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Inadequate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intake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supplementation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lvl="2"/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</a:t>
            </a:r>
            <a:r>
              <a:rPr lang="es-HN" sz="20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specific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0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general </a:t>
            </a:r>
            <a:r>
              <a:rPr lang="es-HN" sz="20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dose</a:t>
            </a:r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9589" y="433323"/>
            <a:ext cx="5840298" cy="695740"/>
          </a:xfrm>
        </p:spPr>
        <p:txBody>
          <a:bodyPr/>
          <a:lstStyle/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Aspects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459589" y="1272269"/>
            <a:ext cx="7404251" cy="336260"/>
          </a:xfrm>
        </p:spPr>
        <p:txBody>
          <a:bodyPr/>
          <a:lstStyle/>
          <a:p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elated 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 their role as antioxidant or pro-oxidant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10</a:t>
            </a:fld>
            <a:endParaRPr lang="en-ZA" dirty="0"/>
          </a:p>
        </p:txBody>
      </p:sp>
      <p:sp>
        <p:nvSpPr>
          <p:cNvPr id="7" name="Rectangle 6"/>
          <p:cNvSpPr/>
          <p:nvPr/>
        </p:nvSpPr>
        <p:spPr>
          <a:xfrm>
            <a:off x="4893972" y="6120000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Classification</a:t>
            </a:r>
          </a:p>
        </p:txBody>
      </p:sp>
      <p:sp>
        <p:nvSpPr>
          <p:cNvPr id="8" name="Rectangle 7"/>
          <p:cNvSpPr/>
          <p:nvPr/>
        </p:nvSpPr>
        <p:spPr>
          <a:xfrm>
            <a:off x="7707086" y="1440399"/>
            <a:ext cx="382709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“It 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is time to move beyond the belief that any particular agent administered at the same dose to all participants will benefit the overall 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population” </a:t>
            </a:r>
            <a:r>
              <a:rPr lang="nl-NL" dirty="0" smtClean="0">
                <a:latin typeface="Arial" panose="020B0604020202020204" pitchFamily="34" charset="0"/>
                <a:cs typeface="Arial" panose="020B0604020202020204" pitchFamily="34" charset="0"/>
              </a:rPr>
              <a:t>(Lippman, Klein et al. 2009).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Content Placeholder 1"/>
          <p:cNvSpPr txBox="1">
            <a:spLocks/>
          </p:cNvSpPr>
          <p:nvPr/>
        </p:nvSpPr>
        <p:spPr>
          <a:xfrm>
            <a:off x="799789" y="3149972"/>
            <a:ext cx="5406137" cy="90436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buFont typeface="Wingdings" panose="05000000000000000000" pitchFamily="2" charset="2"/>
              <a:buChar char="q"/>
            </a:pPr>
            <a:r>
              <a:rPr lang="es-HN" sz="2000" b="1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Synergetic</a:t>
            </a:r>
            <a:r>
              <a:rPr lang="es-H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000" b="1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Effect</a:t>
            </a:r>
            <a:endParaRPr lang="es-HN" sz="2000" b="1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r>
              <a:rPr lang="es-HN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Single </a:t>
            </a:r>
            <a:r>
              <a:rPr lang="es-HN" sz="18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agent</a:t>
            </a:r>
            <a:r>
              <a:rPr lang="es-HN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18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intervention</a:t>
            </a:r>
            <a:r>
              <a:rPr lang="es-HN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vs </a:t>
            </a:r>
            <a:r>
              <a:rPr lang="es-HN" sz="18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</a:t>
            </a:r>
            <a:r>
              <a:rPr lang="es-HN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18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agents</a:t>
            </a:r>
            <a:endParaRPr lang="es-HN" sz="1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es-HN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5184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half" idx="1"/>
          </p:nvPr>
        </p:nvSpPr>
        <p:spPr>
          <a:xfrm>
            <a:off x="799790" y="1766142"/>
            <a:ext cx="5406137" cy="1428584"/>
          </a:xfrm>
        </p:spPr>
        <p:txBody>
          <a:bodyPr/>
          <a:lstStyle/>
          <a:p>
            <a:pPr lvl="1">
              <a:buFont typeface="Wingdings" panose="05000000000000000000" pitchFamily="2" charset="2"/>
              <a:buChar char="q"/>
            </a:pPr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Dosage</a:t>
            </a:r>
            <a:r>
              <a:rPr lang="es-HN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and “</a:t>
            </a:r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Baseline</a:t>
            </a:r>
            <a:r>
              <a:rPr lang="es-HN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Nutrient</a:t>
            </a:r>
            <a:r>
              <a:rPr lang="es-HN" sz="2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 status”</a:t>
            </a:r>
          </a:p>
          <a:p>
            <a:pPr lvl="2"/>
            <a:r>
              <a:rPr lang="es-HN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Net </a:t>
            </a:r>
            <a:r>
              <a:rPr lang="en-US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benefit</a:t>
            </a:r>
          </a:p>
          <a:p>
            <a:pPr lvl="2"/>
            <a:r>
              <a:rPr lang="en-US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Inadequate</a:t>
            </a:r>
            <a:r>
              <a:rPr lang="es-HN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intake</a:t>
            </a:r>
            <a:r>
              <a:rPr lang="es-HN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lang="en-US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supplementation</a:t>
            </a:r>
            <a:r>
              <a:rPr lang="es-HN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lvl="2"/>
            <a:r>
              <a:rPr lang="es-HN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No </a:t>
            </a:r>
            <a:r>
              <a:rPr lang="es-HN" sz="2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specific</a:t>
            </a:r>
            <a:r>
              <a:rPr lang="es-HN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or</a:t>
            </a:r>
            <a:r>
              <a:rPr lang="es-HN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general </a:t>
            </a:r>
            <a:r>
              <a:rPr lang="es-HN" sz="2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dose</a:t>
            </a:r>
            <a:endParaRPr lang="en-US"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9589" y="433323"/>
            <a:ext cx="5840298" cy="695740"/>
          </a:xfrm>
        </p:spPr>
        <p:txBody>
          <a:bodyPr/>
          <a:lstStyle/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Aspects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459589" y="1272269"/>
            <a:ext cx="7404251" cy="336260"/>
          </a:xfrm>
        </p:spPr>
        <p:txBody>
          <a:bodyPr/>
          <a:lstStyle/>
          <a:p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elated 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 their role as antioxidant or pro-oxidant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11</a:t>
            </a:fld>
            <a:endParaRPr lang="en-ZA" dirty="0"/>
          </a:p>
        </p:txBody>
      </p:sp>
      <p:sp>
        <p:nvSpPr>
          <p:cNvPr id="7" name="Rectangle 6"/>
          <p:cNvSpPr/>
          <p:nvPr/>
        </p:nvSpPr>
        <p:spPr>
          <a:xfrm>
            <a:off x="4893972" y="6120000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Classification</a:t>
            </a:r>
          </a:p>
        </p:txBody>
      </p:sp>
      <p:sp>
        <p:nvSpPr>
          <p:cNvPr id="9" name="Content Placeholder 1"/>
          <p:cNvSpPr txBox="1">
            <a:spLocks/>
          </p:cNvSpPr>
          <p:nvPr/>
        </p:nvSpPr>
        <p:spPr>
          <a:xfrm>
            <a:off x="799789" y="3149972"/>
            <a:ext cx="5406137" cy="90436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buFont typeface="Wingdings" panose="05000000000000000000" pitchFamily="2" charset="2"/>
              <a:buChar char="q"/>
            </a:pPr>
            <a:r>
              <a:rPr lang="es-HN" sz="2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Synergetic</a:t>
            </a:r>
            <a:r>
              <a:rPr lang="es-HN" sz="2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0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Effect</a:t>
            </a:r>
            <a:endParaRPr lang="es-HN" sz="2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r>
              <a:rPr lang="es-HN" sz="1800" dirty="0">
                <a:latin typeface="Arial" panose="020B0604020202020204" pitchFamily="34" charset="0"/>
                <a:cs typeface="Arial" panose="020B0604020202020204" pitchFamily="34" charset="0"/>
              </a:rPr>
              <a:t>Single </a:t>
            </a:r>
            <a:r>
              <a:rPr lang="es-HN" sz="1800" dirty="0" err="1">
                <a:latin typeface="Arial" panose="020B0604020202020204" pitchFamily="34" charset="0"/>
                <a:cs typeface="Arial" panose="020B0604020202020204" pitchFamily="34" charset="0"/>
              </a:rPr>
              <a:t>agent</a:t>
            </a:r>
            <a:r>
              <a:rPr lang="es-HN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1800" dirty="0" err="1">
                <a:latin typeface="Arial" panose="020B0604020202020204" pitchFamily="34" charset="0"/>
                <a:cs typeface="Arial" panose="020B0604020202020204" pitchFamily="34" charset="0"/>
              </a:rPr>
              <a:t>intervention</a:t>
            </a:r>
            <a:r>
              <a:rPr lang="es-HN" sz="1800" dirty="0">
                <a:latin typeface="Arial" panose="020B0604020202020204" pitchFamily="34" charset="0"/>
                <a:cs typeface="Arial" panose="020B0604020202020204" pitchFamily="34" charset="0"/>
              </a:rPr>
              <a:t> vs </a:t>
            </a:r>
            <a:r>
              <a:rPr lang="es-HN" sz="1800" dirty="0" err="1">
                <a:latin typeface="Arial" panose="020B0604020202020204" pitchFamily="34" charset="0"/>
                <a:cs typeface="Arial" panose="020B0604020202020204" pitchFamily="34" charset="0"/>
              </a:rPr>
              <a:t>multiple</a:t>
            </a:r>
            <a:r>
              <a:rPr lang="es-HN" sz="1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18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agents</a:t>
            </a:r>
            <a:endParaRPr lang="es-HN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es-HN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2" descr="The cyclic redox relationship between the glutathione, ascorbic acid, andÂ 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2923" y="213389"/>
            <a:ext cx="9626416" cy="6398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Rectangle 10"/>
          <p:cNvSpPr/>
          <p:nvPr/>
        </p:nvSpPr>
        <p:spPr>
          <a:xfrm>
            <a:off x="8864236" y="6356350"/>
            <a:ext cx="3827091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400" dirty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(Lovat, </a:t>
            </a:r>
            <a:r>
              <a:rPr lang="en-US" sz="1400" dirty="0" err="1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Nassar</a:t>
            </a:r>
            <a:r>
              <a:rPr lang="en-US" sz="1400" dirty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et al. 2015)</a:t>
            </a:r>
          </a:p>
        </p:txBody>
      </p:sp>
    </p:spTree>
    <p:extLst>
      <p:ext uri="{BB962C8B-B14F-4D97-AF65-F5344CB8AC3E}">
        <p14:creationId xmlns:p14="http://schemas.microsoft.com/office/powerpoint/2010/main" val="3299104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half" idx="1"/>
          </p:nvPr>
        </p:nvSpPr>
        <p:spPr>
          <a:xfrm>
            <a:off x="799790" y="1766142"/>
            <a:ext cx="5406137" cy="1428584"/>
          </a:xfrm>
        </p:spPr>
        <p:txBody>
          <a:bodyPr/>
          <a:lstStyle/>
          <a:p>
            <a:pPr lvl="1">
              <a:buFont typeface="Wingdings" panose="05000000000000000000" pitchFamily="2" charset="2"/>
              <a:buChar char="q"/>
            </a:pPr>
            <a:r>
              <a:rPr lang="en-US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Dosage</a:t>
            </a:r>
            <a:r>
              <a:rPr lang="es-H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“</a:t>
            </a:r>
            <a:r>
              <a:rPr lang="en-US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Baseline</a:t>
            </a:r>
            <a:r>
              <a:rPr lang="es-H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Nutrient</a:t>
            </a:r>
            <a:r>
              <a:rPr lang="es-H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status”</a:t>
            </a:r>
          </a:p>
          <a:p>
            <a:pPr lvl="2"/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Net 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benefit</a:t>
            </a:r>
          </a:p>
          <a:p>
            <a:pPr lvl="2"/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Inadequate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intake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lang="en-US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supplementation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lvl="2"/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</a:t>
            </a:r>
            <a:r>
              <a:rPr lang="es-HN" sz="20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specific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0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</a:t>
            </a:r>
            <a:r>
              <a:rPr lang="es-HN" sz="20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general </a:t>
            </a:r>
            <a:r>
              <a:rPr lang="es-HN" sz="20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dose</a:t>
            </a:r>
            <a:endParaRPr lang="en-US" sz="20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9589" y="433323"/>
            <a:ext cx="5840298" cy="695740"/>
          </a:xfrm>
        </p:spPr>
        <p:txBody>
          <a:bodyPr/>
          <a:lstStyle/>
          <a:p>
            <a:r>
              <a:rPr lang="en-US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Aspects</a:t>
            </a:r>
            <a:endParaRPr lang="en-US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32"/>
          </p:nvPr>
        </p:nvSpPr>
        <p:spPr>
          <a:xfrm>
            <a:off x="459589" y="1272269"/>
            <a:ext cx="7404251" cy="336260"/>
          </a:xfrm>
        </p:spPr>
        <p:txBody>
          <a:bodyPr/>
          <a:lstStyle/>
          <a:p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elated 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with their role as antioxidant or pro-oxidant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12</a:t>
            </a:fld>
            <a:endParaRPr lang="en-ZA" dirty="0"/>
          </a:p>
        </p:txBody>
      </p:sp>
      <p:sp>
        <p:nvSpPr>
          <p:cNvPr id="7" name="Rectangle 6"/>
          <p:cNvSpPr/>
          <p:nvPr/>
        </p:nvSpPr>
        <p:spPr>
          <a:xfrm>
            <a:off x="4893972" y="6120000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Classification</a:t>
            </a:r>
          </a:p>
        </p:txBody>
      </p:sp>
      <p:sp>
        <p:nvSpPr>
          <p:cNvPr id="9" name="Content Placeholder 1"/>
          <p:cNvSpPr txBox="1">
            <a:spLocks/>
          </p:cNvSpPr>
          <p:nvPr/>
        </p:nvSpPr>
        <p:spPr>
          <a:xfrm>
            <a:off x="799789" y="3149972"/>
            <a:ext cx="5406137" cy="90436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buFont typeface="Wingdings" panose="05000000000000000000" pitchFamily="2" charset="2"/>
              <a:buChar char="q"/>
            </a:pPr>
            <a:r>
              <a:rPr lang="es-HN" sz="2000" b="1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Synergetic</a:t>
            </a:r>
            <a:r>
              <a:rPr lang="es-H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000" b="1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Effect</a:t>
            </a:r>
            <a:endParaRPr lang="es-HN" sz="2000" b="1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r>
              <a:rPr lang="es-HN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Single </a:t>
            </a:r>
            <a:r>
              <a:rPr lang="es-HN" sz="18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agent</a:t>
            </a:r>
            <a:r>
              <a:rPr lang="es-HN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18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intervention</a:t>
            </a:r>
            <a:r>
              <a:rPr lang="es-HN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vs </a:t>
            </a:r>
            <a:r>
              <a:rPr lang="es-HN" sz="1800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multiple</a:t>
            </a:r>
            <a:r>
              <a:rPr lang="es-HN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18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agents</a:t>
            </a:r>
            <a:endParaRPr lang="es-HN" sz="1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es-HN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Content Placeholder 1"/>
          <p:cNvSpPr txBox="1">
            <a:spLocks/>
          </p:cNvSpPr>
          <p:nvPr/>
        </p:nvSpPr>
        <p:spPr>
          <a:xfrm>
            <a:off x="893750" y="3831805"/>
            <a:ext cx="5406137" cy="7467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buFont typeface="Wingdings" panose="05000000000000000000" pitchFamily="2" charset="2"/>
              <a:buChar char="q"/>
            </a:pPr>
            <a:r>
              <a:rPr lang="es-HN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Time</a:t>
            </a:r>
          </a:p>
          <a:p>
            <a:pPr lvl="2"/>
            <a:r>
              <a:rPr lang="es-HN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Short term vs long term</a:t>
            </a:r>
          </a:p>
          <a:p>
            <a:pPr lvl="2"/>
            <a:endParaRPr lang="es-HN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es-HN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6983186" y="2401825"/>
            <a:ext cx="4369713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Folic acid combined with multivitamins exert a protective effect on colorectal 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tumors 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after a continuous intake of ten years and 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longer </a:t>
            </a:r>
            <a:r>
              <a:rPr lang="nb-NO" dirty="0" smtClean="0">
                <a:latin typeface="Arial" panose="020B0604020202020204" pitchFamily="34" charset="0"/>
                <a:cs typeface="Arial" panose="020B0604020202020204" pitchFamily="34" charset="0"/>
              </a:rPr>
              <a:t>(Fuchs, Willett et al. 2002).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Content Placeholder 1"/>
          <p:cNvSpPr txBox="1">
            <a:spLocks/>
          </p:cNvSpPr>
          <p:nvPr/>
        </p:nvSpPr>
        <p:spPr>
          <a:xfrm>
            <a:off x="893750" y="4513638"/>
            <a:ext cx="6089436" cy="7467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buFont typeface="Wingdings" panose="05000000000000000000" pitchFamily="2" charset="2"/>
              <a:buChar char="q"/>
            </a:pPr>
            <a:r>
              <a:rPr lang="en-US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Chemistry</a:t>
            </a:r>
          </a:p>
          <a:p>
            <a:pPr lvl="2"/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vitamin E </a:t>
            </a: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 different </a:t>
            </a: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forms </a:t>
            </a:r>
            <a:r>
              <a:rPr lang="da-DK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(Azzi, Kelly et al. 2002</a:t>
            </a:r>
            <a:r>
              <a:rPr lang="da-DK" sz="1800" dirty="0" smtClean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s-HN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es-HN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4098" name="Picture 2" descr="Imagen relacionada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589" y="1229342"/>
            <a:ext cx="11103761" cy="38671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14"/>
          <p:cNvSpPr/>
          <p:nvPr/>
        </p:nvSpPr>
        <p:spPr>
          <a:xfrm>
            <a:off x="9378493" y="5481755"/>
            <a:ext cx="2184857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400" dirty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harveydre.weebly.com</a:t>
            </a:r>
          </a:p>
        </p:txBody>
      </p:sp>
      <p:sp>
        <p:nvSpPr>
          <p:cNvPr id="16" name="Content Placeholder 1"/>
          <p:cNvSpPr txBox="1">
            <a:spLocks/>
          </p:cNvSpPr>
          <p:nvPr/>
        </p:nvSpPr>
        <p:spPr>
          <a:xfrm>
            <a:off x="893750" y="5316819"/>
            <a:ext cx="6089436" cy="7467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buFont typeface="Wingdings" panose="05000000000000000000" pitchFamily="2" charset="2"/>
              <a:buChar char="q"/>
            </a:pPr>
            <a:r>
              <a:rPr lang="en-US" sz="2000" b="1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Bioavailability</a:t>
            </a:r>
          </a:p>
          <a:p>
            <a:pPr lvl="2"/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Food</a:t>
            </a:r>
            <a:r>
              <a:rPr lang="es-HN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processing</a:t>
            </a:r>
            <a:r>
              <a:rPr lang="es-HN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effect</a:t>
            </a:r>
          </a:p>
          <a:p>
            <a:pPr lvl="2"/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Absorption</a:t>
            </a:r>
            <a:r>
              <a:rPr lang="es-HN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– Active </a:t>
            </a: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metabolites</a:t>
            </a:r>
            <a:r>
              <a:rPr lang="es-HN" sz="1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lvl="2"/>
            <a:endParaRPr lang="es-HN" sz="18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endParaRPr lang="es-HN" sz="18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00678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1" grpId="1"/>
      <p:bldP spid="13" grpId="0"/>
      <p:bldP spid="15" grpId="0"/>
      <p:bldP spid="15" grpId="1"/>
      <p:bldP spid="1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9304E83-A4F0-49C5-BB01-F5773509A2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ZA" sz="3600" dirty="0" smtClean="0">
                <a:latin typeface="Arial" panose="020B0604020202020204" pitchFamily="34" charset="0"/>
                <a:cs typeface="Arial" panose="020B0604020202020204" pitchFamily="34" charset="0"/>
              </a:rPr>
              <a:t>Conclusions</a:t>
            </a:r>
            <a:endParaRPr lang="en-ZA" sz="36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CEEB3BAE-C0B2-447C-B8BE-96C6BD84D65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16833" y="1406536"/>
            <a:ext cx="11026565" cy="4949814"/>
          </a:xfrm>
        </p:spPr>
        <p:txBody>
          <a:bodyPr/>
          <a:lstStyle/>
          <a:p>
            <a:pPr>
              <a:buFont typeface="Wingdings" panose="05000000000000000000" pitchFamily="2" charset="2"/>
              <a:buChar char="Ø"/>
            </a:pPr>
            <a:endParaRPr lang="en-US" sz="24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Dietary 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intake, supplements </a:t>
            </a:r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 Permanent/ high 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doses do not mean a greater antioxidant </a:t>
            </a:r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effect.</a:t>
            </a:r>
          </a:p>
          <a:p>
            <a:pPr lvl="2"/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igher 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doses may exert toxic pro-oxidant activities. </a:t>
            </a:r>
          </a:p>
          <a:p>
            <a:pPr lvl="2"/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Intake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of </a:t>
            </a:r>
            <a:r>
              <a:rPr lang="es-HN" sz="24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fruit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vegetable are 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considered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safe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beneficial.</a:t>
            </a:r>
          </a:p>
          <a:p>
            <a:pPr>
              <a:buFont typeface="Wingdings" panose="05000000000000000000" pitchFamily="2" charset="2"/>
              <a:buChar char="Ø"/>
            </a:pPr>
            <a:endParaRPr lang="es-HN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s-HN" sz="28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Antioxidant</a:t>
            </a:r>
            <a:r>
              <a:rPr lang="es-HN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8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</a:t>
            </a:r>
            <a:r>
              <a:rPr lang="es-HN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pro-</a:t>
            </a:r>
            <a:r>
              <a:rPr lang="es-HN" sz="28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oxidant</a:t>
            </a:r>
            <a:r>
              <a:rPr lang="es-HN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8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activity</a:t>
            </a:r>
            <a:endParaRPr lang="es-HN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2"/>
            <a:r>
              <a:rPr lang="es-HN" sz="24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Depends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4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4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many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4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factors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>
              <a:buFont typeface="Wingdings" panose="05000000000000000000" pitchFamily="2" charset="2"/>
              <a:buChar char="Ø"/>
            </a:pPr>
            <a:endParaRPr lang="en-US" sz="2800" dirty="0" smtClean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Font typeface="Wingdings" panose="05000000000000000000" pitchFamily="2" charset="2"/>
              <a:buChar char="Ø"/>
            </a:pPr>
            <a:r>
              <a:rPr lang="en-US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</a:t>
            </a:r>
            <a:r>
              <a:rPr lang="en-US" sz="28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vivo redox homeostasis. </a:t>
            </a:r>
            <a:endParaRPr lang="es-HN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ZA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6AC9832-FB01-464A-9824-61887B7799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13</a:t>
            </a:fld>
            <a:endParaRPr lang="en-ZA" dirty="0"/>
          </a:p>
        </p:txBody>
      </p:sp>
      <p:sp>
        <p:nvSpPr>
          <p:cNvPr id="9" name="Rectangle 8"/>
          <p:cNvSpPr/>
          <p:nvPr/>
        </p:nvSpPr>
        <p:spPr>
          <a:xfrm>
            <a:off x="4893972" y="6120000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Classification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2"/>
          <a:srcRect l="13556" t="26464" r="71444" b="54044"/>
          <a:stretch/>
        </p:blipFill>
        <p:spPr>
          <a:xfrm>
            <a:off x="3458764" y="1724818"/>
            <a:ext cx="8084635" cy="34528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8837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6B340BE6-E2A9-41BF-A986-77BC378EE5B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44443" y="0"/>
            <a:ext cx="12436444" cy="7267168"/>
          </a:xfrm>
        </p:spPr>
      </p:pic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B86E961-B76E-423F-995E-11B31E92143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05664" y="4952246"/>
            <a:ext cx="3497203" cy="2055136"/>
          </a:xfrm>
        </p:spPr>
        <p:txBody>
          <a:bodyPr/>
          <a:lstStyle/>
          <a:p>
            <a:r>
              <a:rPr lang="en-ZA" sz="6000" b="1" dirty="0" smtClean="0">
                <a:latin typeface="Gabriola" panose="04040605051002020D02" pitchFamily="82" charset="0"/>
              </a:rPr>
              <a:t>Thank you !!!</a:t>
            </a:r>
          </a:p>
          <a:p>
            <a:r>
              <a:rPr lang="en-ZA" sz="6000" dirty="0" smtClean="0">
                <a:latin typeface="Gabriola" panose="04040605051002020D02" pitchFamily="82" charset="0"/>
              </a:rPr>
              <a:t>Questions? </a:t>
            </a:r>
            <a:endParaRPr lang="en-ZA" sz="6000" dirty="0">
              <a:latin typeface="Gabriola" panose="04040605051002020D02" pitchFamily="82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202D98-AA1E-41BB-B94E-180311759C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14</a:t>
            </a:fld>
            <a:endParaRPr lang="en-ZA" dirty="0"/>
          </a:p>
        </p:txBody>
      </p:sp>
      <p:sp>
        <p:nvSpPr>
          <p:cNvPr id="10" name="Title 9" hidden="1">
            <a:extLst>
              <a:ext uri="{FF2B5EF4-FFF2-40B4-BE49-F238E27FC236}">
                <a16:creationId xmlns:a16="http://schemas.microsoft.com/office/drawing/2014/main" id="{52513E4A-F63D-4A30-AB4A-9C3EC116517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Large Image</a:t>
            </a:r>
          </a:p>
        </p:txBody>
      </p:sp>
    </p:spTree>
    <p:extLst>
      <p:ext uri="{BB962C8B-B14F-4D97-AF65-F5344CB8AC3E}">
        <p14:creationId xmlns:p14="http://schemas.microsoft.com/office/powerpoint/2010/main" val="6652193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9259" y="1127741"/>
            <a:ext cx="11075991" cy="5593734"/>
          </a:xfrm>
        </p:spPr>
        <p:txBody>
          <a:bodyPr/>
          <a:lstStyle/>
          <a:p>
            <a:pPr algn="just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1. Pham-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Huy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L. A.;  He, H.; Pham-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Huy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C., Free radicals, antioxidants in disease and health. International journal of biomedical science : IJBS 2008, 4 (2), 89-96.</a:t>
            </a:r>
          </a:p>
          <a:p>
            <a:pPr algn="just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2. Berger, R. G.;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Lunkenbein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S.;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Ströhle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A.; Hahn, A., Antioxidants in Food: Mere Myth or Magic Medicine? Critical Reviews in Food Science and Nutrition 2012, 52 (2), 162-171.</a:t>
            </a:r>
          </a:p>
          <a:p>
            <a:pPr algn="just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3. Young, I. S.; Woodside, J. V., Antioxidants in health and disease. 2001, 54 (3), 176-186.</a:t>
            </a:r>
          </a:p>
          <a:p>
            <a:pPr algn="just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4.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Nimse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S. B.; Pal, D., Free radicals, natural antioxidants, and their reaction mechanisms. RSC Advances 2015, 5 (35), 27986-28006.</a:t>
            </a:r>
          </a:p>
          <a:p>
            <a:pPr algn="just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Rietjens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I. M. C. M.;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Boersma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M. G.;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Haan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L. d.;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Spenkelink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B.;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Awad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H. M.;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Cnubben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N. H. P.;  van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Zanden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J. J.;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Woude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H. v. d.;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Alink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G. M.;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Koeman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J. H., The pro-oxidant chemistry of the natural antioxidants vitamin C, vitamin E, carotenoids and flavonoids. Environmental Toxicology and Pharmacology 2002, 11 (3), 321-333.</a:t>
            </a:r>
          </a:p>
          <a:p>
            <a:pPr algn="just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6.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Halliwell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B.;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Gutteridge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J. M., Free radicals in biology and medicine. Oxford University Press, USA: 2015.</a:t>
            </a:r>
          </a:p>
          <a:p>
            <a:pPr algn="just"/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7.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Khlebnikov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A. I.;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Schepetkin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I. A.;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Domina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N. G.; 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Kirpotina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L. N.;  Quinn, M. T. J. B.; chemistry, m., Improved quantitative structure–activity relationship models to predict antioxidant activity of flavonoids in chemical, enzymatic, and cellular systems. 2007, 15 (4), 1749-1770.</a:t>
            </a:r>
          </a:p>
          <a:p>
            <a:pPr algn="just"/>
            <a:r>
              <a:rPr lang="es-HN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8. </a:t>
            </a:r>
            <a:r>
              <a:rPr lang="es-HN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Talcott</a:t>
            </a:r>
            <a:r>
              <a:rPr lang="es-HN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Stephen. “Lipids."  Food </a:t>
            </a:r>
            <a:r>
              <a:rPr lang="en-US" dirty="0" err="1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Chemestry</a:t>
            </a:r>
            <a:r>
              <a:rPr lang="en-US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2019, Texas A&amp;M University. Lecture.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15</a:t>
            </a:fld>
            <a:endParaRPr lang="en-ZA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51059" y="432001"/>
            <a:ext cx="11255165" cy="695740"/>
          </a:xfrm>
        </p:spPr>
        <p:txBody>
          <a:bodyPr/>
          <a:lstStyle/>
          <a:p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Bibliography</a:t>
            </a:r>
            <a:endParaRPr lang="en-US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7463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12192000" cy="6858000"/>
          </a:xfrm>
        </p:spPr>
        <p:txBody>
          <a:bodyPr anchor="t"/>
          <a:lstStyle/>
          <a:p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2</a:t>
            </a:fld>
            <a:endParaRPr lang="en-ZA" dirty="0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>
          <a:xfrm>
            <a:off x="534009" y="1348136"/>
            <a:ext cx="3638852" cy="999487"/>
          </a:xfrm>
        </p:spPr>
        <p:txBody>
          <a:bodyPr/>
          <a:lstStyle/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Nitrogen 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dioxide (NO2</a:t>
            </a:r>
            <a:r>
              <a:rPr lang="en-US" altLang="zh-CN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˙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),</a:t>
            </a: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Lipid </a:t>
            </a:r>
            <a:r>
              <a:rPr lang="en-US" sz="1800" dirty="0" err="1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peroxyl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(LOO</a:t>
            </a:r>
            <a:r>
              <a:rPr lang="en-US" altLang="zh-CN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˙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),</a:t>
            </a: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zh-CN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Superoxide (O2·-)</a:t>
            </a: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zh-CN" sz="1800" dirty="0" err="1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Peroxyl</a:t>
            </a:r>
            <a:r>
              <a:rPr lang="en-US" altLang="zh-CN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(</a:t>
            </a:r>
            <a:r>
              <a:rPr lang="en-US" altLang="zh-CN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ROO˙)</a:t>
            </a:r>
            <a:endParaRPr lang="en-US" altLang="zh-CN" sz="1800" dirty="0">
              <a:solidFill>
                <a:schemeClr val="tx1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zh-CN" sz="1800" dirty="0" err="1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Alkoxyl</a:t>
            </a:r>
            <a:r>
              <a:rPr lang="en-US" altLang="zh-CN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(RO˙)</a:t>
            </a: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zh-CN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Hydroxyl (HO˙)</a:t>
            </a: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zh-CN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Nitric oxide (NO˙</a:t>
            </a:r>
            <a:r>
              <a:rPr lang="en-US" altLang="zh-CN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).</a:t>
            </a:r>
            <a:endParaRPr lang="en-US" altLang="zh-CN" sz="1800" dirty="0">
              <a:solidFill>
                <a:schemeClr val="tx1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244199" y="6145888"/>
            <a:ext cx="1950639" cy="601475"/>
          </a:xfrm>
          <a:prstGeom prst="rect">
            <a:avLst/>
          </a:prstGeom>
          <a:solidFill>
            <a:srgbClr val="F9F9F9"/>
          </a:solidFill>
          <a:ln w="3175">
            <a:solidFill>
              <a:srgbClr val="F9F9F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9514665" y="4994512"/>
            <a:ext cx="2642379" cy="31161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s-HN" sz="1400" dirty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s-HN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Young and Woodside 2001)</a:t>
            </a:r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0432" y="135937"/>
            <a:ext cx="6996367" cy="4647455"/>
          </a:xfrm>
          <a:prstGeom prst="rect">
            <a:avLst/>
          </a:prstGeom>
        </p:spPr>
      </p:pic>
      <p:sp>
        <p:nvSpPr>
          <p:cNvPr id="12" name="Subtitle 3"/>
          <p:cNvSpPr txBox="1">
            <a:spLocks/>
          </p:cNvSpPr>
          <p:nvPr/>
        </p:nvSpPr>
        <p:spPr>
          <a:xfrm>
            <a:off x="534009" y="4281470"/>
            <a:ext cx="3638852" cy="65673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zh-CN" b="1" spc="-150" dirty="0" smtClean="0">
                <a:latin typeface="Arial" panose="020B0604020202020204" pitchFamily="34" charset="0"/>
                <a:cs typeface="Arial" panose="020B0604020202020204" pitchFamily="34" charset="0"/>
              </a:rPr>
              <a:t>Other ROS (non-radicals) </a:t>
            </a:r>
          </a:p>
        </p:txBody>
      </p:sp>
      <p:sp>
        <p:nvSpPr>
          <p:cNvPr id="13" name="Subtitle 3"/>
          <p:cNvSpPr txBox="1">
            <a:spLocks/>
          </p:cNvSpPr>
          <p:nvPr/>
        </p:nvSpPr>
        <p:spPr>
          <a:xfrm>
            <a:off x="534009" y="4867181"/>
            <a:ext cx="6439654" cy="1844550"/>
          </a:xfrm>
          <a:prstGeom prst="rect">
            <a:avLst/>
          </a:prstGeom>
        </p:spPr>
        <p:txBody>
          <a:bodyPr vert="horz" lIns="0" tIns="0" rIns="0" bIns="0" numCol="2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zh-CN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Singlet oxygen (O2),</a:t>
            </a: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O</a:t>
            </a: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zone 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(O3 ), </a:t>
            </a:r>
            <a:endParaRPr lang="en-US" sz="1800" dirty="0" smtClean="0">
              <a:solidFill>
                <a:schemeClr val="tx1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Nitrous 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acid (</a:t>
            </a: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HNO2), </a:t>
            </a:r>
            <a:endParaRPr lang="en-US" sz="1800" dirty="0">
              <a:solidFill>
                <a:schemeClr val="tx1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err="1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P</a:t>
            </a:r>
            <a:r>
              <a:rPr lang="en-US" sz="1800" dirty="0" err="1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eroxynitrite</a:t>
            </a: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(ONOOˉ), </a:t>
            </a: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Dinitrogen 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trioxide (N2 </a:t>
            </a: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O3), </a:t>
            </a:r>
            <a:endParaRPr lang="en-US" sz="1800" dirty="0">
              <a:solidFill>
                <a:schemeClr val="tx1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Lipid </a:t>
            </a:r>
            <a:r>
              <a:rPr lang="en-US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peroxide (LOOH),</a:t>
            </a:r>
            <a:endParaRPr lang="en-US" altLang="zh-CN" sz="1800" dirty="0">
              <a:solidFill>
                <a:schemeClr val="tx1"/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zh-CN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Hydrogen </a:t>
            </a:r>
            <a:r>
              <a:rPr lang="en-US" altLang="zh-CN" sz="1800" dirty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peroxide (H2</a:t>
            </a:r>
            <a:r>
              <a:rPr lang="en-US" altLang="zh-CN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O2),</a:t>
            </a: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r>
              <a:rPr lang="en-US" altLang="zh-CN" sz="1800" dirty="0" err="1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H</a:t>
            </a:r>
            <a:r>
              <a:rPr lang="en-US" altLang="zh-CN" sz="1800" dirty="0" err="1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ypochlorous</a:t>
            </a:r>
            <a:r>
              <a:rPr lang="en-US" altLang="zh-CN" sz="1800" dirty="0" smtClean="0">
                <a:solidFill>
                  <a:schemeClr val="tx1"/>
                </a:solidFill>
                <a:latin typeface="Arial" panose="020B0604020202020204" pitchFamily="34" charset="0"/>
                <a:ea typeface="SimSun" panose="02010600030101010101" pitchFamily="2" charset="-122"/>
              </a:rPr>
              <a:t> acid (HOCL). </a:t>
            </a:r>
          </a:p>
          <a:p>
            <a:pPr marL="342900" indent="-342900">
              <a:spcBef>
                <a:spcPct val="50000"/>
              </a:spcBef>
              <a:buFont typeface="Arial" panose="020B0604020202020204" pitchFamily="34" charset="0"/>
              <a:buChar char="•"/>
            </a:pPr>
            <a:endParaRPr lang="en-US" sz="2000" dirty="0">
              <a:solidFill>
                <a:schemeClr val="tx1">
                  <a:lumMod val="50000"/>
                  <a:lumOff val="50000"/>
                </a:schemeClr>
              </a:solidFill>
              <a:latin typeface="Arial" panose="020B0604020202020204" pitchFamily="34" charset="0"/>
              <a:ea typeface="SimSun" panose="02010600030101010101" pitchFamily="2" charset="-122"/>
            </a:endParaRPr>
          </a:p>
        </p:txBody>
      </p:sp>
      <p:sp>
        <p:nvSpPr>
          <p:cNvPr id="14" name="Subtitle 3"/>
          <p:cNvSpPr txBox="1">
            <a:spLocks/>
          </p:cNvSpPr>
          <p:nvPr/>
        </p:nvSpPr>
        <p:spPr>
          <a:xfrm>
            <a:off x="0" y="555537"/>
            <a:ext cx="4399014" cy="999487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s-HN" b="1" dirty="0">
                <a:latin typeface="Arial" panose="020B0604020202020204" pitchFamily="34" charset="0"/>
                <a:cs typeface="Arial" panose="020B0604020202020204" pitchFamily="34" charset="0"/>
              </a:rPr>
              <a:t>Reactive </a:t>
            </a:r>
            <a:r>
              <a:rPr lang="es-HN" b="1" dirty="0" err="1">
                <a:latin typeface="Arial" panose="020B0604020202020204" pitchFamily="34" charset="0"/>
                <a:cs typeface="Arial" panose="020B0604020202020204" pitchFamily="34" charset="0"/>
              </a:rPr>
              <a:t>Oxygen</a:t>
            </a:r>
            <a:r>
              <a:rPr lang="es-HN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b="1" dirty="0" err="1">
                <a:latin typeface="Arial" panose="020B0604020202020204" pitchFamily="34" charset="0"/>
                <a:cs typeface="Arial" panose="020B0604020202020204" pitchFamily="34" charset="0"/>
              </a:rPr>
              <a:t>Species</a:t>
            </a:r>
            <a:r>
              <a:rPr lang="es-HN" b="1" dirty="0">
                <a:latin typeface="Arial" panose="020B0604020202020204" pitchFamily="34" charset="0"/>
                <a:cs typeface="Arial" panose="020B0604020202020204" pitchFamily="34" charset="0"/>
              </a:rPr>
              <a:t> (ROS)</a:t>
            </a:r>
            <a:endParaRPr lang="en-US" altLang="zh-CN" b="1" spc="-150" dirty="0" smtClean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172861" y="6379094"/>
            <a:ext cx="415982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s-HN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s-HN" sz="1400" dirty="0" err="1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Talcott</a:t>
            </a:r>
            <a:r>
              <a:rPr lang="es-HN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s-HN" sz="1400" dirty="0" err="1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slide</a:t>
            </a:r>
            <a:r>
              <a:rPr lang="es-HN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83; </a:t>
            </a:r>
            <a:r>
              <a:rPr lang="es-HN" sz="1400" dirty="0" err="1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Pham</a:t>
            </a:r>
            <a:r>
              <a:rPr lang="es-HN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-Huy, He et al. 2008)</a:t>
            </a:r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7507672" y="4365480"/>
            <a:ext cx="2006993" cy="564919"/>
          </a:xfrm>
          <a:prstGeom prst="ellipse">
            <a:avLst/>
          </a:prstGeom>
          <a:noFill/>
          <a:ln w="762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6653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2" grpId="0"/>
      <p:bldP spid="13" grpId="0"/>
      <p:bldP spid="14" grpId="0"/>
      <p:bldP spid="15" grpId="0"/>
      <p:bldP spid="1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ZA" dirty="0" smtClean="0">
                <a:latin typeface="Arial" panose="020B0604020202020204" pitchFamily="34" charset="0"/>
                <a:cs typeface="Arial" panose="020B0604020202020204" pitchFamily="34" charset="0"/>
              </a:rPr>
              <a:t>About them</a:t>
            </a:r>
            <a:endParaRPr lang="en-ZA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16835" y="1459606"/>
            <a:ext cx="6327776" cy="3681600"/>
          </a:xfrm>
        </p:spPr>
        <p:txBody>
          <a:bodyPr/>
          <a:lstStyle/>
          <a:p>
            <a:pPr marL="0" indent="0">
              <a:buNone/>
            </a:pPr>
            <a:r>
              <a:rPr lang="en-ZA" sz="2800" dirty="0" smtClean="0">
                <a:latin typeface="Calibri" panose="020F0502020204030204" pitchFamily="34" charset="0"/>
              </a:rPr>
              <a:t>Definition</a:t>
            </a:r>
          </a:p>
          <a:p>
            <a:pPr algn="just"/>
            <a:r>
              <a:rPr lang="en-US" sz="2200" dirty="0" smtClean="0">
                <a:latin typeface="Calibri" panose="020F0502020204030204" pitchFamily="34" charset="0"/>
              </a:rPr>
              <a:t>“any substance that, when present at low concentrations compared with those of an oxidizable substrate, significantly delays or prevents oxidation of that substrate” </a:t>
            </a:r>
            <a:r>
              <a:rPr lang="nb-NO" sz="2200" dirty="0" smtClean="0">
                <a:latin typeface="Calibri" panose="020F0502020204030204" pitchFamily="34" charset="0"/>
              </a:rPr>
              <a:t>(Berger, Lunkenbein et al. 2012)</a:t>
            </a:r>
            <a:endParaRPr lang="en-US" sz="2200" dirty="0" smtClean="0">
              <a:latin typeface="Calibri" panose="020F0502020204030204" pitchFamily="34" charset="0"/>
            </a:endParaRPr>
          </a:p>
          <a:p>
            <a:pPr algn="just"/>
            <a:r>
              <a:rPr lang="en-US" sz="2200" dirty="0">
                <a:latin typeface="Calibri" panose="020F0502020204030204" pitchFamily="34" charset="0"/>
              </a:rPr>
              <a:t>“any substance that delays, </a:t>
            </a:r>
            <a:r>
              <a:rPr lang="en-US" sz="2200" dirty="0" smtClean="0">
                <a:latin typeface="Calibri" panose="020F0502020204030204" pitchFamily="34" charset="0"/>
              </a:rPr>
              <a:t>prevents, or </a:t>
            </a:r>
            <a:r>
              <a:rPr lang="en-US" sz="2200" dirty="0">
                <a:latin typeface="Calibri" panose="020F0502020204030204" pitchFamily="34" charset="0"/>
              </a:rPr>
              <a:t>removes oxidative damage to a target molecule.” </a:t>
            </a:r>
            <a:r>
              <a:rPr lang="en-US" sz="2200" dirty="0" smtClean="0">
                <a:latin typeface="Calibri" panose="020F0502020204030204" pitchFamily="34" charset="0"/>
              </a:rPr>
              <a:t>(</a:t>
            </a:r>
            <a:r>
              <a:rPr lang="en-US" sz="2200" dirty="0" err="1" smtClean="0">
                <a:latin typeface="Calibri" panose="020F0502020204030204" pitchFamily="34" charset="0"/>
              </a:rPr>
              <a:t>Halliwell</a:t>
            </a:r>
            <a:r>
              <a:rPr lang="en-US" sz="2200" dirty="0" smtClean="0">
                <a:latin typeface="Calibri" panose="020F0502020204030204" pitchFamily="34" charset="0"/>
              </a:rPr>
              <a:t> and </a:t>
            </a:r>
            <a:r>
              <a:rPr lang="en-US" sz="2200" dirty="0" err="1" smtClean="0">
                <a:latin typeface="Calibri" panose="020F0502020204030204" pitchFamily="34" charset="0"/>
              </a:rPr>
              <a:t>Gutteridge</a:t>
            </a:r>
            <a:r>
              <a:rPr lang="en-US" sz="2200" dirty="0" smtClean="0">
                <a:latin typeface="Calibri" panose="020F0502020204030204" pitchFamily="34" charset="0"/>
              </a:rPr>
              <a:t> 2015)</a:t>
            </a:r>
          </a:p>
          <a:p>
            <a:pPr algn="just"/>
            <a:r>
              <a:rPr lang="en-US" sz="2200" dirty="0" smtClean="0">
                <a:latin typeface="Calibri" panose="020F0502020204030204" pitchFamily="34" charset="0"/>
              </a:rPr>
              <a:t>“as any </a:t>
            </a:r>
            <a:r>
              <a:rPr lang="en-US" sz="2200" dirty="0">
                <a:latin typeface="Calibri" panose="020F0502020204030204" pitchFamily="34" charset="0"/>
              </a:rPr>
              <a:t>substance that directly scavenges ROS or indirectly acts </a:t>
            </a:r>
            <a:r>
              <a:rPr lang="en-US" sz="2200" dirty="0" smtClean="0">
                <a:latin typeface="Calibri" panose="020F0502020204030204" pitchFamily="34" charset="0"/>
              </a:rPr>
              <a:t>to up-regulate </a:t>
            </a:r>
            <a:r>
              <a:rPr lang="en-US" sz="2200" dirty="0">
                <a:latin typeface="Calibri" panose="020F0502020204030204" pitchFamily="34" charset="0"/>
              </a:rPr>
              <a:t>antioxidant defenses or inhibit ROS production</a:t>
            </a:r>
            <a:r>
              <a:rPr lang="en-US" sz="2200" dirty="0" smtClean="0">
                <a:latin typeface="Calibri" panose="020F0502020204030204" pitchFamily="34" charset="0"/>
              </a:rPr>
              <a:t>.” (</a:t>
            </a:r>
            <a:r>
              <a:rPr lang="en-US" sz="2200" dirty="0" err="1" smtClean="0">
                <a:latin typeface="Calibri" panose="020F0502020204030204" pitchFamily="34" charset="0"/>
              </a:rPr>
              <a:t>Khlebnikov</a:t>
            </a:r>
            <a:r>
              <a:rPr lang="en-US" sz="2200" dirty="0" smtClean="0">
                <a:latin typeface="Calibri" panose="020F0502020204030204" pitchFamily="34" charset="0"/>
              </a:rPr>
              <a:t>, </a:t>
            </a:r>
            <a:r>
              <a:rPr lang="en-US" sz="2200" dirty="0" err="1" smtClean="0">
                <a:latin typeface="Calibri" panose="020F0502020204030204" pitchFamily="34" charset="0"/>
              </a:rPr>
              <a:t>Schepetkin</a:t>
            </a:r>
            <a:r>
              <a:rPr lang="en-US" sz="2200" dirty="0" smtClean="0">
                <a:latin typeface="Calibri" panose="020F0502020204030204" pitchFamily="34" charset="0"/>
              </a:rPr>
              <a:t> et al. 2007)</a:t>
            </a:r>
            <a:endParaRPr lang="en-ZA" sz="2200" dirty="0">
              <a:latin typeface="Calibri" panose="020F0502020204030204" pitchFamily="34" charset="0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3</a:t>
            </a:fld>
            <a:endParaRPr lang="en-ZA" dirty="0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400000">
            <a:off x="6204337" y="1157379"/>
            <a:ext cx="6821156" cy="4553192"/>
          </a:xfrm>
          <a:prstGeom prst="rect">
            <a:avLst/>
          </a:prstGeom>
        </p:spPr>
      </p:pic>
      <p:sp>
        <p:nvSpPr>
          <p:cNvPr id="7" name="Rectangle 6"/>
          <p:cNvSpPr/>
          <p:nvPr/>
        </p:nvSpPr>
        <p:spPr>
          <a:xfrm>
            <a:off x="4893972" y="6120000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Classification</a:t>
            </a:r>
          </a:p>
        </p:txBody>
      </p:sp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half" idx="1"/>
          </p:nvPr>
        </p:nvSpPr>
        <p:spPr>
          <a:xfrm>
            <a:off x="431801" y="1727040"/>
            <a:ext cx="5472000" cy="4464000"/>
          </a:xfrm>
        </p:spPr>
        <p:txBody>
          <a:bodyPr/>
          <a:lstStyle/>
          <a:p>
            <a:pPr marL="0" indent="0">
              <a:buNone/>
            </a:pPr>
            <a:r>
              <a:rPr lang="es-HN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Activity</a:t>
            </a:r>
            <a:r>
              <a:rPr lang="es-HN" sz="2400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lvl="1"/>
            <a:r>
              <a:rPr lang="es-HN" sz="2400" dirty="0" err="1">
                <a:latin typeface="Arial" panose="020B0604020202020204" pitchFamily="34" charset="0"/>
                <a:cs typeface="Arial" panose="020B0604020202020204" pitchFamily="34" charset="0"/>
              </a:rPr>
              <a:t>Enzymatic</a:t>
            </a:r>
            <a:r>
              <a:rPr lang="es-HN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</a:p>
          <a:p>
            <a:pPr lvl="1"/>
            <a:r>
              <a:rPr lang="es-HN" sz="2400" dirty="0">
                <a:latin typeface="Arial" panose="020B0604020202020204" pitchFamily="34" charset="0"/>
                <a:cs typeface="Arial" panose="020B0604020202020204" pitchFamily="34" charset="0"/>
              </a:rPr>
              <a:t>Non </a:t>
            </a:r>
            <a:r>
              <a:rPr lang="es-HN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enzymatic</a:t>
            </a:r>
            <a:r>
              <a:rPr lang="es-HN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(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vitamin C, vitamin E, plant polyphenol, carotenoids, and glutathione)</a:t>
            </a:r>
            <a:endParaRPr lang="es-HN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4</a:t>
            </a:fld>
            <a:endParaRPr lang="en-ZA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16635" y="420260"/>
            <a:ext cx="5387166" cy="695740"/>
          </a:xfrm>
        </p:spPr>
        <p:txBody>
          <a:bodyPr/>
          <a:lstStyle/>
          <a:p>
            <a:r>
              <a:rPr lang="en-US" sz="36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Classification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s-HN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Based</a:t>
            </a:r>
            <a:r>
              <a:rPr lang="es-HN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400" dirty="0" err="1" smtClean="0">
                <a:latin typeface="Arial" panose="020B0604020202020204" pitchFamily="34" charset="0"/>
                <a:cs typeface="Arial" panose="020B0604020202020204" pitchFamily="34" charset="0"/>
              </a:rPr>
              <a:t>on</a:t>
            </a:r>
            <a:r>
              <a:rPr lang="es-HN" sz="2400" dirty="0" smtClean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893972" y="6120000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Classification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l="51333" t="29877" r="12333" b="44825"/>
          <a:stretch/>
        </p:blipFill>
        <p:spPr>
          <a:xfrm>
            <a:off x="55425" y="2504457"/>
            <a:ext cx="11836086" cy="2957520"/>
          </a:xfrm>
          <a:prstGeom prst="rect">
            <a:avLst/>
          </a:prstGeom>
        </p:spPr>
      </p:pic>
      <p:pic>
        <p:nvPicPr>
          <p:cNvPr id="8" name="Picture 7" descr="Resultado de imagen para vitamin e antioxidant mechanism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885" t="7489" r="16140" b="45088"/>
          <a:stretch/>
        </p:blipFill>
        <p:spPr bwMode="auto">
          <a:xfrm>
            <a:off x="266589" y="1050725"/>
            <a:ext cx="11274424" cy="5144150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10" name="Rectangle 9"/>
          <p:cNvSpPr/>
          <p:nvPr/>
        </p:nvSpPr>
        <p:spPr>
          <a:xfrm>
            <a:off x="8055350" y="5993044"/>
            <a:ext cx="3698240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(lpi.oregonstate.edu/mic/vitamins/vitamin-E)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918565" y="5248386"/>
            <a:ext cx="2034407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1400" dirty="0" err="1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Nimse</a:t>
            </a:r>
            <a:r>
              <a:rPr lang="en-US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Pal 2015)</a:t>
            </a:r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295460" y="3857518"/>
            <a:ext cx="7813141" cy="1372912"/>
          </a:xfrm>
          <a:prstGeom prst="rect">
            <a:avLst/>
          </a:prstGeom>
          <a:noFill/>
          <a:ln w="57150">
            <a:solidFill>
              <a:schemeClr val="accent4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1429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1" grpId="1"/>
      <p:bldP spid="1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sz="half" idx="1"/>
          </p:nvPr>
        </p:nvSpPr>
        <p:spPr>
          <a:xfrm>
            <a:off x="431800" y="1941366"/>
            <a:ext cx="10116456" cy="1799931"/>
          </a:xfrm>
        </p:spPr>
        <p:txBody>
          <a:bodyPr/>
          <a:lstStyle/>
          <a:p>
            <a:pPr marL="0" indent="-9525">
              <a:buNone/>
            </a:pPr>
            <a:r>
              <a:rPr lang="es-HN" sz="26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Solubility</a:t>
            </a:r>
            <a:r>
              <a:rPr lang="es-HN" sz="26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lvl="1"/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Water-soluble (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vitamin 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C)</a:t>
            </a:r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lvl="1"/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Lipid-soluble (e.g. vitamin 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E, carotenoids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and 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lipoic 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acid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5</a:t>
            </a:fld>
            <a:endParaRPr lang="en-ZA" dirty="0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>
          <a:xfrm>
            <a:off x="516635" y="420260"/>
            <a:ext cx="5387166" cy="695740"/>
          </a:xfrm>
        </p:spPr>
        <p:txBody>
          <a:bodyPr/>
          <a:lstStyle/>
          <a:p>
            <a:r>
              <a:rPr lang="en-US" sz="3600" dirty="0"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Classification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s-HN" sz="24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Based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s-HN" sz="2400" dirty="0" err="1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</a:t>
            </a:r>
            <a:r>
              <a:rPr lang="es-HN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n-US" sz="24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893972" y="6120000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Classification</a:t>
            </a:r>
          </a:p>
        </p:txBody>
      </p:sp>
      <p:sp>
        <p:nvSpPr>
          <p:cNvPr id="14" name="Rectangle 13"/>
          <p:cNvSpPr/>
          <p:nvPr/>
        </p:nvSpPr>
        <p:spPr>
          <a:xfrm>
            <a:off x="7941914" y="5662543"/>
            <a:ext cx="2034407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en-US" sz="1400" dirty="0" err="1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Nimse</a:t>
            </a:r>
            <a:r>
              <a:rPr lang="en-US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Pal 2015)</a:t>
            </a:r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16635" y="2935478"/>
            <a:ext cx="9459686" cy="23391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1"/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indent="-9525"/>
            <a:r>
              <a:rPr lang="es-HN" sz="2600" dirty="0" err="1">
                <a:latin typeface="Arial" panose="020B0604020202020204" pitchFamily="34" charset="0"/>
                <a:cs typeface="Arial" panose="020B0604020202020204" pitchFamily="34" charset="0"/>
              </a:rPr>
              <a:t>Size</a:t>
            </a:r>
            <a:r>
              <a:rPr lang="es-HN" sz="2600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lang="es-HN" sz="24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723900" lvl="1" indent="-457200"/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small-molecule - are vitamin C, vitamin E, carotenoids, and glutathione (GSH).</a:t>
            </a:r>
          </a:p>
          <a:p>
            <a:pPr marL="723900" lvl="1" indent="-457200"/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large-molecule - enzymes (SOD, CAT, and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GSHPx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) and sacrificial proteins (albumin</a:t>
            </a:r>
            <a:r>
              <a:rPr lang="en-US" sz="2400" dirty="0"/>
              <a:t>) 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026" name="Picture 2" descr="https://wol-prod-cdn.literatumonline.com/cms/attachment/619e4d35-7734-424a-978a-58e36f7b088c/mfig00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0" y="1116000"/>
            <a:ext cx="9378950" cy="5379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Rectangle 16"/>
          <p:cNvSpPr/>
          <p:nvPr/>
        </p:nvSpPr>
        <p:spPr>
          <a:xfrm>
            <a:off x="7941914" y="5925142"/>
            <a:ext cx="2606342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fr-FR" sz="140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</a:t>
            </a:r>
            <a:r>
              <a:rPr lang="fr-FR" sz="1400" dirty="0" err="1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Quinlan</a:t>
            </a:r>
            <a:r>
              <a:rPr lang="fr-FR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 Martin et al. 2005)</a:t>
            </a:r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07456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44" y="0"/>
            <a:ext cx="4697505" cy="6858000"/>
          </a:xfrm>
        </p:spPr>
        <p:txBody>
          <a:bodyPr anchor="t"/>
          <a:lstStyle/>
          <a:p>
            <a:r>
              <a:rPr lang="en-ZA" dirty="0" smtClean="0"/>
              <a:t/>
            </a:r>
            <a:br>
              <a:rPr lang="en-ZA" dirty="0" smtClean="0"/>
            </a:br>
            <a:r>
              <a:rPr lang="en-ZA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Mechanism of action:</a:t>
            </a:r>
            <a:endParaRPr lang="en-ZA" sz="36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3275" y="2429513"/>
            <a:ext cx="3802866" cy="999487"/>
          </a:xfrm>
        </p:spPr>
        <p:txBody>
          <a:bodyPr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preventing the formation of radicals, </a:t>
            </a:r>
            <a:endParaRPr lang="en-US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scavenging 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them</a:t>
            </a: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dirty="0" smtClean="0">
                <a:latin typeface="Arial" panose="020B0604020202020204" pitchFamily="34" charset="0"/>
                <a:cs typeface="Arial" panose="020B0604020202020204" pitchFamily="34" charset="0"/>
              </a:rPr>
              <a:t>by 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promoting their decomposition</a:t>
            </a:r>
            <a:endParaRPr lang="en-ZA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6</a:t>
            </a:fld>
            <a:endParaRPr lang="en-ZA" dirty="0"/>
          </a:p>
        </p:txBody>
      </p:sp>
      <p:pic>
        <p:nvPicPr>
          <p:cNvPr id="2050" name="Picture 2" descr="Resultado de imagen para Free radical production in all cell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87533" y="513417"/>
            <a:ext cx="7389266" cy="47040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Rectangle 8"/>
          <p:cNvSpPr/>
          <p:nvPr/>
        </p:nvSpPr>
        <p:spPr>
          <a:xfrm>
            <a:off x="5244199" y="6145888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679104" y="4688489"/>
            <a:ext cx="415982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095578" y="6060579"/>
            <a:ext cx="266765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(Young and Woodside 2001)</a:t>
            </a:r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44" y="0"/>
            <a:ext cx="4697505" cy="6858000"/>
          </a:xfrm>
        </p:spPr>
        <p:txBody>
          <a:bodyPr anchor="t"/>
          <a:lstStyle/>
          <a:p>
            <a:r>
              <a:rPr lang="en-ZA" dirty="0" smtClean="0"/>
              <a:t/>
            </a:r>
            <a:br>
              <a:rPr lang="en-ZA" dirty="0" smtClean="0"/>
            </a:br>
            <a:r>
              <a:rPr lang="en-ZA" sz="3600" b="1" dirty="0" smtClean="0">
                <a:latin typeface="Arial" panose="020B0604020202020204" pitchFamily="34" charset="0"/>
                <a:cs typeface="Arial" panose="020B0604020202020204" pitchFamily="34" charset="0"/>
              </a:rPr>
              <a:t>Mechanism of action:</a:t>
            </a:r>
            <a:endParaRPr lang="en-ZA" sz="3600" b="1" i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7</a:t>
            </a:fld>
            <a:endParaRPr lang="en-ZA" dirty="0"/>
          </a:p>
        </p:txBody>
      </p:sp>
      <p:sp>
        <p:nvSpPr>
          <p:cNvPr id="9" name="Rectangle 8"/>
          <p:cNvSpPr/>
          <p:nvPr/>
        </p:nvSpPr>
        <p:spPr>
          <a:xfrm>
            <a:off x="5244199" y="6145888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679104" y="4688489"/>
            <a:ext cx="415982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6886" y="1706335"/>
            <a:ext cx="11904154" cy="4127935"/>
          </a:xfrm>
          <a:prstGeom prst="rect">
            <a:avLst/>
          </a:prstGeom>
        </p:spPr>
      </p:pic>
      <p:sp>
        <p:nvSpPr>
          <p:cNvPr id="13" name="Rectangle 12"/>
          <p:cNvSpPr/>
          <p:nvPr/>
        </p:nvSpPr>
        <p:spPr>
          <a:xfrm>
            <a:off x="8719898" y="6192246"/>
            <a:ext cx="266765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en-US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(Young and Woodside 2001)</a:t>
            </a:r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57129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ZA" sz="3600" dirty="0">
                <a:latin typeface="Arial" panose="020B0604020202020204" pitchFamily="34" charset="0"/>
                <a:cs typeface="Arial" panose="020B0604020202020204" pitchFamily="34" charset="0"/>
              </a:rPr>
              <a:t>Pro-oxidants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DC577-0A95-47D0-95D9-5F8DA763D46B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6300087" y="1317150"/>
            <a:ext cx="5110864" cy="530700"/>
          </a:xfrm>
        </p:spPr>
        <p:txBody>
          <a:bodyPr/>
          <a:lstStyle/>
          <a:p>
            <a:r>
              <a:rPr lang="en-ZA" sz="2400" dirty="0">
                <a:latin typeface="Arial" panose="020B0604020202020204" pitchFamily="34" charset="0"/>
                <a:cs typeface="Arial" panose="020B0604020202020204" pitchFamily="34" charset="0"/>
              </a:rPr>
              <a:t>Antioxidants in certain concentrations can become pro-oxidants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8</a:t>
            </a:fld>
            <a:endParaRPr lang="en-ZA" dirty="0"/>
          </a:p>
        </p:txBody>
      </p:sp>
      <p:sp>
        <p:nvSpPr>
          <p:cNvPr id="10" name="Rectangle 9"/>
          <p:cNvSpPr/>
          <p:nvPr/>
        </p:nvSpPr>
        <p:spPr>
          <a:xfrm>
            <a:off x="4893972" y="6120000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Classification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10478" y="1317150"/>
            <a:ext cx="10148888" cy="461652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ontent Placeholder 3">
                <a:extLst>
                  <a:ext uri="{FF2B5EF4-FFF2-40B4-BE49-F238E27FC236}">
                    <a16:creationId xmlns:a16="http://schemas.microsoft.com/office/drawing/2014/main" id="{D355C61F-C8F1-4977-8E1F-F16C0D9EA88C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943634" y="4819954"/>
                <a:ext cx="3039063" cy="1536396"/>
              </a:xfrm>
              <a:prstGeom prst="rect">
                <a:avLst/>
              </a:prstGeom>
            </p:spPr>
            <p:txBody>
              <a:bodyPr vert="horz" lIns="0" tIns="0" rIns="0" bIns="0" rtlCol="0">
                <a:noAutofit/>
              </a:bodyPr>
              <a:lstStyle>
                <a:lvl1pPr marL="266700" indent="-266700" algn="l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Clr>
                    <a:schemeClr val="accent1"/>
                  </a:buClr>
                  <a:buFont typeface="Corbel" panose="020B0503020204020204" pitchFamily="34" charset="0"/>
                  <a:buChar char="»"/>
                  <a:defRPr sz="18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542925" indent="-276225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lvl2pPr>
                <a:lvl3pPr marL="809625" indent="-2667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4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lvl3pPr>
                <a:lvl4pPr marL="1076325" indent="-2667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4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lvl4pPr>
                <a:lvl5pPr marL="1343025" indent="-2667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4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Font typeface="Corbel" panose="020B0503020204020204" pitchFamily="34" charset="0"/>
                  <a:buNone/>
                </a:pPr>
                <a:r>
                  <a:rPr lang="en-ZA" sz="2800" dirty="0" smtClean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Vitamin C</a:t>
                </a:r>
                <a:endParaRPr lang="en-ZA" sz="28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r>
                  <a:rPr lang="en-US" sz="2400" dirty="0" smtClean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Presence of 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sz="240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</m:ctrlPr>
                      </m:sSupPr>
                      <m:e>
                        <m:r>
                          <m:rPr>
                            <m:sty m:val="p"/>
                          </m:rPr>
                          <a:rPr lang="es-HN" sz="240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Fe</m:t>
                        </m:r>
                      </m:e>
                      <m:sup>
                        <m:r>
                          <a:rPr lang="es-HN" sz="240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cs typeface="Arial" panose="020B0604020202020204" pitchFamily="34" charset="0"/>
                          </a:rPr>
                          <m:t>3+</m:t>
                        </m:r>
                      </m:sup>
                    </m:sSup>
                  </m:oMath>
                </a14:m>
                <a:r>
                  <a:rPr lang="en-ZA" sz="2400" dirty="0" smtClean="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.</a:t>
                </a:r>
              </a:p>
              <a:p>
                <a:endParaRPr lang="en-ZA" sz="2000" dirty="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mc:Choice>
        <mc:Fallback xmlns="">
          <p:sp>
            <p:nvSpPr>
              <p:cNvPr id="13" name="Content Placeholder 3">
                <a:extLst>
                  <a:ext uri="{FF2B5EF4-FFF2-40B4-BE49-F238E27FC236}">
                    <a16:creationId xmlns:a16="http://schemas.microsoft.com/office/drawing/2014/main" xmlns="" id="{D355C61F-C8F1-4977-8E1F-F16C0D9EA88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43634" y="4819954"/>
                <a:ext cx="3039063" cy="1536396"/>
              </a:xfrm>
              <a:prstGeom prst="rect">
                <a:avLst/>
              </a:prstGeom>
              <a:blipFill rotWithShape="0">
                <a:blip r:embed="rId3"/>
                <a:stretch>
                  <a:fillRect l="-7229" t="-99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Rectangle 13"/>
          <p:cNvSpPr/>
          <p:nvPr/>
        </p:nvSpPr>
        <p:spPr>
          <a:xfrm>
            <a:off x="8719898" y="6192246"/>
            <a:ext cx="266765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da-DK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(Rietjens, Boersma et al. 2002)</a:t>
            </a:r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ZA" smtClean="0"/>
              <a:pPr/>
              <a:t>9</a:t>
            </a:fld>
            <a:endParaRPr lang="en-ZA" dirty="0"/>
          </a:p>
        </p:txBody>
      </p:sp>
      <p:sp>
        <p:nvSpPr>
          <p:cNvPr id="10" name="Rectangle 9"/>
          <p:cNvSpPr/>
          <p:nvPr/>
        </p:nvSpPr>
        <p:spPr>
          <a:xfrm>
            <a:off x="4893972" y="6120000"/>
            <a:ext cx="1950639" cy="6014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Classification</a:t>
            </a:r>
          </a:p>
        </p:txBody>
      </p:sp>
      <p:pic>
        <p:nvPicPr>
          <p:cNvPr id="9" name="Picture 2" descr="https://ars.els-cdn.com/content/image/1-s2.0-S1382668902000030-gr2.gif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7610" y="0"/>
            <a:ext cx="10299551" cy="49567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 txBox="1">
            <a:spLocks/>
          </p:cNvSpPr>
          <p:nvPr/>
        </p:nvSpPr>
        <p:spPr>
          <a:xfrm>
            <a:off x="602985" y="4345875"/>
            <a:ext cx="5472000" cy="23756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Corbel" panose="020B0503020204020204" pitchFamily="34" charset="0"/>
              <a:buNone/>
            </a:pPr>
            <a:r>
              <a:rPr lang="en-ZA" sz="28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Vitamin E</a:t>
            </a:r>
            <a:endParaRPr lang="en-ZA" sz="2800" dirty="0">
              <a:solidFill>
                <a:schemeClr val="tx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Chemical behavior- complex function</a:t>
            </a:r>
          </a:p>
          <a:p>
            <a:r>
              <a:rPr lang="el-GR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α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-tocopherol 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radicals 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–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initiate </a:t>
            </a:r>
            <a:r>
              <a:rPr lang="en-US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processes of </a:t>
            </a:r>
            <a:r>
              <a:rPr lang="en-US" sz="2400" dirty="0" smtClean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lipid peroxidation</a:t>
            </a:r>
          </a:p>
          <a:p>
            <a:r>
              <a:rPr lang="en-ZA" sz="24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co-antioxidants</a:t>
            </a:r>
          </a:p>
        </p:txBody>
      </p:sp>
      <p:sp>
        <p:nvSpPr>
          <p:cNvPr id="7" name="Rectangle 6"/>
          <p:cNvSpPr/>
          <p:nvPr/>
        </p:nvSpPr>
        <p:spPr>
          <a:xfrm>
            <a:off x="2630792" y="3736275"/>
            <a:ext cx="3444193" cy="704850"/>
          </a:xfrm>
          <a:prstGeom prst="rect">
            <a:avLst/>
          </a:prstGeom>
          <a:noFill/>
          <a:ln w="57150">
            <a:solidFill>
              <a:srgbClr val="FFFF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/>
          <p:cNvSpPr/>
          <p:nvPr/>
        </p:nvSpPr>
        <p:spPr>
          <a:xfrm>
            <a:off x="8719898" y="6192246"/>
            <a:ext cx="2667651" cy="307777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/>
          <a:p>
            <a:r>
              <a:rPr lang="da-DK" sz="1400" dirty="0" smtClean="0">
                <a:ln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(Rietjens, Boersma et al. 2002)</a:t>
            </a:r>
            <a:endParaRPr lang="en-US" sz="1400" dirty="0">
              <a:ln>
                <a:solidFill>
                  <a:schemeClr val="bg1">
                    <a:lumMod val="50000"/>
                  </a:schemeClr>
                </a:solidFill>
              </a:ln>
              <a:solidFill>
                <a:schemeClr val="bg1">
                  <a:lumMod val="7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1469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rganic Presentation Layout_SB - v7" id="{029DCB9A-2C31-4DA7-9F9E-927975B08C6A}" vid="{D47DE383-E6D7-4CBF-845E-E9F933A06549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F258AE14-BE87-4F2F-9922-71301CC22076}">
  <ds:schemaRefs>
    <ds:schemaRef ds:uri="http://purl.org/dc/terms/"/>
    <ds:schemaRef ds:uri="6dc4bcd6-49db-4c07-9060-8acfc67cef9f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http://purl.org/dc/dcmitype/"/>
    <ds:schemaRef ds:uri="http://schemas.openxmlformats.org/package/2006/metadata/core-properties"/>
    <ds:schemaRef ds:uri="fb0879af-3eba-417a-a55a-ffe6dcd6ca77"/>
    <ds:schemaRef ds:uri="http://schemas.microsoft.com/sharepoint/v3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1016</Words>
  <Application>Microsoft Office PowerPoint</Application>
  <PresentationFormat>Widescreen</PresentationFormat>
  <Paragraphs>143</Paragraphs>
  <Slides>15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25" baseType="lpstr">
      <vt:lpstr>SimSun</vt:lpstr>
      <vt:lpstr>Arial</vt:lpstr>
      <vt:lpstr>Calibri</vt:lpstr>
      <vt:lpstr>Cambria Math</vt:lpstr>
      <vt:lpstr>Corbel</vt:lpstr>
      <vt:lpstr>Gabriola</vt:lpstr>
      <vt:lpstr>Garamond</vt:lpstr>
      <vt:lpstr>Times New Roman</vt:lpstr>
      <vt:lpstr>Wingdings</vt:lpstr>
      <vt:lpstr>Office Theme</vt:lpstr>
      <vt:lpstr>Are antioxidants good for us?</vt:lpstr>
      <vt:lpstr>PowerPoint Presentation</vt:lpstr>
      <vt:lpstr>About them</vt:lpstr>
      <vt:lpstr>Classification</vt:lpstr>
      <vt:lpstr>Classification</vt:lpstr>
      <vt:lpstr> Mechanism of action:</vt:lpstr>
      <vt:lpstr> Mechanism of action:</vt:lpstr>
      <vt:lpstr>Pro-oxidants</vt:lpstr>
      <vt:lpstr>PowerPoint Presentation</vt:lpstr>
      <vt:lpstr>Aspects</vt:lpstr>
      <vt:lpstr>Aspects</vt:lpstr>
      <vt:lpstr>Aspects</vt:lpstr>
      <vt:lpstr>Conclusions</vt:lpstr>
      <vt:lpstr>Large Image</vt:lpstr>
      <vt:lpstr>Bibliography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2019-04-03T19:23:31Z</dcterms:created>
  <dcterms:modified xsi:type="dcterms:W3CDTF">2019-04-16T13:46:35Z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