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1"/>
    <p:restoredTop sz="94590"/>
  </p:normalViewPr>
  <p:slideViewPr>
    <p:cSldViewPr snapToGrid="0" snapToObjects="1">
      <p:cViewPr varScale="1">
        <p:scale>
          <a:sx n="82" d="100"/>
          <a:sy n="82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E569-B721-F245-9166-67D785D10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682B-79D0-D143-8D7A-82A421E26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FD73-9E57-2244-8E2E-99927A7D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28C4-A79D-8148-A3BC-B01B896D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BA0D9-D7DD-A84E-96DC-80E1DBB4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E568-CBD6-5A4B-845D-8186C2AE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390C-4803-0649-8CB1-45370B44F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38B1-950E-874D-86D2-CF94B17A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DB54-6927-B749-8A0D-EE34E51B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6DD4-21A6-6142-A327-F3B94CDD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A4ADA-6ED5-874C-BBE7-0092BC4F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423F5-004F-A742-B95C-97724564C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01B1-11C3-C946-93CE-77CA2507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9080E-09B8-4E41-940C-F643CD94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4D985-4A1D-164F-93EA-97C8C23D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9091-4A53-E741-948B-C337B7CF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8F14-C73B-624F-975C-DB6531D4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10E8-F734-8144-9051-7DDA19F7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004F-25A2-3D41-A30A-1EA0BF5E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5B3A-BFC8-B641-88B2-98438067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C2B1-099E-A648-BA78-575EA73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0327D-7D40-F44D-9F8E-2179CE5F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2325-ADEA-BA4F-A351-34B01FF8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5FEB-E325-6A47-B5E6-3AC8198D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F877-31F4-BC43-9751-96B8E732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465F-1B24-DF4E-9A1F-8B5E8E2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E17E-FADE-6546-A317-A2163F71D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14600-233C-794B-AA87-EC67B7BE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04C48-785F-554F-A4B3-0EF0F839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86425-C6FE-EF49-A231-83696E77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150BF-1543-454E-BFC6-0BBC03BE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1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C15D-F607-6A41-A3CE-96FEACF5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AABC-46DF-214E-B5DB-AE99E6FA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E763F-29A6-B54E-A6C3-A9BA58553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AC20F-45A7-074E-A0C7-EFD6833FB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E8E30-4CD9-0746-A16B-94CE7233C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B2E8C-2528-D74B-988C-03686335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53C62-34CB-D24A-980C-839FD541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AA311-B605-EA41-B9A8-E44FBD17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F48A-D047-7543-A317-50166DD3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282B4-2441-B340-8C96-517A3BC9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1FA48-606F-BC4B-8E74-65640E3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964EF-23DD-6349-9681-B7143D61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EC361-E876-194B-AB25-A53B494A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F968-200F-9C41-88EA-BFDB98F3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FE90-0AAC-DF43-BB01-DE541B97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3614-F336-8446-BF85-C30FD537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5C483-6A16-DF44-87A7-F0785AB9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562F7-8671-8741-8B07-50AB40F9D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1E98-6481-FC4C-8174-6F0FE8A5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94CE4-7280-554D-AC3E-33CB88A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73B5-4064-4D4B-8083-889426C1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4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79DA-A6E8-BB45-9A47-7B54EEF4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84561-0395-DB48-8533-9ECA821FE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7B7E4-47E7-3B44-82B2-AA868023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A5345-8F99-E047-80C1-F625C37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1B711-C2F4-AD48-A3B7-E2744D5B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F7C24-ECDD-AB4A-86F1-FE2A626D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7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4E957-08A1-7947-A233-6CD788A1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69FCB-3508-1F4E-BD5F-71B2371A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F8A0-AF3A-6F4B-8A0A-97F28D320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5ED9-EAA0-D24E-80F9-351802D43AD9}" type="datetimeFigureOut">
              <a:rPr lang="en-US" smtClean="0"/>
              <a:t>4/18/19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1011-E44C-5C41-A0BA-B74311263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DF21-A986-1E4E-B89B-1EBA768A6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6868-3655-134C-9262-3289DED09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harvard.edu/staying-healthy/the-truth-about-fats-bad-and-goo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D47C-AEA1-F344-8EB0-654875CF7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465" y="0"/>
            <a:ext cx="9711070" cy="2861376"/>
          </a:xfrm>
        </p:spPr>
        <p:txBody>
          <a:bodyPr/>
          <a:lstStyle/>
          <a:p>
            <a:r>
              <a:rPr lang="en-US" sz="6600" b="1" dirty="0"/>
              <a:t>Substituting Fats in Foods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39048-2C9F-D94D-8B00-52293B13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Jeff Colburn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262B2-0BB1-124D-8660-3485D9A4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72760"/>
            <a:ext cx="579119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DA00-DBB0-744E-A6B1-250A9D75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C660-FF77-0341-A5C6-9A21AFD8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Harvard Health Publishing (2018).  The Truth About Fats: The Good, The Bad, and the In-between. Retrieved from </a:t>
            </a:r>
            <a:r>
              <a:rPr lang="en-US" dirty="0">
                <a:hlinkClick r:id="rId2"/>
              </a:rPr>
              <a:t>https://www.health.harvard.edu/staying-healthy/the-truth-about-fats-bad-and-good</a:t>
            </a:r>
            <a:endParaRPr lang="en-US" dirty="0"/>
          </a:p>
          <a:p>
            <a:r>
              <a:rPr lang="en-US" dirty="0"/>
              <a:t> Ospina J., Sierra A., Ochoa, O., Perez-Alvarez J., and Fernandez-Lopez J. (2012). Substitution of Saturated Fat in Processed Meat Products: A Review. Critical Reviews in Food Science and Nutrition, v. 52, 113-122.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BAC6-914A-6543-9F8C-3018C1DA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Why would you do such a thing???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3853-F793-164F-B64F-961BD350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dirty="0"/>
              <a:t> Not considered healthy (public perception)</a:t>
            </a:r>
          </a:p>
          <a:p>
            <a:pPr marL="0" indent="0">
              <a:buNone/>
            </a:pPr>
            <a:endParaRPr lang="en-US" sz="4300" dirty="0"/>
          </a:p>
          <a:p>
            <a:r>
              <a:rPr lang="en-US" sz="4300" dirty="0"/>
              <a:t> Increases cholesterol</a:t>
            </a:r>
          </a:p>
          <a:p>
            <a:pPr marL="0" indent="0">
              <a:buNone/>
            </a:pPr>
            <a:endParaRPr lang="en-US" sz="4300" dirty="0"/>
          </a:p>
          <a:p>
            <a:r>
              <a:rPr lang="en-US" sz="4300" dirty="0"/>
              <a:t> How about cost? 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/>
              <a:t>Harvard Health, 2018</a:t>
            </a:r>
          </a:p>
        </p:txBody>
      </p:sp>
    </p:spTree>
    <p:extLst>
      <p:ext uri="{BB962C8B-B14F-4D97-AF65-F5344CB8AC3E}">
        <p14:creationId xmlns:p14="http://schemas.microsoft.com/office/powerpoint/2010/main" val="295812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3027-37C7-0149-9E42-F229229A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2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Fat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BD0B3-75AA-F34F-ABCB-833651CC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058780"/>
            <a:ext cx="11333746" cy="5434096"/>
          </a:xfrm>
        </p:spPr>
        <p:txBody>
          <a:bodyPr>
            <a:normAutofit fontScale="62500" lnSpcReduction="20000"/>
          </a:bodyPr>
          <a:lstStyle/>
          <a:p>
            <a:r>
              <a:rPr lang="en-US" sz="4300" dirty="0"/>
              <a:t> </a:t>
            </a:r>
            <a:r>
              <a:rPr lang="en-US" sz="6400" dirty="0"/>
              <a:t>Energy and Essential fatty acids</a:t>
            </a:r>
          </a:p>
          <a:p>
            <a:endParaRPr lang="en-US" sz="6400" dirty="0"/>
          </a:p>
          <a:p>
            <a:r>
              <a:rPr lang="en-US" sz="6400" dirty="0"/>
              <a:t> liposoluble vitamins (A,D,E, and K)</a:t>
            </a:r>
          </a:p>
          <a:p>
            <a:endParaRPr lang="en-US" sz="6400" dirty="0"/>
          </a:p>
          <a:p>
            <a:r>
              <a:rPr lang="en-US" sz="6400" dirty="0"/>
              <a:t> Satiety</a:t>
            </a:r>
          </a:p>
          <a:p>
            <a:endParaRPr lang="en-US" sz="6400" dirty="0"/>
          </a:p>
          <a:p>
            <a:r>
              <a:rPr lang="en-US" sz="6400" dirty="0"/>
              <a:t> body temperature constant</a:t>
            </a:r>
          </a:p>
          <a:p>
            <a:endParaRPr lang="en-US" sz="6400" dirty="0"/>
          </a:p>
          <a:p>
            <a:pPr marL="0" indent="0">
              <a:buNone/>
            </a:pPr>
            <a:r>
              <a:rPr lang="en-US" sz="6400" dirty="0"/>
              <a:t>So what do we shoot for? What is healthy?</a:t>
            </a:r>
          </a:p>
          <a:p>
            <a:pPr marL="0" indent="0">
              <a:buNone/>
            </a:pPr>
            <a:r>
              <a:rPr lang="en-US" sz="3800" dirty="0"/>
              <a:t>Ospina-E et. al. 2012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1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0FE8-463F-0F42-8EF3-AD3558FC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Quality Fat in Foods</a:t>
            </a:r>
          </a:p>
        </p:txBody>
      </p:sp>
      <p:pic>
        <p:nvPicPr>
          <p:cNvPr id="1025" name="Picture 1" descr="page5image20108992">
            <a:extLst>
              <a:ext uri="{FF2B5EF4-FFF2-40B4-BE49-F238E27FC236}">
                <a16:creationId xmlns:a16="http://schemas.microsoft.com/office/drawing/2014/main" id="{7006E8DC-9A7A-324F-B92B-7975B8AA7C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90" y="1379368"/>
            <a:ext cx="7336420" cy="40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366C4-5451-F14F-AFA4-2EA242C737EF}"/>
              </a:ext>
            </a:extLst>
          </p:cNvPr>
          <p:cNvSpPr txBox="1"/>
          <p:nvPr/>
        </p:nvSpPr>
        <p:spPr>
          <a:xfrm>
            <a:off x="4355432" y="6352674"/>
            <a:ext cx="282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Ospina-E et. al.,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2DF31-E171-DE4C-9C1C-17AA61D14E1C}"/>
              </a:ext>
            </a:extLst>
          </p:cNvPr>
          <p:cNvSpPr txBox="1"/>
          <p:nvPr/>
        </p:nvSpPr>
        <p:spPr>
          <a:xfrm>
            <a:off x="611605" y="5418715"/>
            <a:ext cx="1096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Defining a quality fat is not the simplest thing to do</a:t>
            </a:r>
          </a:p>
        </p:txBody>
      </p:sp>
    </p:spTree>
    <p:extLst>
      <p:ext uri="{BB962C8B-B14F-4D97-AF65-F5344CB8AC3E}">
        <p14:creationId xmlns:p14="http://schemas.microsoft.com/office/powerpoint/2010/main" val="27440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62F9-FF7F-5049-ABFF-A8F997B9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Substitutions </a:t>
            </a:r>
            <a:r>
              <a:rPr lang="en-US" sz="4800" b="1" dirty="0">
                <a:sym typeface="Wingdings" pitchFamily="2" charset="2"/>
              </a:rPr>
              <a:t> Fat Replacers (Akoh, 1998)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454C-5696-DC41-8C71-216276EB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Come in many forms and structurally may be considered fats, proteins, or carbohydrates</a:t>
            </a:r>
          </a:p>
          <a:p>
            <a:endParaRPr lang="en-US" sz="4000" dirty="0"/>
          </a:p>
          <a:p>
            <a:r>
              <a:rPr lang="en-US" sz="4000" dirty="0"/>
              <a:t> Two categories to focus on</a:t>
            </a:r>
          </a:p>
          <a:p>
            <a:pPr lvl="1"/>
            <a:r>
              <a:rPr lang="en-US" sz="3600" dirty="0"/>
              <a:t>Fat Mimetics</a:t>
            </a:r>
          </a:p>
          <a:p>
            <a:pPr lvl="1"/>
            <a:r>
              <a:rPr lang="en-US" sz="3600" dirty="0"/>
              <a:t>Fat Substitutes</a:t>
            </a:r>
          </a:p>
        </p:txBody>
      </p:sp>
    </p:spTree>
    <p:extLst>
      <p:ext uri="{BB962C8B-B14F-4D97-AF65-F5344CB8AC3E}">
        <p14:creationId xmlns:p14="http://schemas.microsoft.com/office/powerpoint/2010/main" val="336550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2113-61A1-804D-8F4D-152EDEDC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Fat Mimetics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C0B6-4912-0145-9FC3-95B09061A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6712"/>
          </a:xfrm>
        </p:spPr>
        <p:txBody>
          <a:bodyPr>
            <a:normAutofit/>
          </a:bodyPr>
          <a:lstStyle/>
          <a:p>
            <a:r>
              <a:rPr lang="en-US" sz="4000" dirty="0"/>
              <a:t> Mimic physical and organoleptic triglycerides</a:t>
            </a:r>
          </a:p>
          <a:p>
            <a:pPr lvl="1"/>
            <a:r>
              <a:rPr lang="en-US" sz="3600" dirty="0"/>
              <a:t> Not capable of replacing fat 1:1</a:t>
            </a:r>
          </a:p>
          <a:p>
            <a:pPr marL="457200" lvl="1" indent="0">
              <a:buNone/>
            </a:pPr>
            <a:endParaRPr lang="en-US" sz="4000" dirty="0"/>
          </a:p>
          <a:p>
            <a:r>
              <a:rPr lang="en-US" sz="4000" dirty="0"/>
              <a:t> Problems</a:t>
            </a:r>
          </a:p>
          <a:p>
            <a:pPr lvl="1"/>
            <a:r>
              <a:rPr lang="en-US" sz="3600" dirty="0"/>
              <a:t>Caramelization and denaturalization at high temps</a:t>
            </a:r>
          </a:p>
          <a:p>
            <a:pPr lvl="1"/>
            <a:r>
              <a:rPr lang="en-US" sz="3600" dirty="0"/>
              <a:t>Lacking lipid flavor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914400" lvl="2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DCDE4-57DF-974C-9C8F-617555DE6899}"/>
              </a:ext>
            </a:extLst>
          </p:cNvPr>
          <p:cNvSpPr txBox="1"/>
          <p:nvPr/>
        </p:nvSpPr>
        <p:spPr>
          <a:xfrm>
            <a:off x="864268" y="5784989"/>
            <a:ext cx="1046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Numerous combinations have been put together</a:t>
            </a:r>
          </a:p>
        </p:txBody>
      </p:sp>
    </p:spTree>
    <p:extLst>
      <p:ext uri="{BB962C8B-B14F-4D97-AF65-F5344CB8AC3E}">
        <p14:creationId xmlns:p14="http://schemas.microsoft.com/office/powerpoint/2010/main" val="277425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BB29-C3E6-6C4D-B3E3-30251F4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Fat Substitutes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8DAA-F97F-DB4A-AFBC-A4824DFB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Macromolecules, physically and chemically resemble triglycerides (can be substituted at 1:1)</a:t>
            </a:r>
          </a:p>
          <a:p>
            <a:endParaRPr lang="en-US" sz="4000" dirty="0"/>
          </a:p>
          <a:p>
            <a:r>
              <a:rPr lang="en-US" sz="4000" dirty="0"/>
              <a:t>Classified as liquid or plastics</a:t>
            </a:r>
          </a:p>
          <a:p>
            <a:pPr lvl="1"/>
            <a:r>
              <a:rPr lang="en-US" sz="3600" dirty="0"/>
              <a:t>Liquids equivalent to use of soft fats</a:t>
            </a:r>
          </a:p>
          <a:p>
            <a:pPr lvl="1"/>
            <a:r>
              <a:rPr lang="en-US" sz="3600" dirty="0"/>
              <a:t>Plastics similar to hard fats</a:t>
            </a:r>
          </a:p>
          <a:p>
            <a:pPr marL="9525" lvl="1" indent="0">
              <a:buNone/>
            </a:pPr>
            <a:r>
              <a:rPr lang="en-US" dirty="0"/>
              <a:t>Ospina-E et al. 2012</a:t>
            </a:r>
          </a:p>
          <a:p>
            <a:pPr marL="9525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006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BB29-C3E6-6C4D-B3E3-30251F4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Processes For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8DAA-F97F-DB4A-AFBC-A4824DFB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Fat mimetics are carbohydrates and proteins </a:t>
            </a:r>
            <a:endParaRPr lang="en-US" sz="3600" dirty="0"/>
          </a:p>
          <a:p>
            <a:pPr lvl="1"/>
            <a:r>
              <a:rPr lang="en-US" sz="3200" dirty="0"/>
              <a:t>Require hydration in order to serve as a fat replacer</a:t>
            </a:r>
          </a:p>
          <a:p>
            <a:r>
              <a:rPr lang="en-US" sz="3600" dirty="0"/>
              <a:t>Fat substitutes come from conventional fatty acid bases, chemically or physically modified</a:t>
            </a:r>
          </a:p>
          <a:p>
            <a:r>
              <a:rPr lang="en-US" sz="3600" dirty="0"/>
              <a:t>Plastics are created through chemical or enzymatic alteration (partial hydrogenation, interesterification)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2400" dirty="0"/>
              <a:t>Ospina-E et al. 2012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93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BB29-C3E6-6C4D-B3E3-30251F4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How Do They Add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8DAA-F97F-DB4A-AFBC-A4824DFB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Art form combined with chemistry</a:t>
            </a:r>
          </a:p>
          <a:p>
            <a:r>
              <a:rPr lang="en-US" sz="4000" dirty="0"/>
              <a:t>Combinations of lower animal derived fat content with fat replacers</a:t>
            </a:r>
          </a:p>
          <a:p>
            <a:r>
              <a:rPr lang="en-US" sz="4000" dirty="0"/>
              <a:t>Traditional objective measures do not equal success (Consumer perception/sensory evaluation is king)</a:t>
            </a:r>
          </a:p>
          <a:p>
            <a:r>
              <a:rPr lang="en-US" sz="4000" dirty="0"/>
              <a:t>No one combination is a cure all</a:t>
            </a:r>
          </a:p>
          <a:p>
            <a:pPr marL="0" indent="0">
              <a:buNone/>
            </a:pPr>
            <a:r>
              <a:rPr lang="en-US" sz="2400" dirty="0"/>
              <a:t>Ospina-E et al. 2012</a:t>
            </a:r>
          </a:p>
        </p:txBody>
      </p:sp>
    </p:spTree>
    <p:extLst>
      <p:ext uri="{BB962C8B-B14F-4D97-AF65-F5344CB8AC3E}">
        <p14:creationId xmlns:p14="http://schemas.microsoft.com/office/powerpoint/2010/main" val="62533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388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Substituting Fats in Foods </vt:lpstr>
      <vt:lpstr>Why would you do such a thing???</vt:lpstr>
      <vt:lpstr>Fat Benefits</vt:lpstr>
      <vt:lpstr>Quality Fat in Foods</vt:lpstr>
      <vt:lpstr>Substitutions  Fat Replacers (Akoh, 1998) </vt:lpstr>
      <vt:lpstr>Fat Mimetics</vt:lpstr>
      <vt:lpstr>Fat Substitutes</vt:lpstr>
      <vt:lpstr>Processes For Creation</vt:lpstr>
      <vt:lpstr>How Do They Add Up?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Substituting Fats in Foods </dc:title>
  <dc:creator>Jeffrey Colburn</dc:creator>
  <cp:lastModifiedBy>Jeffrey Colburn</cp:lastModifiedBy>
  <cp:revision>25</cp:revision>
  <dcterms:created xsi:type="dcterms:W3CDTF">2019-04-18T04:34:40Z</dcterms:created>
  <dcterms:modified xsi:type="dcterms:W3CDTF">2019-04-18T12:23:09Z</dcterms:modified>
</cp:coreProperties>
</file>