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2"/>
  </p:notesMasterIdLst>
  <p:sldIdLst>
    <p:sldId id="256" r:id="rId2"/>
    <p:sldId id="257" r:id="rId3"/>
    <p:sldId id="271" r:id="rId4"/>
    <p:sldId id="274" r:id="rId5"/>
    <p:sldId id="258" r:id="rId6"/>
    <p:sldId id="259" r:id="rId7"/>
    <p:sldId id="276" r:id="rId8"/>
    <p:sldId id="272" r:id="rId9"/>
    <p:sldId id="269" r:id="rId10"/>
    <p:sldId id="273" r:id="rId11"/>
    <p:sldId id="260" r:id="rId12"/>
    <p:sldId id="261" r:id="rId13"/>
    <p:sldId id="268" r:id="rId14"/>
    <p:sldId id="267" r:id="rId15"/>
    <p:sldId id="277" r:id="rId16"/>
    <p:sldId id="275" r:id="rId17"/>
    <p:sldId id="265" r:id="rId18"/>
    <p:sldId id="263" r:id="rId19"/>
    <p:sldId id="262"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357" autoAdjust="0"/>
  </p:normalViewPr>
  <p:slideViewPr>
    <p:cSldViewPr snapToGrid="0">
      <p:cViewPr varScale="1">
        <p:scale>
          <a:sx n="83" d="100"/>
          <a:sy n="83" d="100"/>
        </p:scale>
        <p:origin x="64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B28D3-CD6B-45BC-B261-082C4C6D585A}" type="datetimeFigureOut">
              <a:rPr lang="en-US" smtClean="0"/>
              <a:t>4/16/2019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1C7A3-F616-476A-A97C-0F74283C2E7C}" type="slidenum">
              <a:rPr lang="en-US" smtClean="0"/>
              <a:t>‹#›</a:t>
            </a:fld>
            <a:endParaRPr lang="en-US"/>
          </a:p>
        </p:txBody>
      </p:sp>
    </p:spTree>
    <p:extLst>
      <p:ext uri="{BB962C8B-B14F-4D97-AF65-F5344CB8AC3E}">
        <p14:creationId xmlns:p14="http://schemas.microsoft.com/office/powerpoint/2010/main" val="312431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Lipid Oxidation in Oil-in-Water Emulsions:</a:t>
            </a:r>
          </a:p>
          <a:p>
            <a:r>
              <a:rPr lang="en-US" sz="1200" b="0" i="0" kern="1200" dirty="0" smtClean="0">
                <a:solidFill>
                  <a:schemeClr val="tx1"/>
                </a:solidFill>
                <a:effectLst/>
                <a:latin typeface="+mn-lt"/>
                <a:ea typeface="+mn-ea"/>
                <a:cs typeface="+mn-cs"/>
              </a:rPr>
              <a:t>Impact of Molecular Environment on Chemical</a:t>
            </a:r>
          </a:p>
          <a:p>
            <a:r>
              <a:rPr lang="en-US" sz="1200" b="0" i="0" kern="1200" dirty="0" smtClean="0">
                <a:solidFill>
                  <a:schemeClr val="tx1"/>
                </a:solidFill>
                <a:effectLst/>
                <a:latin typeface="+mn-lt"/>
                <a:ea typeface="+mn-ea"/>
                <a:cs typeface="+mn-cs"/>
              </a:rPr>
              <a:t>Reactions in Heterogeneous Food Systems</a:t>
            </a:r>
          </a:p>
          <a:p>
            <a:r>
              <a:rPr lang="en-US" sz="1200" b="0" i="0" kern="1200" dirty="0" smtClean="0">
                <a:solidFill>
                  <a:schemeClr val="tx1"/>
                </a:solidFill>
                <a:effectLst/>
                <a:latin typeface="+mn-lt"/>
                <a:ea typeface="+mn-ea"/>
                <a:cs typeface="+mn-cs"/>
              </a:rPr>
              <a:t>D.J. M</a:t>
            </a:r>
          </a:p>
          <a:p>
            <a:r>
              <a:rPr lang="en-US" sz="1200" b="0" i="0" kern="1200" dirty="0" smtClean="0">
                <a:solidFill>
                  <a:schemeClr val="tx1"/>
                </a:solidFill>
                <a:effectLst/>
                <a:latin typeface="+mn-lt"/>
                <a:ea typeface="+mn-ea"/>
                <a:cs typeface="+mn-cs"/>
              </a:rPr>
              <a:t>C</a:t>
            </a:r>
          </a:p>
          <a:p>
            <a:r>
              <a:rPr lang="en-US" sz="1200" b="0" i="0" kern="1200" dirty="0" smtClean="0">
                <a:solidFill>
                  <a:schemeClr val="tx1"/>
                </a:solidFill>
                <a:effectLst/>
                <a:latin typeface="+mn-lt"/>
                <a:ea typeface="+mn-ea"/>
                <a:cs typeface="+mn-cs"/>
              </a:rPr>
              <a:t>C</a:t>
            </a:r>
          </a:p>
          <a:p>
            <a:r>
              <a:rPr lang="en-US" sz="1200" b="0" i="0" kern="1200" dirty="0" smtClean="0">
                <a:solidFill>
                  <a:schemeClr val="tx1"/>
                </a:solidFill>
                <a:effectLst/>
                <a:latin typeface="+mn-lt"/>
                <a:ea typeface="+mn-ea"/>
                <a:cs typeface="+mn-cs"/>
              </a:rPr>
              <a:t>LEMENTS</a:t>
            </a:r>
          </a:p>
          <a:p>
            <a:r>
              <a:rPr lang="en-US" sz="1200" b="0" i="0" kern="1200" dirty="0" smtClean="0">
                <a:solidFill>
                  <a:schemeClr val="tx1"/>
                </a:solidFill>
                <a:effectLst/>
                <a:latin typeface="+mn-lt"/>
                <a:ea typeface="+mn-ea"/>
                <a:cs typeface="+mn-cs"/>
              </a:rPr>
              <a:t>AND</a:t>
            </a:r>
          </a:p>
          <a:p>
            <a:r>
              <a:rPr lang="en-US" sz="1200" b="0" i="0" kern="1200" dirty="0" smtClean="0">
                <a:solidFill>
                  <a:schemeClr val="tx1"/>
                </a:solidFill>
                <a:effectLst/>
                <a:latin typeface="+mn-lt"/>
                <a:ea typeface="+mn-ea"/>
                <a:cs typeface="+mn-cs"/>
              </a:rPr>
              <a:t>E.A. D</a:t>
            </a:r>
          </a:p>
          <a:p>
            <a:r>
              <a:rPr lang="en-US" sz="1200" b="0" i="0" kern="1200" dirty="0" smtClean="0">
                <a:solidFill>
                  <a:schemeClr val="tx1"/>
                </a:solidFill>
                <a:effectLst/>
                <a:latin typeface="+mn-lt"/>
                <a:ea typeface="+mn-ea"/>
                <a:cs typeface="+mn-cs"/>
              </a:rPr>
              <a:t>ECKER</a:t>
            </a:r>
          </a:p>
          <a:p>
            <a:endParaRPr lang="en-US" dirty="0"/>
          </a:p>
        </p:txBody>
      </p:sp>
      <p:sp>
        <p:nvSpPr>
          <p:cNvPr id="4" name="Slide Number Placeholder 3"/>
          <p:cNvSpPr>
            <a:spLocks noGrp="1"/>
          </p:cNvSpPr>
          <p:nvPr>
            <p:ph type="sldNum" sz="quarter" idx="10"/>
          </p:nvPr>
        </p:nvSpPr>
        <p:spPr/>
        <p:txBody>
          <a:bodyPr/>
          <a:lstStyle/>
          <a:p>
            <a:fld id="{5CE1C7A3-F616-476A-A97C-0F74283C2E7C}" type="slidenum">
              <a:rPr lang="en-US" smtClean="0"/>
              <a:t>4</a:t>
            </a:fld>
            <a:endParaRPr lang="en-US"/>
          </a:p>
        </p:txBody>
      </p:sp>
    </p:spTree>
    <p:extLst>
      <p:ext uri="{BB962C8B-B14F-4D97-AF65-F5344CB8AC3E}">
        <p14:creationId xmlns:p14="http://schemas.microsoft.com/office/powerpoint/2010/main" val="286417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1C7A3-F616-476A-A97C-0F74283C2E7C}" type="slidenum">
              <a:rPr lang="en-US" smtClean="0"/>
              <a:t>16</a:t>
            </a:fld>
            <a:endParaRPr lang="en-US"/>
          </a:p>
        </p:txBody>
      </p:sp>
    </p:spTree>
    <p:extLst>
      <p:ext uri="{BB962C8B-B14F-4D97-AF65-F5344CB8AC3E}">
        <p14:creationId xmlns:p14="http://schemas.microsoft.com/office/powerpoint/2010/main" val="15606679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4/16/2019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4/16/2019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4/16/2019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4/16/2019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4/16/2019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4/16/2019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www.walgreens.com/store/c/blue-bell-ice-cream-homemade-vanilla/ID=prod6083490-product"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culinarynutrition.com/4-ways-margarine-is-bad-for-your-heart/" TargetMode="External"/><Relationship Id="rId5" Type="http://schemas.openxmlformats.org/officeDocument/2006/relationships/hyperlink" Target="https://www.amazon.com/DairyPure-Reduced-Milk-Pasteurized-Gallon/dp/B00CIJAE0C"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commons.wikimedia.org/wiki/File:Linoleic_acid_shorthand_formula.PNG" TargetMode="External"/><Relationship Id="rId4" Type="http://schemas.openxmlformats.org/officeDocument/2006/relationships/hyperlink" Target="https://commons.wikimedia.org/wiki/File:Stearic_acid_shorthand_formula.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Managing Oxidation in Food Emulsions	</a:t>
            </a:r>
            <a:endParaRPr lang="en-US" dirty="0"/>
          </a:p>
        </p:txBody>
      </p:sp>
      <p:sp>
        <p:nvSpPr>
          <p:cNvPr id="3" name="Subtitle 2"/>
          <p:cNvSpPr>
            <a:spLocks noGrp="1"/>
          </p:cNvSpPr>
          <p:nvPr>
            <p:ph type="subTitle" idx="1"/>
          </p:nvPr>
        </p:nvSpPr>
        <p:spPr/>
        <p:txBody>
          <a:bodyPr/>
          <a:lstStyle/>
          <a:p>
            <a:r>
              <a:rPr lang="en-US" dirty="0" smtClean="0"/>
              <a:t>Eric Hamilton</a:t>
            </a:r>
          </a:p>
          <a:p>
            <a:r>
              <a:rPr lang="en-US" dirty="0" smtClean="0"/>
              <a:t>NFSC 605</a:t>
            </a:r>
            <a:endParaRPr lang="en-US" dirty="0"/>
          </a:p>
        </p:txBody>
      </p:sp>
    </p:spTree>
    <p:extLst>
      <p:ext uri="{BB962C8B-B14F-4D97-AF65-F5344CB8AC3E}">
        <p14:creationId xmlns:p14="http://schemas.microsoft.com/office/powerpoint/2010/main" val="335039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oxidation in emulsions</a:t>
            </a:r>
            <a:endParaRPr lang="en-US" dirty="0"/>
          </a:p>
        </p:txBody>
      </p:sp>
      <p:sp>
        <p:nvSpPr>
          <p:cNvPr id="3" name="Content Placeholder 2"/>
          <p:cNvSpPr>
            <a:spLocks noGrp="1"/>
          </p:cNvSpPr>
          <p:nvPr>
            <p:ph idx="1"/>
          </p:nvPr>
        </p:nvSpPr>
        <p:spPr/>
        <p:txBody>
          <a:bodyPr/>
          <a:lstStyle/>
          <a:p>
            <a:r>
              <a:rPr lang="en-US" dirty="0" smtClean="0"/>
              <a:t>Managing the use of raw materials and the environment of emulsions can lead to prolonging initiation of oxidation</a:t>
            </a:r>
          </a:p>
          <a:p>
            <a:pPr lvl="1"/>
            <a:r>
              <a:rPr lang="en-US" dirty="0" smtClean="0"/>
              <a:t>Vacuum packaging – removal of oxygen from contacting food product</a:t>
            </a:r>
          </a:p>
          <a:p>
            <a:pPr lvl="1"/>
            <a:r>
              <a:rPr lang="en-US" dirty="0" smtClean="0"/>
              <a:t>Purity of raw materials </a:t>
            </a:r>
          </a:p>
          <a:p>
            <a:r>
              <a:rPr lang="en-US" dirty="0" smtClean="0"/>
              <a:t>Oxidation can be unstable or stable based upon properties of the emulsion:</a:t>
            </a:r>
          </a:p>
          <a:p>
            <a:pPr lvl="1"/>
            <a:r>
              <a:rPr lang="en-US" dirty="0" smtClean="0"/>
              <a:t>Emulsifying agents</a:t>
            </a:r>
          </a:p>
          <a:p>
            <a:pPr lvl="1"/>
            <a:r>
              <a:rPr lang="en-US" dirty="0" smtClean="0"/>
              <a:t>Lipid droplet characteristics</a:t>
            </a:r>
          </a:p>
          <a:p>
            <a:pPr lvl="1"/>
            <a:r>
              <a:rPr lang="en-US" dirty="0" smtClean="0"/>
              <a:t>Lipid chemical structures (saturated vs unsaturated)</a:t>
            </a:r>
          </a:p>
          <a:p>
            <a:pPr lvl="1"/>
            <a:r>
              <a:rPr lang="en-US" dirty="0" smtClean="0"/>
              <a:t>Interactions with aqueous phase</a:t>
            </a:r>
          </a:p>
          <a:p>
            <a:r>
              <a:rPr lang="en-US" dirty="0" smtClean="0"/>
              <a:t>Ingredients can be added to emulsions that chelate transitioning metal ions</a:t>
            </a:r>
          </a:p>
          <a:p>
            <a:pPr lvl="1"/>
            <a:r>
              <a:rPr lang="en-US" dirty="0" smtClean="0"/>
              <a:t>Antioxidants</a:t>
            </a:r>
          </a:p>
        </p:txBody>
      </p:sp>
    </p:spTree>
    <p:extLst>
      <p:ext uri="{BB962C8B-B14F-4D97-AF65-F5344CB8AC3E}">
        <p14:creationId xmlns:p14="http://schemas.microsoft.com/office/powerpoint/2010/main" val="3483427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Interfacial membrane management</a:t>
            </a:r>
            <a:endParaRPr lang="en-US" dirty="0"/>
          </a:p>
        </p:txBody>
      </p:sp>
      <p:sp>
        <p:nvSpPr>
          <p:cNvPr id="3" name="Content Placeholder 2"/>
          <p:cNvSpPr>
            <a:spLocks noGrp="1"/>
          </p:cNvSpPr>
          <p:nvPr>
            <p:ph idx="1"/>
          </p:nvPr>
        </p:nvSpPr>
        <p:spPr/>
        <p:txBody>
          <a:bodyPr/>
          <a:lstStyle/>
          <a:p>
            <a:r>
              <a:rPr lang="en-US" dirty="0" smtClean="0"/>
              <a:t>The interfacial membrane can enhance the stability of an emulsion by becoming a barrier between pro-oxidants and lipids (Sun et al., 2011)</a:t>
            </a:r>
          </a:p>
          <a:p>
            <a:pPr lvl="1"/>
            <a:r>
              <a:rPr lang="en-US" dirty="0" smtClean="0"/>
              <a:t>Example: an increase in the interfacial membrane thickness increase emulsion oxidation stability (Donnelly et al., 1998; </a:t>
            </a:r>
            <a:r>
              <a:rPr lang="en-US" dirty="0" err="1" smtClean="0"/>
              <a:t>Kabalnov</a:t>
            </a:r>
            <a:r>
              <a:rPr lang="en-US" dirty="0" smtClean="0"/>
              <a:t>, 1994)</a:t>
            </a:r>
          </a:p>
          <a:p>
            <a:r>
              <a:rPr lang="en-US" dirty="0" smtClean="0"/>
              <a:t>Interfacial membranes can be compromised of proteins or other small emulsifiers</a:t>
            </a:r>
          </a:p>
          <a:p>
            <a:pPr lvl="1"/>
            <a:r>
              <a:rPr lang="en-US" dirty="0" smtClean="0"/>
              <a:t>Sausages – meat proteins (</a:t>
            </a:r>
            <a:r>
              <a:rPr lang="en-US" dirty="0" err="1" smtClean="0"/>
              <a:t>myofibrillar</a:t>
            </a:r>
            <a:r>
              <a:rPr lang="en-US" dirty="0" smtClean="0"/>
              <a:t> and sarcoplasmic)</a:t>
            </a:r>
          </a:p>
          <a:p>
            <a:pPr lvl="1"/>
            <a:r>
              <a:rPr lang="en-US" dirty="0" smtClean="0"/>
              <a:t>Mayonnaise – egg yolk</a:t>
            </a:r>
          </a:p>
          <a:p>
            <a:pPr lvl="1"/>
            <a:r>
              <a:rPr lang="en-US" dirty="0" smtClean="0"/>
              <a:t>Chocolate – lecithin </a:t>
            </a:r>
            <a:endParaRPr lang="en-US" dirty="0"/>
          </a:p>
        </p:txBody>
      </p:sp>
    </p:spTree>
    <p:extLst>
      <p:ext uri="{BB962C8B-B14F-4D97-AF65-F5344CB8AC3E}">
        <p14:creationId xmlns:p14="http://schemas.microsoft.com/office/powerpoint/2010/main" val="145464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Interfacial membrane management</a:t>
            </a:r>
          </a:p>
        </p:txBody>
      </p:sp>
      <p:sp>
        <p:nvSpPr>
          <p:cNvPr id="3" name="Content Placeholder 2"/>
          <p:cNvSpPr>
            <a:spLocks noGrp="1"/>
          </p:cNvSpPr>
          <p:nvPr>
            <p:ph idx="1"/>
          </p:nvPr>
        </p:nvSpPr>
        <p:spPr>
          <a:xfrm>
            <a:off x="1069848" y="2121408"/>
            <a:ext cx="3952913" cy="4050792"/>
          </a:xfrm>
        </p:spPr>
        <p:txBody>
          <a:bodyPr/>
          <a:lstStyle/>
          <a:p>
            <a:r>
              <a:rPr lang="en-US" dirty="0" smtClean="0"/>
              <a:t>Different emulsifiers have different effects on emulsion stability</a:t>
            </a:r>
          </a:p>
          <a:p>
            <a:pPr lvl="1"/>
            <a:r>
              <a:rPr lang="en-US" dirty="0" smtClean="0"/>
              <a:t>Example: </a:t>
            </a:r>
            <a:r>
              <a:rPr lang="en-US" dirty="0" err="1" smtClean="0"/>
              <a:t>Fomuso</a:t>
            </a:r>
            <a:r>
              <a:rPr lang="en-US" dirty="0" smtClean="0"/>
              <a:t> et al., 2002</a:t>
            </a:r>
          </a:p>
          <a:p>
            <a:pPr lvl="1"/>
            <a:endParaRPr lang="en-US" dirty="0" smtClean="0"/>
          </a:p>
          <a:p>
            <a:pPr lvl="1"/>
            <a:r>
              <a:rPr lang="en-US" dirty="0" smtClean="0"/>
              <a:t>In menhaden oil-</a:t>
            </a:r>
            <a:r>
              <a:rPr lang="en-US" dirty="0" err="1" smtClean="0"/>
              <a:t>caprylic</a:t>
            </a:r>
            <a:r>
              <a:rPr lang="en-US" dirty="0" smtClean="0"/>
              <a:t> acid oil-in-water emulsions, there were differences observed between high or low emulsifier agent %</a:t>
            </a:r>
          </a:p>
          <a:p>
            <a:pPr lvl="2"/>
            <a:r>
              <a:rPr lang="en-US" dirty="0" smtClean="0"/>
              <a:t>High % = lower oxidation rates, and vice versa</a:t>
            </a:r>
          </a:p>
          <a:p>
            <a:pPr marL="274320" lvl="1" indent="0">
              <a:buNone/>
            </a:pPr>
            <a:endParaRPr lang="en-US" dirty="0" smtClean="0"/>
          </a:p>
          <a:p>
            <a:pPr marL="274320" lvl="1" indent="0">
              <a:buNone/>
            </a:pPr>
            <a:endParaRPr lang="en-US" dirty="0"/>
          </a:p>
          <a:p>
            <a:pPr marL="274320" lvl="1" indent="0">
              <a:buNone/>
            </a:pPr>
            <a:endParaRPr lang="en-US" dirty="0" smtClean="0"/>
          </a:p>
          <a:p>
            <a:pPr marL="274320" lvl="1" indent="0">
              <a:buNone/>
            </a:pPr>
            <a:endParaRPr lang="en-US" dirty="0" smtClean="0"/>
          </a:p>
        </p:txBody>
      </p:sp>
      <p:pic>
        <p:nvPicPr>
          <p:cNvPr id="4" name="Picture 3"/>
          <p:cNvPicPr>
            <a:picLocks noChangeAspect="1"/>
          </p:cNvPicPr>
          <p:nvPr/>
        </p:nvPicPr>
        <p:blipFill rotWithShape="1">
          <a:blip r:embed="rId2"/>
          <a:srcRect l="48697" t="27595" r="24049" b="20479"/>
          <a:stretch/>
        </p:blipFill>
        <p:spPr>
          <a:xfrm>
            <a:off x="4943731" y="1830541"/>
            <a:ext cx="3412902" cy="3655861"/>
          </a:xfrm>
          <a:prstGeom prst="rect">
            <a:avLst/>
          </a:prstGeom>
        </p:spPr>
      </p:pic>
      <p:pic>
        <p:nvPicPr>
          <p:cNvPr id="5" name="Picture 4"/>
          <p:cNvPicPr>
            <a:picLocks noChangeAspect="1"/>
          </p:cNvPicPr>
          <p:nvPr/>
        </p:nvPicPr>
        <p:blipFill rotWithShape="1">
          <a:blip r:embed="rId3"/>
          <a:srcRect l="49753" t="42249" r="24261" b="21795"/>
          <a:stretch/>
        </p:blipFill>
        <p:spPr>
          <a:xfrm>
            <a:off x="8236237" y="2953948"/>
            <a:ext cx="3168203" cy="2464646"/>
          </a:xfrm>
          <a:prstGeom prst="rect">
            <a:avLst/>
          </a:prstGeom>
        </p:spPr>
      </p:pic>
      <p:sp>
        <p:nvSpPr>
          <p:cNvPr id="6" name="Rectangle 5"/>
          <p:cNvSpPr/>
          <p:nvPr/>
        </p:nvSpPr>
        <p:spPr>
          <a:xfrm>
            <a:off x="6691750" y="4308764"/>
            <a:ext cx="193964" cy="665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65822" y="4229831"/>
            <a:ext cx="734291" cy="300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764919" y="3021756"/>
            <a:ext cx="193964" cy="665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113816" y="3021756"/>
            <a:ext cx="665019" cy="4280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85707" y="5458692"/>
            <a:ext cx="3228109" cy="1615827"/>
          </a:xfrm>
          <a:prstGeom prst="rect">
            <a:avLst/>
          </a:prstGeom>
          <a:noFill/>
        </p:spPr>
        <p:txBody>
          <a:bodyPr wrap="square" rtlCol="0">
            <a:spAutoFit/>
          </a:bodyPr>
          <a:lstStyle/>
          <a:p>
            <a:r>
              <a:rPr lang="en-US" sz="1100" dirty="0" smtClean="0"/>
              <a:t>Figure 8. Changes in TBARS with time in structured lipid emulsions at 0.25 and 1% emulsifier concentrations. </a:t>
            </a:r>
            <a:r>
              <a:rPr lang="en-US" sz="1100" dirty="0" err="1"/>
              <a:t>Fomuso</a:t>
            </a:r>
            <a:r>
              <a:rPr lang="en-US" sz="1100" dirty="0"/>
              <a:t>, L. B., </a:t>
            </a:r>
            <a:r>
              <a:rPr lang="en-US" sz="1100" dirty="0" err="1"/>
              <a:t>Corredig</a:t>
            </a:r>
            <a:r>
              <a:rPr lang="en-US" sz="1100" dirty="0"/>
              <a:t>, C., and </a:t>
            </a:r>
            <a:r>
              <a:rPr lang="en-US" sz="1100" dirty="0" err="1"/>
              <a:t>Akoh</a:t>
            </a:r>
            <a:r>
              <a:rPr lang="en-US" sz="1100" dirty="0"/>
              <a:t>, C. C. (2002). Effect of Emulsifier on Oxidation Properties of Fish Oil-Based Structured Lipid Emulsions. J. Agric. Food Chem. 50:2957-2961. </a:t>
            </a:r>
          </a:p>
          <a:p>
            <a:endParaRPr lang="en-US" sz="1100" dirty="0"/>
          </a:p>
          <a:p>
            <a:r>
              <a:rPr lang="en-US" sz="1100" dirty="0" smtClean="0"/>
              <a:t> </a:t>
            </a:r>
            <a:endParaRPr lang="en-US" sz="1100" dirty="0"/>
          </a:p>
        </p:txBody>
      </p:sp>
    </p:spTree>
    <p:extLst>
      <p:ext uri="{BB962C8B-B14F-4D97-AF65-F5344CB8AC3E}">
        <p14:creationId xmlns:p14="http://schemas.microsoft.com/office/powerpoint/2010/main" val="311713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 droplet management</a:t>
            </a:r>
            <a:endParaRPr lang="en-US" dirty="0"/>
          </a:p>
        </p:txBody>
      </p:sp>
      <p:sp>
        <p:nvSpPr>
          <p:cNvPr id="3" name="Content Placeholder 2"/>
          <p:cNvSpPr>
            <a:spLocks noGrp="1"/>
          </p:cNvSpPr>
          <p:nvPr>
            <p:ph idx="1"/>
          </p:nvPr>
        </p:nvSpPr>
        <p:spPr/>
        <p:txBody>
          <a:bodyPr>
            <a:normAutofit lnSpcReduction="10000"/>
          </a:bodyPr>
          <a:lstStyle/>
          <a:p>
            <a:r>
              <a:rPr lang="en-US" dirty="0"/>
              <a:t>Droplet </a:t>
            </a:r>
            <a:r>
              <a:rPr lang="en-US" dirty="0" smtClean="0"/>
              <a:t>characteristics can be managed in order to decrease oxidation rates</a:t>
            </a:r>
          </a:p>
          <a:p>
            <a:pPr lvl="1"/>
            <a:r>
              <a:rPr lang="en-US" dirty="0" smtClean="0"/>
              <a:t>Droplet concentration</a:t>
            </a:r>
          </a:p>
          <a:p>
            <a:pPr lvl="1"/>
            <a:r>
              <a:rPr lang="en-US" dirty="0" smtClean="0"/>
              <a:t>Droplet size</a:t>
            </a:r>
          </a:p>
          <a:p>
            <a:pPr lvl="1"/>
            <a:r>
              <a:rPr lang="en-US" dirty="0" smtClean="0"/>
              <a:t>Droplet charge</a:t>
            </a:r>
          </a:p>
          <a:p>
            <a:pPr lvl="1"/>
            <a:r>
              <a:rPr lang="en-US" dirty="0" smtClean="0"/>
              <a:t>Droplet physical state</a:t>
            </a:r>
          </a:p>
          <a:p>
            <a:r>
              <a:rPr lang="en-US" dirty="0" smtClean="0"/>
              <a:t>Droplet concentration can vary from a fraction to 80% (Clements and Decker, 2000)</a:t>
            </a:r>
          </a:p>
          <a:p>
            <a:pPr lvl="1"/>
            <a:r>
              <a:rPr lang="en-US" dirty="0" err="1" smtClean="0"/>
              <a:t>Roozen</a:t>
            </a:r>
            <a:r>
              <a:rPr lang="en-US" dirty="0" smtClean="0"/>
              <a:t> et al. (1994a,b) studied oxidation of linoleic acid in colloidal aqueous emulsions</a:t>
            </a:r>
          </a:p>
          <a:p>
            <a:pPr lvl="2"/>
            <a:r>
              <a:rPr lang="en-US" dirty="0" smtClean="0"/>
              <a:t>Tested linoleic acid solubilized in nonionic surfactant micelles with or without the presence of inert oil droplets at low concentrations</a:t>
            </a:r>
          </a:p>
          <a:p>
            <a:pPr lvl="1"/>
            <a:r>
              <a:rPr lang="en-US" dirty="0" smtClean="0"/>
              <a:t>Study found that rate of oxidation of linoleic acid decreased as concentration of inert oil droplets increased</a:t>
            </a:r>
          </a:p>
          <a:p>
            <a:pPr lvl="1"/>
            <a:r>
              <a:rPr lang="en-US" u="sng" dirty="0" smtClean="0"/>
              <a:t>Reasoning</a:t>
            </a:r>
            <a:r>
              <a:rPr lang="en-US" dirty="0" smtClean="0"/>
              <a:t>: Some of the linoleic acid moved from the surfactant micelles to the interior of the inert oil droplets, and therefore inaccessible to pro-oxidants</a:t>
            </a:r>
            <a:endParaRPr lang="en-US" dirty="0"/>
          </a:p>
          <a:p>
            <a:pPr lvl="2"/>
            <a:endParaRPr lang="en-US" dirty="0" smtClean="0"/>
          </a:p>
          <a:p>
            <a:pPr lvl="1"/>
            <a:endParaRPr lang="en-US" dirty="0"/>
          </a:p>
        </p:txBody>
      </p:sp>
    </p:spTree>
    <p:extLst>
      <p:ext uri="{BB962C8B-B14F-4D97-AF65-F5344CB8AC3E}">
        <p14:creationId xmlns:p14="http://schemas.microsoft.com/office/powerpoint/2010/main" val="1360832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 droplet management</a:t>
            </a:r>
          </a:p>
        </p:txBody>
      </p:sp>
      <p:sp>
        <p:nvSpPr>
          <p:cNvPr id="3" name="Content Placeholder 2"/>
          <p:cNvSpPr>
            <a:spLocks noGrp="1"/>
          </p:cNvSpPr>
          <p:nvPr>
            <p:ph idx="1"/>
          </p:nvPr>
        </p:nvSpPr>
        <p:spPr>
          <a:xfrm>
            <a:off x="1069848" y="2121408"/>
            <a:ext cx="10058400" cy="4736592"/>
          </a:xfrm>
        </p:spPr>
        <p:txBody>
          <a:bodyPr>
            <a:normAutofit/>
          </a:bodyPr>
          <a:lstStyle/>
          <a:p>
            <a:r>
              <a:rPr lang="en-US" dirty="0" smtClean="0"/>
              <a:t>Droplet Size</a:t>
            </a:r>
          </a:p>
          <a:p>
            <a:pPr lvl="1"/>
            <a:r>
              <a:rPr lang="en-US" dirty="0" smtClean="0"/>
              <a:t>Can vary from 2 µm to 100 µm </a:t>
            </a:r>
            <a:r>
              <a:rPr lang="en-US" dirty="0"/>
              <a:t>(Clements and Decker, 2000</a:t>
            </a:r>
            <a:r>
              <a:rPr lang="en-US" dirty="0" smtClean="0"/>
              <a:t>)</a:t>
            </a:r>
          </a:p>
          <a:p>
            <a:pPr lvl="1"/>
            <a:r>
              <a:rPr lang="en-US" dirty="0"/>
              <a:t>C</a:t>
            </a:r>
            <a:r>
              <a:rPr lang="en-US" dirty="0" smtClean="0"/>
              <a:t>ream liquors vs salad dressings</a:t>
            </a:r>
          </a:p>
          <a:p>
            <a:pPr lvl="1"/>
            <a:r>
              <a:rPr lang="en-US" dirty="0" smtClean="0"/>
              <a:t>Generally thought that as lipid droplet size decreases (surface area increases), oxidation rates increase (</a:t>
            </a:r>
            <a:r>
              <a:rPr lang="en-US" dirty="0" err="1"/>
              <a:t>Gohtani</a:t>
            </a:r>
            <a:r>
              <a:rPr lang="en-US" dirty="0"/>
              <a:t> </a:t>
            </a:r>
            <a:r>
              <a:rPr lang="en-US" dirty="0" smtClean="0"/>
              <a:t>et al., 1999)</a:t>
            </a:r>
          </a:p>
          <a:p>
            <a:pPr lvl="1"/>
            <a:r>
              <a:rPr lang="en-US" dirty="0" smtClean="0"/>
              <a:t>BUT, must take into account amount of reactants and where reactants are located relative to droplet locations</a:t>
            </a:r>
          </a:p>
          <a:p>
            <a:r>
              <a:rPr lang="en-US" dirty="0" smtClean="0"/>
              <a:t>Droplet charges</a:t>
            </a:r>
            <a:endParaRPr lang="en-US" dirty="0"/>
          </a:p>
          <a:p>
            <a:pPr lvl="1"/>
            <a:r>
              <a:rPr lang="en-US" dirty="0" smtClean="0"/>
              <a:t>Negatively charged droplets will attract metal ions, therefore accelerating lipid oxidation rates</a:t>
            </a:r>
          </a:p>
          <a:p>
            <a:pPr lvl="1"/>
            <a:r>
              <a:rPr lang="en-US" dirty="0" smtClean="0"/>
              <a:t>Emulsifiers can be used to give droplets a positive charge, therefore electrostatically repelling metals (Clements and </a:t>
            </a:r>
            <a:r>
              <a:rPr lang="en-US" dirty="0"/>
              <a:t>Decker, </a:t>
            </a:r>
            <a:r>
              <a:rPr lang="en-US" dirty="0" smtClean="0"/>
              <a:t>2000</a:t>
            </a:r>
            <a:r>
              <a:rPr lang="en-US" dirty="0"/>
              <a:t>)</a:t>
            </a:r>
          </a:p>
          <a:p>
            <a:endParaRPr lang="en-US" dirty="0"/>
          </a:p>
        </p:txBody>
      </p:sp>
    </p:spTree>
    <p:extLst>
      <p:ext uri="{BB962C8B-B14F-4D97-AF65-F5344CB8AC3E}">
        <p14:creationId xmlns:p14="http://schemas.microsoft.com/office/powerpoint/2010/main" val="4036962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 droplet management</a:t>
            </a:r>
          </a:p>
        </p:txBody>
      </p:sp>
      <p:sp>
        <p:nvSpPr>
          <p:cNvPr id="3" name="Content Placeholder 2"/>
          <p:cNvSpPr>
            <a:spLocks noGrp="1"/>
          </p:cNvSpPr>
          <p:nvPr>
            <p:ph idx="1"/>
          </p:nvPr>
        </p:nvSpPr>
        <p:spPr/>
        <p:txBody>
          <a:bodyPr>
            <a:normAutofit/>
          </a:bodyPr>
          <a:lstStyle/>
          <a:p>
            <a:r>
              <a:rPr lang="en-US" dirty="0"/>
              <a:t>Droplet physical characteristics</a:t>
            </a:r>
          </a:p>
          <a:p>
            <a:pPr lvl="1"/>
            <a:r>
              <a:rPr lang="en-US" dirty="0"/>
              <a:t>Lipid droplets oxidation rates differ between liquid and solid state</a:t>
            </a:r>
          </a:p>
          <a:p>
            <a:pPr lvl="2"/>
            <a:r>
              <a:rPr lang="en-US" dirty="0"/>
              <a:t>Lipids in the liquid state have a much faster oxidation rate than lipids in the solid state </a:t>
            </a:r>
          </a:p>
          <a:p>
            <a:pPr lvl="2"/>
            <a:r>
              <a:rPr lang="en-US" dirty="0"/>
              <a:t>Room temperatures vs refrigerated </a:t>
            </a:r>
            <a:r>
              <a:rPr lang="en-US" dirty="0" smtClean="0"/>
              <a:t>temperatures</a:t>
            </a:r>
          </a:p>
          <a:p>
            <a:endParaRPr lang="en-US" dirty="0"/>
          </a:p>
          <a:p>
            <a:r>
              <a:rPr lang="en-US" dirty="0" smtClean="0"/>
              <a:t>Lipid chemical structures can be altered in order to have more oxidation stability</a:t>
            </a:r>
          </a:p>
          <a:p>
            <a:pPr lvl="1"/>
            <a:r>
              <a:rPr lang="en-US" dirty="0" smtClean="0"/>
              <a:t>Full hydrogenation</a:t>
            </a:r>
          </a:p>
          <a:p>
            <a:pPr lvl="1"/>
            <a:r>
              <a:rPr lang="en-US" dirty="0" smtClean="0"/>
              <a:t>Blending solids and liquid fats/oils</a:t>
            </a:r>
          </a:p>
          <a:p>
            <a:pPr lvl="2"/>
            <a:r>
              <a:rPr lang="en-US" dirty="0" smtClean="0"/>
              <a:t>BUT, need to consider: purity of materials blended together?</a:t>
            </a:r>
          </a:p>
          <a:p>
            <a:pPr lvl="1"/>
            <a:r>
              <a:rPr lang="en-US" dirty="0" smtClean="0"/>
              <a:t>Inter-esterification (chemical or enzymatic)</a:t>
            </a:r>
          </a:p>
          <a:p>
            <a:pPr lvl="1"/>
            <a:r>
              <a:rPr lang="en-US" dirty="0" smtClean="0"/>
              <a:t>Fractionation</a:t>
            </a:r>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784732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Aqueous phase management</a:t>
            </a:r>
            <a:endParaRPr lang="en-US" dirty="0"/>
          </a:p>
        </p:txBody>
      </p:sp>
      <p:sp>
        <p:nvSpPr>
          <p:cNvPr id="3" name="Content Placeholder 2"/>
          <p:cNvSpPr>
            <a:spLocks noGrp="1"/>
          </p:cNvSpPr>
          <p:nvPr>
            <p:ph idx="1"/>
          </p:nvPr>
        </p:nvSpPr>
        <p:spPr>
          <a:xfrm>
            <a:off x="1069848" y="2121408"/>
            <a:ext cx="6092952" cy="4050792"/>
          </a:xfrm>
        </p:spPr>
        <p:txBody>
          <a:bodyPr/>
          <a:lstStyle/>
          <a:p>
            <a:r>
              <a:rPr lang="en-US" dirty="0"/>
              <a:t>I</a:t>
            </a:r>
            <a:r>
              <a:rPr lang="en-US" dirty="0" smtClean="0"/>
              <a:t>nteractions with aqueous phase</a:t>
            </a:r>
          </a:p>
          <a:p>
            <a:pPr lvl="1"/>
            <a:r>
              <a:rPr lang="en-US" dirty="0" smtClean="0"/>
              <a:t>Other ingredients in the aqueous phase can impact the oxidation rate of food emulsions</a:t>
            </a:r>
          </a:p>
          <a:p>
            <a:pPr lvl="1"/>
            <a:r>
              <a:rPr lang="en-US" dirty="0" smtClean="0"/>
              <a:t>Examples: salt, sugar, and emulsifiers</a:t>
            </a:r>
          </a:p>
          <a:p>
            <a:pPr lvl="2"/>
            <a:r>
              <a:rPr lang="en-US" dirty="0" smtClean="0"/>
              <a:t>Salt has been studied and shown to be a </a:t>
            </a:r>
            <a:r>
              <a:rPr lang="en-US" u="sng" dirty="0" smtClean="0"/>
              <a:t>pro-oxidant</a:t>
            </a:r>
            <a:r>
              <a:rPr lang="en-US" dirty="0" smtClean="0"/>
              <a:t> (Mei et al., 1998)</a:t>
            </a:r>
          </a:p>
          <a:p>
            <a:pPr lvl="2"/>
            <a:r>
              <a:rPr lang="en-US" dirty="0" smtClean="0"/>
              <a:t>Sugar has shown to be capable of </a:t>
            </a:r>
            <a:r>
              <a:rPr lang="en-US" u="sng" dirty="0" smtClean="0"/>
              <a:t>scavenging free radicals</a:t>
            </a:r>
            <a:r>
              <a:rPr lang="en-US" dirty="0" smtClean="0"/>
              <a:t> and </a:t>
            </a:r>
            <a:r>
              <a:rPr lang="en-US" u="sng" dirty="0" smtClean="0"/>
              <a:t>delaying lipid oxidation</a:t>
            </a:r>
            <a:r>
              <a:rPr lang="en-US" dirty="0" smtClean="0"/>
              <a:t> (Chatterjee et al., 2007)</a:t>
            </a:r>
          </a:p>
          <a:p>
            <a:pPr lvl="2"/>
            <a:r>
              <a:rPr lang="en-US" dirty="0" smtClean="0"/>
              <a:t>Emulsifiers (</a:t>
            </a:r>
            <a:r>
              <a:rPr lang="en-US" dirty="0" err="1" smtClean="0"/>
              <a:t>Paraskevopoulou</a:t>
            </a:r>
            <a:r>
              <a:rPr lang="en-US" dirty="0"/>
              <a:t> </a:t>
            </a:r>
            <a:r>
              <a:rPr lang="en-US" dirty="0" smtClean="0"/>
              <a:t>et al., 2007)</a:t>
            </a:r>
          </a:p>
          <a:p>
            <a:pPr lvl="1"/>
            <a:endParaRPr lang="en-US" dirty="0" smtClean="0"/>
          </a:p>
          <a:p>
            <a:pPr lvl="1"/>
            <a:endParaRPr lang="en-US" dirty="0"/>
          </a:p>
          <a:p>
            <a:pPr lvl="1"/>
            <a:endParaRPr lang="en-US" dirty="0"/>
          </a:p>
        </p:txBody>
      </p:sp>
      <p:pic>
        <p:nvPicPr>
          <p:cNvPr id="5" name="Picture 4"/>
          <p:cNvPicPr>
            <a:picLocks noChangeAspect="1"/>
          </p:cNvPicPr>
          <p:nvPr/>
        </p:nvPicPr>
        <p:blipFill rotWithShape="1">
          <a:blip r:embed="rId3"/>
          <a:srcRect l="23750" t="30293" r="50454" b="23422"/>
          <a:stretch/>
        </p:blipFill>
        <p:spPr>
          <a:xfrm>
            <a:off x="7051963" y="2121408"/>
            <a:ext cx="4197928" cy="4234914"/>
          </a:xfrm>
          <a:prstGeom prst="rect">
            <a:avLst/>
          </a:prstGeom>
        </p:spPr>
      </p:pic>
      <p:sp>
        <p:nvSpPr>
          <p:cNvPr id="6" name="TextBox 5"/>
          <p:cNvSpPr txBox="1"/>
          <p:nvPr/>
        </p:nvSpPr>
        <p:spPr>
          <a:xfrm>
            <a:off x="2964872" y="5072896"/>
            <a:ext cx="3228109" cy="1785104"/>
          </a:xfrm>
          <a:prstGeom prst="rect">
            <a:avLst/>
          </a:prstGeom>
          <a:noFill/>
        </p:spPr>
        <p:txBody>
          <a:bodyPr wrap="square" rtlCol="0">
            <a:spAutoFit/>
          </a:bodyPr>
          <a:lstStyle/>
          <a:p>
            <a:r>
              <a:rPr lang="en-US" sz="1100" dirty="0" smtClean="0"/>
              <a:t>Figure 9. Changes in peroxide values over time in virgin olive oil samples prepared as control, and olive oil-lemon juice emulsions prepared </a:t>
            </a:r>
            <a:r>
              <a:rPr lang="en-US" sz="1100" dirty="0"/>
              <a:t>with polysaccharides, gum </a:t>
            </a:r>
            <a:r>
              <a:rPr lang="en-US" sz="1100" dirty="0" err="1"/>
              <a:t>arabic</a:t>
            </a:r>
            <a:r>
              <a:rPr lang="en-US" sz="1100" dirty="0"/>
              <a:t> and propylene glycol alginate emulsifiers. </a:t>
            </a:r>
            <a:r>
              <a:rPr lang="en-US" sz="1100" dirty="0" err="1" smtClean="0"/>
              <a:t>Paraskevopoulou</a:t>
            </a:r>
            <a:r>
              <a:rPr lang="en-US" sz="1100" dirty="0"/>
              <a:t>, D</a:t>
            </a:r>
            <a:r>
              <a:rPr lang="en-US" sz="1100" dirty="0" smtClean="0"/>
              <a:t>., </a:t>
            </a:r>
            <a:r>
              <a:rPr lang="en-US" sz="1100" dirty="0" err="1"/>
              <a:t>Boskou</a:t>
            </a:r>
            <a:r>
              <a:rPr lang="en-US" sz="1100" dirty="0" smtClean="0"/>
              <a:t>, D., and </a:t>
            </a:r>
            <a:r>
              <a:rPr lang="en-US" sz="1100" dirty="0" err="1" smtClean="0"/>
              <a:t>Paraskevopoulou</a:t>
            </a:r>
            <a:r>
              <a:rPr lang="en-US" sz="1100" dirty="0" smtClean="0"/>
              <a:t>, A. </a:t>
            </a:r>
            <a:r>
              <a:rPr lang="en-US" sz="1100" dirty="0"/>
              <a:t>(</a:t>
            </a:r>
            <a:r>
              <a:rPr lang="en-US" sz="1100" dirty="0" smtClean="0"/>
              <a:t>2007). </a:t>
            </a:r>
            <a:r>
              <a:rPr lang="en-US" sz="1100" dirty="0"/>
              <a:t>Oxidative stability of olive oil–lemon juice salad dressings stabilized with </a:t>
            </a:r>
            <a:r>
              <a:rPr lang="en-US" sz="1100" dirty="0" smtClean="0"/>
              <a:t>polysaccharides. Food Chem. 101:1197-1204. </a:t>
            </a:r>
            <a:endParaRPr lang="en-US" sz="1100" dirty="0"/>
          </a:p>
          <a:p>
            <a:r>
              <a:rPr lang="en-US" sz="1100" dirty="0" smtClean="0"/>
              <a:t> </a:t>
            </a:r>
            <a:endParaRPr lang="en-US" sz="1100" dirty="0"/>
          </a:p>
        </p:txBody>
      </p:sp>
      <p:sp>
        <p:nvSpPr>
          <p:cNvPr id="7" name="Rectangle 6"/>
          <p:cNvSpPr/>
          <p:nvPr/>
        </p:nvSpPr>
        <p:spPr>
          <a:xfrm>
            <a:off x="7162800" y="5140038"/>
            <a:ext cx="374073" cy="16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23564" y="2424545"/>
            <a:ext cx="2299854" cy="13577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77200" y="3934691"/>
            <a:ext cx="2646218"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8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Antioxidants in emulsions</a:t>
            </a:r>
            <a:endParaRPr lang="en-US" dirty="0"/>
          </a:p>
        </p:txBody>
      </p:sp>
      <p:sp>
        <p:nvSpPr>
          <p:cNvPr id="3" name="Content Placeholder 2"/>
          <p:cNvSpPr>
            <a:spLocks noGrp="1"/>
          </p:cNvSpPr>
          <p:nvPr>
            <p:ph idx="1"/>
          </p:nvPr>
        </p:nvSpPr>
        <p:spPr>
          <a:xfrm>
            <a:off x="1069848" y="2121408"/>
            <a:ext cx="10058400" cy="4448068"/>
          </a:xfrm>
        </p:spPr>
        <p:txBody>
          <a:bodyPr>
            <a:normAutofit fontScale="92500" lnSpcReduction="10000"/>
          </a:bodyPr>
          <a:lstStyle/>
          <a:p>
            <a:r>
              <a:rPr lang="en-US" dirty="0" smtClean="0"/>
              <a:t>Antioxidants can work against lipid oxidation in two ways (Sun et al., 2011):</a:t>
            </a:r>
          </a:p>
          <a:p>
            <a:pPr marL="617220" lvl="1" indent="-342900">
              <a:buFont typeface="+mj-lt"/>
              <a:buAutoNum type="arabicPeriod"/>
            </a:pPr>
            <a:r>
              <a:rPr lang="en-US" dirty="0" smtClean="0"/>
              <a:t>Protecting targeted lipid droplets from initiators (Primary antioxidants)</a:t>
            </a:r>
          </a:p>
          <a:p>
            <a:pPr marL="617220" lvl="1" indent="-342900">
              <a:buFont typeface="+mj-lt"/>
              <a:buAutoNum type="arabicPeriod"/>
            </a:pPr>
            <a:r>
              <a:rPr lang="en-US" dirty="0" smtClean="0"/>
              <a:t>Stalling propagation phase (Secondary Antioxidants)</a:t>
            </a:r>
          </a:p>
          <a:p>
            <a:pPr lvl="2"/>
            <a:r>
              <a:rPr lang="en-US" dirty="0" smtClean="0"/>
              <a:t>Antioxidants can have multiple functions</a:t>
            </a:r>
          </a:p>
          <a:p>
            <a:r>
              <a:rPr lang="en-US" dirty="0" smtClean="0"/>
              <a:t>Important to consider </a:t>
            </a:r>
            <a:r>
              <a:rPr lang="en-US" u="sng" dirty="0" smtClean="0"/>
              <a:t>polar</a:t>
            </a:r>
            <a:r>
              <a:rPr lang="en-US" dirty="0" smtClean="0"/>
              <a:t> vs </a:t>
            </a:r>
            <a:r>
              <a:rPr lang="en-US" u="sng" dirty="0" smtClean="0"/>
              <a:t>nonpolar</a:t>
            </a:r>
            <a:r>
              <a:rPr lang="en-US" dirty="0" smtClean="0"/>
              <a:t> antioxidants</a:t>
            </a:r>
          </a:p>
          <a:p>
            <a:pPr lvl="1"/>
            <a:r>
              <a:rPr lang="en-US" dirty="0" smtClean="0"/>
              <a:t>Nonpolar antioxidants most effective for emulsified foods</a:t>
            </a:r>
          </a:p>
          <a:p>
            <a:r>
              <a:rPr lang="en-US" dirty="0" smtClean="0"/>
              <a:t>Common primary antioxidants:</a:t>
            </a:r>
          </a:p>
          <a:p>
            <a:pPr lvl="1"/>
            <a:r>
              <a:rPr lang="en-US" dirty="0" smtClean="0"/>
              <a:t>Butylated </a:t>
            </a:r>
            <a:r>
              <a:rPr lang="en-US" dirty="0" err="1" smtClean="0"/>
              <a:t>hydroxyanisole</a:t>
            </a:r>
            <a:r>
              <a:rPr lang="en-US" dirty="0" smtClean="0"/>
              <a:t> (BHA)</a:t>
            </a:r>
          </a:p>
          <a:p>
            <a:pPr lvl="1"/>
            <a:r>
              <a:rPr lang="en-US" dirty="0" smtClean="0"/>
              <a:t>Propyl </a:t>
            </a:r>
            <a:r>
              <a:rPr lang="en-US" dirty="0" err="1" smtClean="0"/>
              <a:t>gallate</a:t>
            </a:r>
            <a:r>
              <a:rPr lang="en-US" dirty="0" smtClean="0"/>
              <a:t> (PG)</a:t>
            </a:r>
          </a:p>
          <a:p>
            <a:pPr lvl="1"/>
            <a:r>
              <a:rPr lang="en-US" dirty="0" smtClean="0"/>
              <a:t>Tocopherols</a:t>
            </a:r>
          </a:p>
          <a:p>
            <a:r>
              <a:rPr lang="en-US" dirty="0" smtClean="0"/>
              <a:t>Common secondary antioxidants:</a:t>
            </a:r>
          </a:p>
          <a:p>
            <a:pPr lvl="1"/>
            <a:r>
              <a:rPr lang="en-US" dirty="0" smtClean="0"/>
              <a:t>Citric acid</a:t>
            </a:r>
          </a:p>
          <a:p>
            <a:pPr lvl="1"/>
            <a:r>
              <a:rPr lang="en-US" dirty="0" smtClean="0"/>
              <a:t>Ascorbic acid</a:t>
            </a:r>
          </a:p>
          <a:p>
            <a:pPr lvl="1"/>
            <a:r>
              <a:rPr lang="en-US" dirty="0" err="1" smtClean="0"/>
              <a:t>Ethylenediaminetetraacetic</a:t>
            </a:r>
            <a:r>
              <a:rPr lang="en-US" dirty="0" smtClean="0"/>
              <a:t> acid (EDTA)</a:t>
            </a:r>
          </a:p>
          <a:p>
            <a:pPr lvl="1"/>
            <a:endParaRPr lang="en-US" dirty="0"/>
          </a:p>
        </p:txBody>
      </p:sp>
      <p:pic>
        <p:nvPicPr>
          <p:cNvPr id="4" name="Picture 3"/>
          <p:cNvPicPr>
            <a:picLocks noChangeAspect="1"/>
          </p:cNvPicPr>
          <p:nvPr/>
        </p:nvPicPr>
        <p:blipFill rotWithShape="1">
          <a:blip r:embed="rId2"/>
          <a:srcRect l="48978" t="44442" r="37613" b="41208"/>
          <a:stretch/>
        </p:blipFill>
        <p:spPr>
          <a:xfrm>
            <a:off x="7744690" y="2895600"/>
            <a:ext cx="3522957" cy="2119745"/>
          </a:xfrm>
          <a:prstGeom prst="rect">
            <a:avLst/>
          </a:prstGeom>
        </p:spPr>
      </p:pic>
      <p:sp>
        <p:nvSpPr>
          <p:cNvPr id="6" name="TextBox 5"/>
          <p:cNvSpPr txBox="1"/>
          <p:nvPr/>
        </p:nvSpPr>
        <p:spPr>
          <a:xfrm>
            <a:off x="7744690" y="5072896"/>
            <a:ext cx="3228109" cy="1107996"/>
          </a:xfrm>
          <a:prstGeom prst="rect">
            <a:avLst/>
          </a:prstGeom>
          <a:noFill/>
        </p:spPr>
        <p:txBody>
          <a:bodyPr wrap="square" rtlCol="0">
            <a:spAutoFit/>
          </a:bodyPr>
          <a:lstStyle/>
          <a:p>
            <a:r>
              <a:rPr lang="en-US" sz="1100" dirty="0" smtClean="0"/>
              <a:t>Figure 10. Reactions of antioxidants and free radical lipids. </a:t>
            </a:r>
            <a:r>
              <a:rPr lang="en-US" sz="1100" dirty="0" err="1"/>
              <a:t>Chaiyasit</a:t>
            </a:r>
            <a:r>
              <a:rPr lang="en-US" sz="1100" dirty="0"/>
              <a:t> W, Elias RJ, </a:t>
            </a:r>
            <a:r>
              <a:rPr lang="en-US" sz="1100" dirty="0" err="1"/>
              <a:t>McClements</a:t>
            </a:r>
            <a:r>
              <a:rPr lang="en-US" sz="1100" dirty="0"/>
              <a:t> DJ, Decker EA. 2007. Role of physical </a:t>
            </a:r>
            <a:r>
              <a:rPr lang="en-US" sz="1100" dirty="0" smtClean="0"/>
              <a:t>structures in</a:t>
            </a:r>
            <a:r>
              <a:rPr lang="en-US" sz="1100" dirty="0"/>
              <a:t> </a:t>
            </a:r>
            <a:r>
              <a:rPr lang="en-US" sz="1100" dirty="0" smtClean="0"/>
              <a:t>bulk </a:t>
            </a:r>
            <a:r>
              <a:rPr lang="en-US" sz="1100" dirty="0"/>
              <a:t>oils on lipid oxidation</a:t>
            </a:r>
            <a:r>
              <a:rPr lang="en-US" sz="1100" dirty="0" smtClean="0"/>
              <a:t>. </a:t>
            </a:r>
            <a:r>
              <a:rPr lang="en-US" sz="1100" dirty="0"/>
              <a:t>Food </a:t>
            </a:r>
            <a:r>
              <a:rPr lang="en-US" sz="1100" dirty="0" smtClean="0"/>
              <a:t>Sci. </a:t>
            </a:r>
            <a:r>
              <a:rPr lang="en-US" sz="1100" dirty="0" err="1" smtClean="0"/>
              <a:t>Nutr</a:t>
            </a:r>
            <a:r>
              <a:rPr lang="en-US" sz="1100" dirty="0" smtClean="0"/>
              <a:t>. 47:299</a:t>
            </a:r>
            <a:r>
              <a:rPr lang="en-US" sz="1100" dirty="0"/>
              <a:t> </a:t>
            </a:r>
            <a:r>
              <a:rPr lang="en-US" sz="1100" dirty="0" smtClean="0"/>
              <a:t>–</a:t>
            </a:r>
            <a:r>
              <a:rPr lang="en-US" sz="1100" dirty="0"/>
              <a:t> </a:t>
            </a:r>
            <a:r>
              <a:rPr lang="en-US" sz="1100" dirty="0" smtClean="0"/>
              <a:t>317</a:t>
            </a:r>
            <a:r>
              <a:rPr lang="en-US" sz="1100" dirty="0"/>
              <a:t>.</a:t>
            </a:r>
          </a:p>
          <a:p>
            <a:endParaRPr lang="en-US" sz="1100" dirty="0"/>
          </a:p>
        </p:txBody>
      </p:sp>
    </p:spTree>
    <p:extLst>
      <p:ext uri="{BB962C8B-B14F-4D97-AF65-F5344CB8AC3E}">
        <p14:creationId xmlns:p14="http://schemas.microsoft.com/office/powerpoint/2010/main" val="2773622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Emulsions are across several food categories and are widely used in the food industry</a:t>
            </a:r>
          </a:p>
          <a:p>
            <a:r>
              <a:rPr lang="en-US" dirty="0" smtClean="0"/>
              <a:t>Lipid characteristics play a key role in product quality and shelf-life</a:t>
            </a:r>
          </a:p>
          <a:p>
            <a:r>
              <a:rPr lang="en-US" dirty="0" smtClean="0"/>
              <a:t>Lipid oxidation is a continuous concern for the food industry, and more research regarding how to prevent or further retard initiation is a priority</a:t>
            </a:r>
          </a:p>
          <a:p>
            <a:r>
              <a:rPr lang="en-US" dirty="0" smtClean="0"/>
              <a:t>There are several factors that can affect lipid oxidation including lipid properties, environmental factors, and other ingredients used in emulsified food products</a:t>
            </a:r>
          </a:p>
          <a:p>
            <a:endParaRPr lang="en-US" dirty="0"/>
          </a:p>
        </p:txBody>
      </p:sp>
    </p:spTree>
    <p:extLst>
      <p:ext uri="{BB962C8B-B14F-4D97-AF65-F5344CB8AC3E}">
        <p14:creationId xmlns:p14="http://schemas.microsoft.com/office/powerpoint/2010/main" val="3118389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069848" y="1775044"/>
            <a:ext cx="10058400" cy="5082956"/>
          </a:xfrm>
        </p:spPr>
        <p:txBody>
          <a:bodyPr>
            <a:normAutofit fontScale="55000" lnSpcReduction="20000"/>
          </a:bodyPr>
          <a:lstStyle/>
          <a:p>
            <a:r>
              <a:rPr lang="en-US" dirty="0" err="1"/>
              <a:t>Chaiyasit</a:t>
            </a:r>
            <a:r>
              <a:rPr lang="en-US" dirty="0"/>
              <a:t> W, Elias RJ, </a:t>
            </a:r>
            <a:r>
              <a:rPr lang="en-US" dirty="0" err="1"/>
              <a:t>McClements</a:t>
            </a:r>
            <a:r>
              <a:rPr lang="en-US" dirty="0"/>
              <a:t> DJ, Decker EA. </a:t>
            </a:r>
            <a:r>
              <a:rPr lang="en-US" dirty="0" smtClean="0"/>
              <a:t>(2007). </a:t>
            </a:r>
            <a:r>
              <a:rPr lang="en-US" dirty="0"/>
              <a:t>Role of physical structures in bulk oils on lipid oxidation. Food Sci. </a:t>
            </a:r>
            <a:r>
              <a:rPr lang="en-US" dirty="0" err="1"/>
              <a:t>Nutr</a:t>
            </a:r>
            <a:r>
              <a:rPr lang="en-US" dirty="0"/>
              <a:t>. 47:299 – 317</a:t>
            </a:r>
            <a:r>
              <a:rPr lang="en-US" dirty="0" smtClean="0"/>
              <a:t>.</a:t>
            </a:r>
          </a:p>
          <a:p>
            <a:r>
              <a:rPr lang="en-US" dirty="0"/>
              <a:t>Chatterjee, S., </a:t>
            </a:r>
            <a:r>
              <a:rPr lang="en-US" dirty="0" err="1"/>
              <a:t>Niaz</a:t>
            </a:r>
            <a:r>
              <a:rPr lang="en-US" dirty="0"/>
              <a:t>, Z., </a:t>
            </a:r>
            <a:r>
              <a:rPr lang="en-US" dirty="0" err="1"/>
              <a:t>Gautam</a:t>
            </a:r>
            <a:r>
              <a:rPr lang="en-US" dirty="0"/>
              <a:t>, S., </a:t>
            </a:r>
            <a:r>
              <a:rPr lang="en-US" dirty="0" err="1"/>
              <a:t>Adhikari</a:t>
            </a:r>
            <a:r>
              <a:rPr lang="en-US" dirty="0"/>
              <a:t>, S., </a:t>
            </a:r>
            <a:r>
              <a:rPr lang="en-US" dirty="0" err="1"/>
              <a:t>Variyar</a:t>
            </a:r>
            <a:r>
              <a:rPr lang="en-US" dirty="0"/>
              <a:t>, P. S., and Sharma, A. (2007). Antioxidant activity of some phenolic constituents from green pepper (Piper </a:t>
            </a:r>
            <a:r>
              <a:rPr lang="en-US" dirty="0" err="1"/>
              <a:t>nigrum</a:t>
            </a:r>
            <a:r>
              <a:rPr lang="en-US" dirty="0"/>
              <a:t> L.) and fresh nutmeg mace (</a:t>
            </a:r>
            <a:r>
              <a:rPr lang="en-US" dirty="0" err="1"/>
              <a:t>Myristica</a:t>
            </a:r>
            <a:r>
              <a:rPr lang="en-US" dirty="0"/>
              <a:t> </a:t>
            </a:r>
            <a:r>
              <a:rPr lang="en-US" dirty="0" err="1"/>
              <a:t>fragrans</a:t>
            </a:r>
            <a:r>
              <a:rPr lang="en-US" dirty="0"/>
              <a:t>). Food Chem. 101(2): </a:t>
            </a:r>
            <a:r>
              <a:rPr lang="en-US" dirty="0" smtClean="0"/>
              <a:t>515–523. </a:t>
            </a:r>
          </a:p>
          <a:p>
            <a:r>
              <a:rPr lang="en-US" dirty="0" smtClean="0"/>
              <a:t>Donnelly, J. L., Decker, E. A., and </a:t>
            </a:r>
            <a:r>
              <a:rPr lang="en-US" dirty="0" err="1" smtClean="0"/>
              <a:t>McClements</a:t>
            </a:r>
            <a:r>
              <a:rPr lang="en-US" dirty="0" smtClean="0"/>
              <a:t>, D. J. (1998). Iron-catalyzed oxidation of menhaden oil as affected by emulsifiers. J. Food Sci. 63(6): 100-997</a:t>
            </a:r>
          </a:p>
          <a:p>
            <a:r>
              <a:rPr lang="en-US" dirty="0" err="1" smtClean="0"/>
              <a:t>Fomuso</a:t>
            </a:r>
            <a:r>
              <a:rPr lang="en-US" dirty="0" smtClean="0"/>
              <a:t>, L. B., </a:t>
            </a:r>
            <a:r>
              <a:rPr lang="en-US" dirty="0" err="1" smtClean="0"/>
              <a:t>Corredig</a:t>
            </a:r>
            <a:r>
              <a:rPr lang="en-US" dirty="0" smtClean="0"/>
              <a:t>, C., and </a:t>
            </a:r>
            <a:r>
              <a:rPr lang="en-US" dirty="0" err="1" smtClean="0"/>
              <a:t>Akoh</a:t>
            </a:r>
            <a:r>
              <a:rPr lang="en-US" dirty="0" smtClean="0"/>
              <a:t>, C. C. (2002</a:t>
            </a:r>
            <a:r>
              <a:rPr lang="en-US" dirty="0"/>
              <a:t>). Effect of Emulsifier on Oxidation Properties of Fish Oil-Based Structured Lipid </a:t>
            </a:r>
            <a:r>
              <a:rPr lang="en-US" dirty="0" smtClean="0"/>
              <a:t>Emulsions. J. Agric. Food Chem. 50:2957-2961. </a:t>
            </a:r>
          </a:p>
          <a:p>
            <a:r>
              <a:rPr lang="en-US" dirty="0" err="1"/>
              <a:t>Gohtani</a:t>
            </a:r>
            <a:r>
              <a:rPr lang="en-US" dirty="0"/>
              <a:t> S, </a:t>
            </a:r>
            <a:r>
              <a:rPr lang="en-US" dirty="0" err="1"/>
              <a:t>Sirendi</a:t>
            </a:r>
            <a:r>
              <a:rPr lang="en-US" dirty="0"/>
              <a:t> M, Yamamoto N, Kajikawa K, </a:t>
            </a:r>
            <a:r>
              <a:rPr lang="en-US" dirty="0" err="1"/>
              <a:t>Yamano</a:t>
            </a:r>
            <a:r>
              <a:rPr lang="en-US" dirty="0"/>
              <a:t> Y. (1999). Effect of droplet size on oxidation of docosahexaenoic acid in emulsion system. J </a:t>
            </a:r>
            <a:r>
              <a:rPr lang="en-US" dirty="0" err="1"/>
              <a:t>Disp</a:t>
            </a:r>
            <a:r>
              <a:rPr lang="en-US" dirty="0"/>
              <a:t> Sci. Tech. 20:1319–1325</a:t>
            </a:r>
            <a:r>
              <a:rPr lang="en-US" dirty="0" smtClean="0"/>
              <a:t>.</a:t>
            </a:r>
          </a:p>
          <a:p>
            <a:r>
              <a:rPr lang="en-US" dirty="0" err="1" smtClean="0"/>
              <a:t>Kabalnov</a:t>
            </a:r>
            <a:r>
              <a:rPr lang="en-US" dirty="0" smtClean="0"/>
              <a:t>, A. (1994). Can micelles mediate a mass transfer between oil droplets. </a:t>
            </a:r>
            <a:r>
              <a:rPr lang="en-US" i="1" dirty="0" smtClean="0"/>
              <a:t>Langmuir</a:t>
            </a:r>
            <a:r>
              <a:rPr lang="en-US" dirty="0" smtClean="0"/>
              <a:t>. 10:680-684.</a:t>
            </a:r>
          </a:p>
          <a:p>
            <a:r>
              <a:rPr lang="en-US" dirty="0"/>
              <a:t>Mancuso JR, </a:t>
            </a:r>
            <a:r>
              <a:rPr lang="en-US" dirty="0" err="1"/>
              <a:t>McClements</a:t>
            </a:r>
            <a:r>
              <a:rPr lang="en-US" dirty="0"/>
              <a:t> DJ, Decker EA. </a:t>
            </a:r>
            <a:r>
              <a:rPr lang="en-US" dirty="0" smtClean="0"/>
              <a:t>(1999a). </a:t>
            </a:r>
            <a:r>
              <a:rPr lang="en-US" dirty="0"/>
              <a:t>The effects of surfactant type, pH, </a:t>
            </a:r>
            <a:r>
              <a:rPr lang="en-US" dirty="0" smtClean="0"/>
              <a:t>and </a:t>
            </a:r>
            <a:r>
              <a:rPr lang="en-US" dirty="0"/>
              <a:t>chelators on the oxidation of salmon oil-in-water emulsions. J Ag Food Chem. </a:t>
            </a:r>
            <a:r>
              <a:rPr lang="en-US" dirty="0" smtClean="0"/>
              <a:t>47:4112–4116</a:t>
            </a:r>
            <a:r>
              <a:rPr lang="en-US" dirty="0"/>
              <a:t>.</a:t>
            </a:r>
          </a:p>
          <a:p>
            <a:r>
              <a:rPr lang="en-US" dirty="0" err="1" smtClean="0"/>
              <a:t>McClements</a:t>
            </a:r>
            <a:r>
              <a:rPr lang="en-US" dirty="0"/>
              <a:t>, D. J. and Decker, E. A. (2000). Lipid Oxidation in Oil-in-Water Emulsions: Impact of Molecular Environment on Chemical Reactions in Heterogeneous Food Systems. J. Food Sci. 65(8): 1270-1282</a:t>
            </a:r>
            <a:r>
              <a:rPr lang="en-US" dirty="0" smtClean="0"/>
              <a:t>.</a:t>
            </a:r>
          </a:p>
          <a:p>
            <a:r>
              <a:rPr lang="en-US" dirty="0"/>
              <a:t>Mei, L., </a:t>
            </a:r>
            <a:r>
              <a:rPr lang="en-US" dirty="0" err="1"/>
              <a:t>McClements</a:t>
            </a:r>
            <a:r>
              <a:rPr lang="en-US" dirty="0"/>
              <a:t>, D. J., Wu, J. N., and Decker, E. A. (1998). Iron-catalyzed lipid oxidation in emulsion as affected by surfactant, pH and </a:t>
            </a:r>
            <a:r>
              <a:rPr lang="en-US" dirty="0" err="1"/>
              <a:t>NaCl</a:t>
            </a:r>
            <a:r>
              <a:rPr lang="en-US" dirty="0"/>
              <a:t>. Food Chem. 61(3): 307–312.</a:t>
            </a:r>
          </a:p>
          <a:p>
            <a:r>
              <a:rPr lang="en-US" dirty="0" err="1" smtClean="0"/>
              <a:t>Paraskevopoulou</a:t>
            </a:r>
            <a:r>
              <a:rPr lang="en-US" dirty="0"/>
              <a:t>, D., </a:t>
            </a:r>
            <a:r>
              <a:rPr lang="en-US" dirty="0" err="1"/>
              <a:t>Boskou</a:t>
            </a:r>
            <a:r>
              <a:rPr lang="en-US" dirty="0"/>
              <a:t>, D., and </a:t>
            </a:r>
            <a:r>
              <a:rPr lang="en-US" dirty="0" err="1"/>
              <a:t>Paraskevopoulou</a:t>
            </a:r>
            <a:r>
              <a:rPr lang="en-US" dirty="0"/>
              <a:t>, A. (2007). Oxidative stability of olive oil–lemon juice salad dressings stabilized with polysaccharides. Food Chem. 101:1197-1204. </a:t>
            </a:r>
            <a:endParaRPr lang="en-US" dirty="0" smtClean="0"/>
          </a:p>
          <a:p>
            <a:r>
              <a:rPr lang="en-US" dirty="0" err="1"/>
              <a:t>Roozen</a:t>
            </a:r>
            <a:r>
              <a:rPr lang="en-US" dirty="0"/>
              <a:t> JP, Frankel, EN, Kinsella JE. </a:t>
            </a:r>
            <a:r>
              <a:rPr lang="en-US" dirty="0" smtClean="0"/>
              <a:t>(1994a). </a:t>
            </a:r>
            <a:r>
              <a:rPr lang="en-US" dirty="0" err="1"/>
              <a:t>Enzymic</a:t>
            </a:r>
            <a:r>
              <a:rPr lang="en-US" dirty="0"/>
              <a:t> and autoxidation of lipids in low </a:t>
            </a:r>
            <a:r>
              <a:rPr lang="en-US" dirty="0" smtClean="0"/>
              <a:t>fat foods</a:t>
            </a:r>
            <a:r>
              <a:rPr lang="en-US" dirty="0"/>
              <a:t>: model of linoleic acid in emulsified hexadecane. Food Chem. 50:33–38.</a:t>
            </a:r>
          </a:p>
          <a:p>
            <a:r>
              <a:rPr lang="en-US" dirty="0" err="1"/>
              <a:t>Roozen</a:t>
            </a:r>
            <a:r>
              <a:rPr lang="en-US" dirty="0"/>
              <a:t> JP, Frankel EN, Kinsella JE. </a:t>
            </a:r>
            <a:r>
              <a:rPr lang="en-US" dirty="0" smtClean="0"/>
              <a:t>(1994b). </a:t>
            </a:r>
            <a:r>
              <a:rPr lang="en-US" dirty="0" err="1"/>
              <a:t>Enzymic</a:t>
            </a:r>
            <a:r>
              <a:rPr lang="en-US" dirty="0"/>
              <a:t> and autoxidation of lipids in low </a:t>
            </a:r>
            <a:r>
              <a:rPr lang="en-US" dirty="0" smtClean="0"/>
              <a:t>fat foods</a:t>
            </a:r>
            <a:r>
              <a:rPr lang="en-US" dirty="0"/>
              <a:t>: model of linoleic acid in emulsified </a:t>
            </a:r>
            <a:r>
              <a:rPr lang="en-US" dirty="0" err="1"/>
              <a:t>triolein</a:t>
            </a:r>
            <a:r>
              <a:rPr lang="en-US" dirty="0"/>
              <a:t> and vegetable oils. Food </a:t>
            </a:r>
            <a:r>
              <a:rPr lang="en-US" dirty="0" smtClean="0"/>
              <a:t>Chem. 50:39–43</a:t>
            </a:r>
            <a:r>
              <a:rPr lang="en-US" dirty="0"/>
              <a:t>.</a:t>
            </a:r>
          </a:p>
          <a:p>
            <a:r>
              <a:rPr lang="en-US" dirty="0" smtClean="0"/>
              <a:t>Sun</a:t>
            </a:r>
            <a:r>
              <a:rPr lang="en-US" dirty="0"/>
              <a:t>, Y. E., Wang, W. D., Chen, H. W., and Li, </a:t>
            </a:r>
            <a:r>
              <a:rPr lang="en-US" dirty="0" smtClean="0"/>
              <a:t>C. </a:t>
            </a:r>
            <a:r>
              <a:rPr lang="en-US" dirty="0"/>
              <a:t>(2011). Autoxidation of Unsaturated Lipids in Food Emulsions. J. Food Sci. 51:453-466</a:t>
            </a:r>
            <a:r>
              <a:rPr lang="en-US" dirty="0" smtClean="0"/>
              <a:t>.</a:t>
            </a:r>
            <a:endParaRPr lang="en-US" dirty="0"/>
          </a:p>
          <a:p>
            <a:r>
              <a:rPr lang="en-US" dirty="0" err="1"/>
              <a:t>Ugalde-Benítez</a:t>
            </a:r>
            <a:r>
              <a:rPr lang="en-US" dirty="0"/>
              <a:t>, V. (2012). Meat emulsion. In Y. H. Hui (Ed.), Handbook of meat and meat processing (pp. 447–456). Boca Raton, FL: CRC Press</a:t>
            </a:r>
          </a:p>
        </p:txBody>
      </p:sp>
    </p:spTree>
    <p:extLst>
      <p:ext uri="{BB962C8B-B14F-4D97-AF65-F5344CB8AC3E}">
        <p14:creationId xmlns:p14="http://schemas.microsoft.com/office/powerpoint/2010/main" val="2263910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emulsion?</a:t>
            </a:r>
            <a:endParaRPr lang="en-US" dirty="0"/>
          </a:p>
        </p:txBody>
      </p:sp>
      <p:sp>
        <p:nvSpPr>
          <p:cNvPr id="3" name="Content Placeholder 2"/>
          <p:cNvSpPr>
            <a:spLocks noGrp="1"/>
          </p:cNvSpPr>
          <p:nvPr>
            <p:ph idx="1"/>
          </p:nvPr>
        </p:nvSpPr>
        <p:spPr>
          <a:xfrm>
            <a:off x="1069848" y="2121408"/>
            <a:ext cx="10058400" cy="4487210"/>
          </a:xfrm>
        </p:spPr>
        <p:txBody>
          <a:bodyPr/>
          <a:lstStyle/>
          <a:p>
            <a:r>
              <a:rPr lang="en-US" dirty="0"/>
              <a:t>“Emulsions are colloidal two-phase systems, in which a liquid is dispersed in another liquid of different composition, the second liquid forming the continuous phase. The dispersed phase is also called internal phase, and the continuous phase is referred to as the external phase” (</a:t>
            </a:r>
            <a:r>
              <a:rPr lang="en-US" dirty="0" err="1" smtClean="0"/>
              <a:t>Ugalde-Benítez</a:t>
            </a:r>
            <a:r>
              <a:rPr lang="en-US" dirty="0" smtClean="0"/>
              <a:t>, 2012)</a:t>
            </a:r>
          </a:p>
          <a:p>
            <a:endParaRPr lang="en-US" dirty="0" smtClean="0"/>
          </a:p>
          <a:p>
            <a:r>
              <a:rPr lang="en-US" dirty="0" smtClean="0"/>
              <a:t>Two-phase systems traditionally classified with two well known liquids:</a:t>
            </a:r>
          </a:p>
          <a:p>
            <a:pPr lvl="1"/>
            <a:r>
              <a:rPr lang="en-US" dirty="0" smtClean="0"/>
              <a:t>Oil</a:t>
            </a:r>
          </a:p>
          <a:p>
            <a:pPr lvl="1"/>
            <a:r>
              <a:rPr lang="en-US" dirty="0" smtClean="0"/>
              <a:t>Water</a:t>
            </a:r>
          </a:p>
          <a:p>
            <a:pPr lvl="1"/>
            <a:endParaRPr lang="en-US" dirty="0"/>
          </a:p>
          <a:p>
            <a:r>
              <a:rPr lang="en-US" dirty="0" smtClean="0"/>
              <a:t>Oil and water two-phase emulsions classified as “oil-in-water” or water-in-oil”</a:t>
            </a:r>
          </a:p>
          <a:p>
            <a:r>
              <a:rPr lang="en-US" dirty="0" smtClean="0"/>
              <a:t>Lipids present in the oil phase can create challenges in product quality and toxic substances in food emulsions</a:t>
            </a:r>
            <a:endParaRPr lang="en-US" dirty="0"/>
          </a:p>
          <a:p>
            <a:endParaRPr lang="en-US" dirty="0"/>
          </a:p>
        </p:txBody>
      </p:sp>
    </p:spTree>
    <p:extLst>
      <p:ext uri="{BB962C8B-B14F-4D97-AF65-F5344CB8AC3E}">
        <p14:creationId xmlns:p14="http://schemas.microsoft.com/office/powerpoint/2010/main" val="3558947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normAutofit/>
          </a:bodyPr>
          <a:lstStyle/>
          <a:p>
            <a:r>
              <a:rPr lang="en-US" sz="3200" dirty="0" smtClean="0"/>
              <a:t>Questions?</a:t>
            </a:r>
            <a:endParaRPr lang="en-US" sz="3200" dirty="0"/>
          </a:p>
        </p:txBody>
      </p:sp>
    </p:spTree>
    <p:extLst>
      <p:ext uri="{BB962C8B-B14F-4D97-AF65-F5344CB8AC3E}">
        <p14:creationId xmlns:p14="http://schemas.microsoft.com/office/powerpoint/2010/main" val="283863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emulsions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9848" y="1787475"/>
            <a:ext cx="1787809" cy="294155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925" y="1983133"/>
            <a:ext cx="3943203" cy="26241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861" y="1940315"/>
            <a:ext cx="2635873" cy="2635873"/>
          </a:xfrm>
          <a:prstGeom prst="rect">
            <a:avLst/>
          </a:prstGeom>
        </p:spPr>
      </p:pic>
      <p:sp>
        <p:nvSpPr>
          <p:cNvPr id="8" name="TextBox 7"/>
          <p:cNvSpPr txBox="1"/>
          <p:nvPr/>
        </p:nvSpPr>
        <p:spPr>
          <a:xfrm>
            <a:off x="1260162" y="4795318"/>
            <a:ext cx="1407180" cy="369332"/>
          </a:xfrm>
          <a:prstGeom prst="rect">
            <a:avLst/>
          </a:prstGeom>
          <a:noFill/>
        </p:spPr>
        <p:txBody>
          <a:bodyPr wrap="none" rtlCol="0">
            <a:spAutoFit/>
          </a:bodyPr>
          <a:lstStyle/>
          <a:p>
            <a:r>
              <a:rPr lang="en-US" dirty="0" smtClean="0"/>
              <a:t>Oil-in-Water</a:t>
            </a:r>
            <a:endParaRPr lang="en-US" dirty="0"/>
          </a:p>
        </p:txBody>
      </p:sp>
      <p:sp>
        <p:nvSpPr>
          <p:cNvPr id="9" name="TextBox 8"/>
          <p:cNvSpPr txBox="1"/>
          <p:nvPr/>
        </p:nvSpPr>
        <p:spPr>
          <a:xfrm>
            <a:off x="4906936" y="4795318"/>
            <a:ext cx="1407180" cy="369332"/>
          </a:xfrm>
          <a:prstGeom prst="rect">
            <a:avLst/>
          </a:prstGeom>
          <a:noFill/>
        </p:spPr>
        <p:txBody>
          <a:bodyPr wrap="none" rtlCol="0">
            <a:spAutoFit/>
          </a:bodyPr>
          <a:lstStyle/>
          <a:p>
            <a:r>
              <a:rPr lang="en-US" dirty="0" smtClean="0"/>
              <a:t>Water-in-Oil</a:t>
            </a:r>
            <a:endParaRPr lang="en-US" dirty="0"/>
          </a:p>
        </p:txBody>
      </p:sp>
      <p:sp>
        <p:nvSpPr>
          <p:cNvPr id="10" name="TextBox 9"/>
          <p:cNvSpPr txBox="1"/>
          <p:nvPr/>
        </p:nvSpPr>
        <p:spPr>
          <a:xfrm>
            <a:off x="8250043" y="4795318"/>
            <a:ext cx="2189510" cy="369332"/>
          </a:xfrm>
          <a:prstGeom prst="rect">
            <a:avLst/>
          </a:prstGeom>
          <a:noFill/>
        </p:spPr>
        <p:txBody>
          <a:bodyPr wrap="none" rtlCol="0">
            <a:spAutoFit/>
          </a:bodyPr>
          <a:lstStyle/>
          <a:p>
            <a:r>
              <a:rPr lang="en-US" dirty="0" smtClean="0"/>
              <a:t>Oil and Air-in-Water</a:t>
            </a:r>
            <a:endParaRPr lang="en-US" dirty="0"/>
          </a:p>
        </p:txBody>
      </p:sp>
      <p:sp>
        <p:nvSpPr>
          <p:cNvPr id="3" name="TextBox 2"/>
          <p:cNvSpPr txBox="1"/>
          <p:nvPr/>
        </p:nvSpPr>
        <p:spPr>
          <a:xfrm>
            <a:off x="317707" y="5753112"/>
            <a:ext cx="3292089" cy="769441"/>
          </a:xfrm>
          <a:prstGeom prst="rect">
            <a:avLst/>
          </a:prstGeom>
          <a:noFill/>
        </p:spPr>
        <p:txBody>
          <a:bodyPr wrap="square" rtlCol="0">
            <a:spAutoFit/>
          </a:bodyPr>
          <a:lstStyle/>
          <a:p>
            <a:r>
              <a:rPr lang="en-US" sz="1100" dirty="0" smtClean="0"/>
              <a:t>Figure 1. </a:t>
            </a:r>
            <a:r>
              <a:rPr lang="en-US" sz="1100" dirty="0" err="1" smtClean="0"/>
              <a:t>DairyPure</a:t>
            </a:r>
            <a:r>
              <a:rPr lang="en-US" sz="1100" dirty="0" smtClean="0"/>
              <a:t> 2% milk – gallon. Retrieved from </a:t>
            </a:r>
          </a:p>
          <a:p>
            <a:r>
              <a:rPr lang="en-US" sz="1100" dirty="0" smtClean="0"/>
              <a:t> </a:t>
            </a:r>
            <a:r>
              <a:rPr lang="en-US" sz="1100" dirty="0">
                <a:hlinkClick r:id="rId5"/>
              </a:rPr>
              <a:t>https://www.amazon.com/DairyPure-Reduced-Milk-Pasteurized-Gallon/dp/B00CIJAE0C</a:t>
            </a:r>
            <a:endParaRPr lang="en-US" sz="1100" dirty="0"/>
          </a:p>
        </p:txBody>
      </p:sp>
      <p:sp>
        <p:nvSpPr>
          <p:cNvPr id="11" name="TextBox 10"/>
          <p:cNvSpPr txBox="1"/>
          <p:nvPr/>
        </p:nvSpPr>
        <p:spPr>
          <a:xfrm>
            <a:off x="4346016" y="5753112"/>
            <a:ext cx="2944656" cy="600164"/>
          </a:xfrm>
          <a:prstGeom prst="rect">
            <a:avLst/>
          </a:prstGeom>
          <a:noFill/>
        </p:spPr>
        <p:txBody>
          <a:bodyPr wrap="square" rtlCol="0">
            <a:spAutoFit/>
          </a:bodyPr>
          <a:lstStyle/>
          <a:p>
            <a:r>
              <a:rPr lang="en-US" sz="1100" dirty="0" smtClean="0"/>
              <a:t>Figure 2. Margarine block. Retrieved from</a:t>
            </a:r>
          </a:p>
          <a:p>
            <a:r>
              <a:rPr lang="en-US" sz="1100" dirty="0" smtClean="0"/>
              <a:t> </a:t>
            </a:r>
            <a:r>
              <a:rPr lang="en-US" sz="1100" dirty="0">
                <a:hlinkClick r:id="rId6"/>
              </a:rPr>
              <a:t>https://www.culinarynutrition.com/4-ways-margarine-is-bad-for-your-heart/</a:t>
            </a:r>
            <a:r>
              <a:rPr lang="en-US" sz="1100" dirty="0" smtClean="0"/>
              <a:t> </a:t>
            </a:r>
            <a:endParaRPr lang="en-US" sz="1100" dirty="0"/>
          </a:p>
        </p:txBody>
      </p:sp>
      <p:sp>
        <p:nvSpPr>
          <p:cNvPr id="12" name="TextBox 11"/>
          <p:cNvSpPr txBox="1"/>
          <p:nvPr/>
        </p:nvSpPr>
        <p:spPr>
          <a:xfrm>
            <a:off x="8250043" y="5753112"/>
            <a:ext cx="2750466" cy="1107996"/>
          </a:xfrm>
          <a:prstGeom prst="rect">
            <a:avLst/>
          </a:prstGeom>
          <a:noFill/>
        </p:spPr>
        <p:txBody>
          <a:bodyPr wrap="square" rtlCol="0">
            <a:spAutoFit/>
          </a:bodyPr>
          <a:lstStyle/>
          <a:p>
            <a:r>
              <a:rPr lang="en-US" sz="1100" dirty="0" smtClean="0"/>
              <a:t>Figure 3. Blue Bell Ice Cream© Homemade Vanilla.</a:t>
            </a:r>
          </a:p>
          <a:p>
            <a:r>
              <a:rPr lang="en-US" sz="1100" dirty="0" smtClean="0"/>
              <a:t>Retrieved from </a:t>
            </a:r>
            <a:r>
              <a:rPr lang="en-US" sz="1100" dirty="0">
                <a:hlinkClick r:id="rId7"/>
              </a:rPr>
              <a:t>https://www.walgreens.com/store/c/blue-bell-ice-cream-homemade-vanilla/ID=prod6083490-product</a:t>
            </a:r>
            <a:endParaRPr lang="en-US" sz="1100" dirty="0"/>
          </a:p>
        </p:txBody>
      </p:sp>
    </p:spTree>
    <p:extLst>
      <p:ext uri="{BB962C8B-B14F-4D97-AF65-F5344CB8AC3E}">
        <p14:creationId xmlns:p14="http://schemas.microsoft.com/office/powerpoint/2010/main" val="909126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Lipids in an emulsion</a:t>
            </a:r>
            <a:endParaRPr lang="en-US" dirty="0"/>
          </a:p>
        </p:txBody>
      </p:sp>
      <p:sp>
        <p:nvSpPr>
          <p:cNvPr id="3" name="Content Placeholder 2"/>
          <p:cNvSpPr>
            <a:spLocks noGrp="1"/>
          </p:cNvSpPr>
          <p:nvPr>
            <p:ph idx="1"/>
          </p:nvPr>
        </p:nvSpPr>
        <p:spPr/>
        <p:txBody>
          <a:bodyPr/>
          <a:lstStyle/>
          <a:p>
            <a:r>
              <a:rPr lang="en-US" dirty="0" smtClean="0"/>
              <a:t>Three regions to consider when looking at lipid droplets in an emulsion:</a:t>
            </a:r>
          </a:p>
          <a:p>
            <a:pPr lvl="1"/>
            <a:r>
              <a:rPr lang="en-US" dirty="0" smtClean="0"/>
              <a:t>Interior phase – i.e. oil</a:t>
            </a:r>
          </a:p>
          <a:p>
            <a:pPr lvl="1"/>
            <a:r>
              <a:rPr lang="en-US" dirty="0" smtClean="0"/>
              <a:t>Continuous/Aqueous phase – i.e. water </a:t>
            </a:r>
          </a:p>
          <a:p>
            <a:pPr lvl="1"/>
            <a:r>
              <a:rPr lang="en-US" dirty="0" smtClean="0"/>
              <a:t>Interfacial membrane – region that is covering each droplet (emulsifying agent)</a:t>
            </a:r>
          </a:p>
        </p:txBody>
      </p:sp>
      <p:pic>
        <p:nvPicPr>
          <p:cNvPr id="4" name="Picture 3"/>
          <p:cNvPicPr>
            <a:picLocks noChangeAspect="1"/>
          </p:cNvPicPr>
          <p:nvPr/>
        </p:nvPicPr>
        <p:blipFill rotWithShape="1">
          <a:blip r:embed="rId3"/>
          <a:srcRect l="49225" t="41122" r="20352" b="15007"/>
          <a:stretch/>
        </p:blipFill>
        <p:spPr>
          <a:xfrm>
            <a:off x="6555346" y="3432220"/>
            <a:ext cx="3709116" cy="3007218"/>
          </a:xfrm>
          <a:prstGeom prst="rect">
            <a:avLst/>
          </a:prstGeom>
        </p:spPr>
      </p:pic>
      <p:sp>
        <p:nvSpPr>
          <p:cNvPr id="6" name="Rectangle 5"/>
          <p:cNvSpPr/>
          <p:nvPr/>
        </p:nvSpPr>
        <p:spPr>
          <a:xfrm>
            <a:off x="1331838" y="5233481"/>
            <a:ext cx="5223508" cy="1277273"/>
          </a:xfrm>
          <a:prstGeom prst="rect">
            <a:avLst/>
          </a:prstGeom>
        </p:spPr>
        <p:txBody>
          <a:bodyPr wrap="square">
            <a:spAutoFit/>
          </a:bodyPr>
          <a:lstStyle/>
          <a:p>
            <a:r>
              <a:rPr lang="en-US" sz="1100" dirty="0"/>
              <a:t>Figure 4</a:t>
            </a:r>
            <a:r>
              <a:rPr lang="en-US" sz="1100" dirty="0" smtClean="0"/>
              <a:t>. </a:t>
            </a:r>
            <a:r>
              <a:rPr lang="en-US" sz="1100" dirty="0"/>
              <a:t>T</a:t>
            </a:r>
            <a:r>
              <a:rPr lang="en-US" sz="1100" dirty="0" smtClean="0"/>
              <a:t>he </a:t>
            </a:r>
            <a:r>
              <a:rPr lang="en-US" sz="1100" dirty="0"/>
              <a:t>droplet interior, the interfacial region and </a:t>
            </a:r>
            <a:r>
              <a:rPr lang="en-US" sz="1100" dirty="0" smtClean="0"/>
              <a:t>the aqueous phase in a</a:t>
            </a:r>
          </a:p>
          <a:p>
            <a:r>
              <a:rPr lang="en-US" sz="1100" dirty="0"/>
              <a:t>o</a:t>
            </a:r>
            <a:r>
              <a:rPr lang="en-US" sz="1100" dirty="0" smtClean="0"/>
              <a:t>il-in-water emulsion. </a:t>
            </a:r>
            <a:r>
              <a:rPr lang="en-US" sz="1100" dirty="0" err="1" smtClean="0"/>
              <a:t>McClements</a:t>
            </a:r>
            <a:r>
              <a:rPr lang="en-US" sz="1100" dirty="0" smtClean="0"/>
              <a:t>, D. J. and Decker, E. A. (2000). Lipid </a:t>
            </a:r>
            <a:r>
              <a:rPr lang="en-US" sz="1100" dirty="0"/>
              <a:t>Oxidation in Oil-in-Water </a:t>
            </a:r>
            <a:r>
              <a:rPr lang="en-US" sz="1100" dirty="0" smtClean="0"/>
              <a:t>Emulsions: Impact </a:t>
            </a:r>
            <a:r>
              <a:rPr lang="en-US" sz="1100" dirty="0"/>
              <a:t>of Molecular Environment on </a:t>
            </a:r>
            <a:r>
              <a:rPr lang="en-US" sz="1100" dirty="0" smtClean="0"/>
              <a:t>Chemical Reactions </a:t>
            </a:r>
            <a:r>
              <a:rPr lang="en-US" sz="1100" dirty="0"/>
              <a:t>in Heterogeneous Food </a:t>
            </a:r>
            <a:r>
              <a:rPr lang="en-US" sz="1100" dirty="0" smtClean="0"/>
              <a:t>Systems. J. Food Sci. 65(8): 1270-1282.</a:t>
            </a:r>
            <a:endParaRPr lang="en-US" sz="1100" dirty="0"/>
          </a:p>
          <a:p>
            <a:endParaRPr lang="en-US" sz="1100" dirty="0"/>
          </a:p>
          <a:p>
            <a:r>
              <a:rPr lang="en-US" sz="1100" dirty="0" smtClean="0"/>
              <a:t> </a:t>
            </a:r>
            <a:endParaRPr lang="en-US" sz="1100" dirty="0"/>
          </a:p>
        </p:txBody>
      </p:sp>
    </p:spTree>
    <p:extLst>
      <p:ext uri="{BB962C8B-B14F-4D97-AF65-F5344CB8AC3E}">
        <p14:creationId xmlns:p14="http://schemas.microsoft.com/office/powerpoint/2010/main" val="3762341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Lipids in an emulsion</a:t>
            </a:r>
            <a:endParaRPr lang="en-US" dirty="0"/>
          </a:p>
        </p:txBody>
      </p:sp>
      <p:sp>
        <p:nvSpPr>
          <p:cNvPr id="3" name="Content Placeholder 2"/>
          <p:cNvSpPr>
            <a:spLocks noGrp="1"/>
          </p:cNvSpPr>
          <p:nvPr>
            <p:ph idx="1"/>
          </p:nvPr>
        </p:nvSpPr>
        <p:spPr>
          <a:xfrm>
            <a:off x="1069848" y="2121408"/>
            <a:ext cx="7674907" cy="4050792"/>
          </a:xfrm>
        </p:spPr>
        <p:txBody>
          <a:bodyPr/>
          <a:lstStyle/>
          <a:p>
            <a:r>
              <a:rPr lang="en-US" dirty="0" smtClean="0"/>
              <a:t>Different fatty acid structures in lipids present in emulsions:</a:t>
            </a:r>
          </a:p>
          <a:p>
            <a:pPr lvl="1"/>
            <a:r>
              <a:rPr lang="en-US" dirty="0" smtClean="0"/>
              <a:t>Unsaturated (mono-unsaturated and poly-unsaturated)</a:t>
            </a:r>
          </a:p>
          <a:p>
            <a:pPr lvl="2"/>
            <a:r>
              <a:rPr lang="en-US" dirty="0" smtClean="0"/>
              <a:t>Characterized by at least one double bond in fatty acid structure </a:t>
            </a:r>
          </a:p>
          <a:p>
            <a:pPr lvl="2"/>
            <a:r>
              <a:rPr lang="en-US" dirty="0" smtClean="0"/>
              <a:t>Examples: Linoleic Acid (18:2) and linolenic acid (18:3)</a:t>
            </a:r>
          </a:p>
          <a:p>
            <a:pPr lvl="2"/>
            <a:r>
              <a:rPr lang="en-US" dirty="0" smtClean="0"/>
              <a:t>Less energy needed to break bonds and longer chains</a:t>
            </a:r>
          </a:p>
          <a:p>
            <a:pPr lvl="1"/>
            <a:endParaRPr lang="en-US" dirty="0" smtClean="0"/>
          </a:p>
          <a:p>
            <a:pPr lvl="1"/>
            <a:endParaRPr lang="en-US" dirty="0"/>
          </a:p>
          <a:p>
            <a:pPr marL="274320" lvl="1" indent="0">
              <a:buNone/>
            </a:pPr>
            <a:endParaRPr lang="en-US" dirty="0"/>
          </a:p>
          <a:p>
            <a:pPr lvl="1"/>
            <a:r>
              <a:rPr lang="en-US" dirty="0" smtClean="0"/>
              <a:t>Saturated </a:t>
            </a:r>
          </a:p>
          <a:p>
            <a:pPr lvl="2"/>
            <a:r>
              <a:rPr lang="en-US" dirty="0" smtClean="0"/>
              <a:t>Characterized by no double bonds in fatty acid structure</a:t>
            </a:r>
          </a:p>
          <a:p>
            <a:pPr lvl="2"/>
            <a:r>
              <a:rPr lang="en-US" dirty="0" smtClean="0"/>
              <a:t>Examples: Stearic</a:t>
            </a:r>
            <a:r>
              <a:rPr lang="en-US" dirty="0"/>
              <a:t> </a:t>
            </a:r>
            <a:r>
              <a:rPr lang="en-US" dirty="0" smtClean="0"/>
              <a:t>Acid (18:0) and Palmitic (16:0)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1375" y="5413671"/>
            <a:ext cx="4106488" cy="5148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3882" y="3292286"/>
            <a:ext cx="4480560" cy="552049"/>
          </a:xfrm>
          <a:prstGeom prst="rect">
            <a:avLst/>
          </a:prstGeom>
        </p:spPr>
      </p:pic>
      <p:sp>
        <p:nvSpPr>
          <p:cNvPr id="6" name="TextBox 5"/>
          <p:cNvSpPr txBox="1"/>
          <p:nvPr/>
        </p:nvSpPr>
        <p:spPr>
          <a:xfrm>
            <a:off x="7968164" y="5928501"/>
            <a:ext cx="2161310" cy="369332"/>
          </a:xfrm>
          <a:prstGeom prst="rect">
            <a:avLst/>
          </a:prstGeom>
          <a:noFill/>
        </p:spPr>
        <p:txBody>
          <a:bodyPr wrap="square" rtlCol="0">
            <a:spAutoFit/>
          </a:bodyPr>
          <a:lstStyle/>
          <a:p>
            <a:r>
              <a:rPr lang="en-US" dirty="0" smtClean="0"/>
              <a:t>Stearic Acid (18:0)</a:t>
            </a:r>
            <a:endParaRPr lang="en-US" sz="1800" kern="1200" dirty="0">
              <a:solidFill>
                <a:schemeClr val="tx1"/>
              </a:solidFill>
              <a:latin typeface="+mn-lt"/>
              <a:ea typeface="+mn-ea"/>
              <a:cs typeface="+mn-cs"/>
            </a:endParaRPr>
          </a:p>
        </p:txBody>
      </p:sp>
      <p:sp>
        <p:nvSpPr>
          <p:cNvPr id="7" name="TextBox 6"/>
          <p:cNvSpPr txBox="1"/>
          <p:nvPr/>
        </p:nvSpPr>
        <p:spPr>
          <a:xfrm>
            <a:off x="8225441" y="3871767"/>
            <a:ext cx="2377441" cy="369332"/>
          </a:xfrm>
          <a:prstGeom prst="rect">
            <a:avLst/>
          </a:prstGeom>
          <a:noFill/>
        </p:spPr>
        <p:txBody>
          <a:bodyPr wrap="square" rtlCol="0">
            <a:spAutoFit/>
          </a:bodyPr>
          <a:lstStyle/>
          <a:p>
            <a:r>
              <a:rPr lang="en-US" dirty="0" smtClean="0"/>
              <a:t>Linoleic Acid (18:2)</a:t>
            </a:r>
            <a:endParaRPr lang="en-US" sz="1800" kern="1200" dirty="0">
              <a:solidFill>
                <a:schemeClr val="tx1"/>
              </a:solidFill>
              <a:latin typeface="+mn-lt"/>
              <a:ea typeface="+mn-ea"/>
              <a:cs typeface="+mn-cs"/>
            </a:endParaRPr>
          </a:p>
        </p:txBody>
      </p:sp>
      <p:sp>
        <p:nvSpPr>
          <p:cNvPr id="8" name="Rectangle 7"/>
          <p:cNvSpPr/>
          <p:nvPr/>
        </p:nvSpPr>
        <p:spPr>
          <a:xfrm>
            <a:off x="6122323" y="6311763"/>
            <a:ext cx="6096000" cy="430887"/>
          </a:xfrm>
          <a:prstGeom prst="rect">
            <a:avLst/>
          </a:prstGeom>
        </p:spPr>
        <p:txBody>
          <a:bodyPr>
            <a:spAutoFit/>
          </a:bodyPr>
          <a:lstStyle/>
          <a:p>
            <a:r>
              <a:rPr lang="en-US" sz="1100" dirty="0"/>
              <a:t>Figure </a:t>
            </a:r>
            <a:r>
              <a:rPr lang="en-US" sz="1100" dirty="0" smtClean="0"/>
              <a:t>6. </a:t>
            </a:r>
            <a:r>
              <a:rPr lang="en-US" sz="1100" dirty="0"/>
              <a:t>Stearic Acid structure. Retrieved from </a:t>
            </a:r>
            <a:r>
              <a:rPr lang="en-US" sz="1100" dirty="0">
                <a:hlinkClick r:id="rId4"/>
              </a:rPr>
              <a:t>https://commons.wikimedia.org/wiki/File:Stearic_acid_shorthand_formula.PNG</a:t>
            </a:r>
            <a:r>
              <a:rPr lang="en-US" sz="1100" dirty="0"/>
              <a:t>. </a:t>
            </a:r>
          </a:p>
        </p:txBody>
      </p:sp>
      <p:sp>
        <p:nvSpPr>
          <p:cNvPr id="9" name="Rectangle 8"/>
          <p:cNvSpPr/>
          <p:nvPr/>
        </p:nvSpPr>
        <p:spPr>
          <a:xfrm>
            <a:off x="7081474" y="4380662"/>
            <a:ext cx="6096000" cy="430887"/>
          </a:xfrm>
          <a:prstGeom prst="rect">
            <a:avLst/>
          </a:prstGeom>
        </p:spPr>
        <p:txBody>
          <a:bodyPr>
            <a:spAutoFit/>
          </a:bodyPr>
          <a:lstStyle/>
          <a:p>
            <a:r>
              <a:rPr lang="en-US" sz="1100" dirty="0"/>
              <a:t>Figure 5</a:t>
            </a:r>
            <a:r>
              <a:rPr lang="en-US" sz="1100" dirty="0" smtClean="0"/>
              <a:t>. Linoleic Acid structure</a:t>
            </a:r>
            <a:r>
              <a:rPr lang="en-US" sz="1100" dirty="0"/>
              <a:t>. Retrieved from </a:t>
            </a:r>
            <a:r>
              <a:rPr lang="en-US" sz="1100" dirty="0">
                <a:hlinkClick r:id="rId5"/>
              </a:rPr>
              <a:t>https://commons.wikimedia.org/wiki/File:Linoleic_acid_shorthand_formula.PNG</a:t>
            </a:r>
            <a:endParaRPr lang="en-US" sz="1100" dirty="0"/>
          </a:p>
        </p:txBody>
      </p:sp>
    </p:spTree>
    <p:extLst>
      <p:ext uri="{BB962C8B-B14F-4D97-AF65-F5344CB8AC3E}">
        <p14:creationId xmlns:p14="http://schemas.microsoft.com/office/powerpoint/2010/main" val="858605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 oxidation in emulsions</a:t>
            </a:r>
            <a:endParaRPr lang="en-US" dirty="0"/>
          </a:p>
        </p:txBody>
      </p:sp>
      <p:sp>
        <p:nvSpPr>
          <p:cNvPr id="3" name="Content Placeholder 2"/>
          <p:cNvSpPr>
            <a:spLocks noGrp="1"/>
          </p:cNvSpPr>
          <p:nvPr>
            <p:ph idx="1"/>
          </p:nvPr>
        </p:nvSpPr>
        <p:spPr/>
        <p:txBody>
          <a:bodyPr/>
          <a:lstStyle/>
          <a:p>
            <a:r>
              <a:rPr lang="en-US" dirty="0" smtClean="0"/>
              <a:t>Unsaturated fatty acids are of main concern regarding lipid oxidation in emulsions</a:t>
            </a:r>
          </a:p>
          <a:p>
            <a:r>
              <a:rPr lang="en-US" dirty="0" smtClean="0"/>
              <a:t>Three pathways for unsaturated fatty acid oxidation to occur (Sun et al., 2011):</a:t>
            </a:r>
          </a:p>
          <a:p>
            <a:pPr lvl="1"/>
            <a:r>
              <a:rPr lang="en-US" dirty="0" smtClean="0"/>
              <a:t>Photo-oxidation (i.e. light)</a:t>
            </a:r>
          </a:p>
          <a:p>
            <a:pPr lvl="1"/>
            <a:r>
              <a:rPr lang="en-US" dirty="0" smtClean="0"/>
              <a:t>Autoxidation (i.e. excited oxygen states)</a:t>
            </a:r>
          </a:p>
          <a:p>
            <a:pPr lvl="1"/>
            <a:r>
              <a:rPr lang="en-US" dirty="0" smtClean="0"/>
              <a:t>Enzyme-catalyzed (i.e. enzymatic browning – </a:t>
            </a:r>
            <a:r>
              <a:rPr lang="en-US" dirty="0" err="1" smtClean="0"/>
              <a:t>phenolases</a:t>
            </a:r>
            <a:r>
              <a:rPr lang="en-US" dirty="0" smtClean="0"/>
              <a:t>)</a:t>
            </a:r>
          </a:p>
          <a:p>
            <a:r>
              <a:rPr lang="en-US" dirty="0" smtClean="0"/>
              <a:t>Undergoing lipid oxidation (peroxidation) leads to the production of free radicals</a:t>
            </a:r>
          </a:p>
          <a:p>
            <a:pPr lvl="1"/>
            <a:r>
              <a:rPr lang="en-US" dirty="0" smtClean="0"/>
              <a:t>Most commonly generated via bond cleavage; </a:t>
            </a:r>
            <a:r>
              <a:rPr lang="en-US" u="sng" dirty="0" smtClean="0"/>
              <a:t>metal ions</a:t>
            </a:r>
          </a:p>
          <a:p>
            <a:r>
              <a:rPr lang="en-US" dirty="0" smtClean="0"/>
              <a:t>Peroxidation reactions may also occur from non-radicals</a:t>
            </a:r>
          </a:p>
          <a:p>
            <a:pPr lvl="1"/>
            <a:r>
              <a:rPr lang="en-US" dirty="0" smtClean="0"/>
              <a:t>i.e. Singlet-oxygen</a:t>
            </a:r>
          </a:p>
          <a:p>
            <a:endParaRPr lang="en-US" dirty="0" smtClean="0"/>
          </a:p>
        </p:txBody>
      </p:sp>
    </p:spTree>
    <p:extLst>
      <p:ext uri="{BB962C8B-B14F-4D97-AF65-F5344CB8AC3E}">
        <p14:creationId xmlns:p14="http://schemas.microsoft.com/office/powerpoint/2010/main" val="1235508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Free-radical formation</a:t>
            </a:r>
            <a:endParaRPr lang="en-US" dirty="0"/>
          </a:p>
        </p:txBody>
      </p:sp>
      <p:pic>
        <p:nvPicPr>
          <p:cNvPr id="4" name="Picture 3"/>
          <p:cNvPicPr>
            <a:picLocks noChangeAspect="1"/>
          </p:cNvPicPr>
          <p:nvPr/>
        </p:nvPicPr>
        <p:blipFill rotWithShape="1">
          <a:blip r:embed="rId2"/>
          <a:srcRect l="24773" t="45048" r="55908" b="23219"/>
          <a:stretch/>
        </p:blipFill>
        <p:spPr>
          <a:xfrm>
            <a:off x="3380510" y="1844594"/>
            <a:ext cx="4461164" cy="4120013"/>
          </a:xfrm>
          <a:prstGeom prst="rect">
            <a:avLst/>
          </a:prstGeom>
          <a:ln>
            <a:solidFill>
              <a:schemeClr val="tx1"/>
            </a:solidFill>
          </a:ln>
        </p:spPr>
      </p:pic>
      <p:sp>
        <p:nvSpPr>
          <p:cNvPr id="5" name="TextBox 4"/>
          <p:cNvSpPr txBox="1"/>
          <p:nvPr/>
        </p:nvSpPr>
        <p:spPr>
          <a:xfrm>
            <a:off x="8125126" y="5241332"/>
            <a:ext cx="3228109" cy="1446550"/>
          </a:xfrm>
          <a:prstGeom prst="rect">
            <a:avLst/>
          </a:prstGeom>
          <a:noFill/>
        </p:spPr>
        <p:txBody>
          <a:bodyPr wrap="square" rtlCol="0">
            <a:spAutoFit/>
          </a:bodyPr>
          <a:lstStyle/>
          <a:p>
            <a:r>
              <a:rPr lang="en-US" sz="1100" dirty="0" smtClean="0"/>
              <a:t>Figure 6. Interactions of transition metals and lipids into lipid radicals and </a:t>
            </a:r>
            <a:r>
              <a:rPr lang="en-US" sz="1100" dirty="0" err="1" smtClean="0"/>
              <a:t>nonradical</a:t>
            </a:r>
            <a:r>
              <a:rPr lang="en-US" sz="1100" dirty="0" smtClean="0"/>
              <a:t> products.</a:t>
            </a:r>
            <a:r>
              <a:rPr lang="en-US" sz="1100" dirty="0"/>
              <a:t> D. J. and Decker, E. A. (2000). Lipid Oxidation in Oil-in-Water Emulsions: Impact of Molecular Environment on Chemical Reactions in Heterogeneous Food Systems. J. Food Sci. 65(8): 1270-1282.</a:t>
            </a:r>
          </a:p>
          <a:p>
            <a:r>
              <a:rPr lang="en-US" sz="1100" dirty="0" smtClean="0"/>
              <a:t> </a:t>
            </a:r>
            <a:endParaRPr lang="en-US" sz="1100" dirty="0"/>
          </a:p>
        </p:txBody>
      </p:sp>
    </p:spTree>
    <p:extLst>
      <p:ext uri="{BB962C8B-B14F-4D97-AF65-F5344CB8AC3E}">
        <p14:creationId xmlns:p14="http://schemas.microsoft.com/office/powerpoint/2010/main" val="342367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Lipid oxidation in emulsions</a:t>
            </a:r>
            <a:endParaRPr lang="en-US" dirty="0"/>
          </a:p>
        </p:txBody>
      </p:sp>
      <p:sp>
        <p:nvSpPr>
          <p:cNvPr id="3" name="Content Placeholder 2"/>
          <p:cNvSpPr>
            <a:spLocks noGrp="1"/>
          </p:cNvSpPr>
          <p:nvPr>
            <p:ph idx="1"/>
          </p:nvPr>
        </p:nvSpPr>
        <p:spPr/>
        <p:txBody>
          <a:bodyPr/>
          <a:lstStyle/>
          <a:p>
            <a:r>
              <a:rPr lang="en-US" dirty="0" smtClean="0"/>
              <a:t>Lipid oxidation lead to several primary and secondary compounds:</a:t>
            </a:r>
          </a:p>
          <a:p>
            <a:pPr lvl="1"/>
            <a:r>
              <a:rPr lang="en-US" dirty="0" smtClean="0"/>
              <a:t>Primary: hydroperoxides </a:t>
            </a:r>
          </a:p>
          <a:p>
            <a:pPr lvl="2"/>
            <a:r>
              <a:rPr lang="en-US" dirty="0" smtClean="0"/>
              <a:t>Can break into secondary compounds</a:t>
            </a:r>
          </a:p>
          <a:p>
            <a:pPr lvl="1"/>
            <a:r>
              <a:rPr lang="en-US" dirty="0" smtClean="0"/>
              <a:t>Secondary: aldehyde, ketone, organic acid, epoxide, or polymers </a:t>
            </a:r>
          </a:p>
          <a:p>
            <a:pPr marL="274320" lvl="1" indent="0">
              <a:buNone/>
            </a:pPr>
            <a:endParaRPr lang="en-US" dirty="0" smtClean="0"/>
          </a:p>
          <a:p>
            <a:r>
              <a:rPr lang="en-US" dirty="0" smtClean="0"/>
              <a:t>These compounds can lead to quality-related issues in food items that accelerate in lipid oxidation over time</a:t>
            </a:r>
          </a:p>
          <a:p>
            <a:pPr lvl="1"/>
            <a:r>
              <a:rPr lang="en-US" dirty="0" smtClean="0"/>
              <a:t>Rancid flavors</a:t>
            </a:r>
          </a:p>
          <a:p>
            <a:pPr lvl="1"/>
            <a:r>
              <a:rPr lang="en-US" dirty="0" smtClean="0"/>
              <a:t>Off-color</a:t>
            </a:r>
          </a:p>
          <a:p>
            <a:pPr lvl="1"/>
            <a:r>
              <a:rPr lang="en-US" dirty="0" smtClean="0"/>
              <a:t>Toxic compounds</a:t>
            </a:r>
          </a:p>
          <a:p>
            <a:endParaRPr lang="en-US" dirty="0" smtClean="0"/>
          </a:p>
        </p:txBody>
      </p:sp>
    </p:spTree>
    <p:extLst>
      <p:ext uri="{BB962C8B-B14F-4D97-AF65-F5344CB8AC3E}">
        <p14:creationId xmlns:p14="http://schemas.microsoft.com/office/powerpoint/2010/main" val="4078713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oxidative stability</a:t>
            </a:r>
            <a:endParaRPr lang="en-US" dirty="0"/>
          </a:p>
        </p:txBody>
      </p:sp>
      <p:sp>
        <p:nvSpPr>
          <p:cNvPr id="3" name="Content Placeholder 2"/>
          <p:cNvSpPr>
            <a:spLocks noGrp="1"/>
          </p:cNvSpPr>
          <p:nvPr>
            <p:ph idx="1"/>
          </p:nvPr>
        </p:nvSpPr>
        <p:spPr/>
        <p:txBody>
          <a:bodyPr/>
          <a:lstStyle/>
          <a:p>
            <a:r>
              <a:rPr lang="en-US" dirty="0" smtClean="0"/>
              <a:t>Tests are available to analyze both primary and secondary </a:t>
            </a:r>
            <a:r>
              <a:rPr lang="en-US" dirty="0"/>
              <a:t>oxidation products (Sun et al., 2011</a:t>
            </a:r>
            <a:r>
              <a:rPr lang="en-US" dirty="0" smtClean="0"/>
              <a:t>)</a:t>
            </a:r>
          </a:p>
          <a:p>
            <a:r>
              <a:rPr lang="en-US" dirty="0" smtClean="0"/>
              <a:t>Primary product analyses:</a:t>
            </a:r>
          </a:p>
          <a:p>
            <a:pPr lvl="1"/>
            <a:r>
              <a:rPr lang="en-US" dirty="0" smtClean="0"/>
              <a:t>Peroxide Values (PV)</a:t>
            </a:r>
          </a:p>
          <a:p>
            <a:pPr lvl="1"/>
            <a:r>
              <a:rPr lang="en-US" dirty="0" smtClean="0"/>
              <a:t>Iron Thiocyanate Method</a:t>
            </a:r>
          </a:p>
          <a:p>
            <a:pPr lvl="1"/>
            <a:r>
              <a:rPr lang="en-US" dirty="0" smtClean="0"/>
              <a:t>Active Oxygen Method</a:t>
            </a:r>
          </a:p>
          <a:p>
            <a:r>
              <a:rPr lang="en-US" dirty="0" smtClean="0"/>
              <a:t>Secondary product analyses:</a:t>
            </a:r>
          </a:p>
          <a:p>
            <a:pPr lvl="1"/>
            <a:r>
              <a:rPr lang="en-US" dirty="0" err="1" smtClean="0"/>
              <a:t>Thiobarbituric</a:t>
            </a:r>
            <a:r>
              <a:rPr lang="en-US" dirty="0" smtClean="0"/>
              <a:t> Reactive Substances (TBARS)</a:t>
            </a:r>
          </a:p>
          <a:p>
            <a:pPr lvl="1"/>
            <a:r>
              <a:rPr lang="en-US" dirty="0" err="1" smtClean="0"/>
              <a:t>Anisidine</a:t>
            </a:r>
            <a:r>
              <a:rPr lang="en-US" dirty="0" smtClean="0"/>
              <a:t> Value (</a:t>
            </a:r>
            <a:r>
              <a:rPr lang="en-US" dirty="0" err="1" smtClean="0"/>
              <a:t>AnV</a:t>
            </a:r>
            <a:r>
              <a:rPr lang="en-US" dirty="0" smtClean="0"/>
              <a:t>) Test</a:t>
            </a:r>
          </a:p>
          <a:p>
            <a:pPr lvl="1"/>
            <a:r>
              <a:rPr lang="en-US" dirty="0" smtClean="0"/>
              <a:t>Acid value</a:t>
            </a:r>
          </a:p>
          <a:p>
            <a:pPr lvl="1"/>
            <a:endParaRPr lang="en-US" dirty="0" smtClean="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48" y="2646217"/>
            <a:ext cx="4507345" cy="338050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399065" y="6166814"/>
            <a:ext cx="3228109" cy="769441"/>
          </a:xfrm>
          <a:prstGeom prst="rect">
            <a:avLst/>
          </a:prstGeom>
          <a:noFill/>
        </p:spPr>
        <p:txBody>
          <a:bodyPr wrap="square" rtlCol="0">
            <a:spAutoFit/>
          </a:bodyPr>
          <a:lstStyle/>
          <a:p>
            <a:r>
              <a:rPr lang="en-US" sz="1100" dirty="0" smtClean="0"/>
              <a:t>Figure 7. Heating coils and distillation units used for TBARS. KLCT 329. Dr. Wes </a:t>
            </a:r>
            <a:r>
              <a:rPr lang="en-US" sz="1100" dirty="0" err="1" smtClean="0"/>
              <a:t>Osburn</a:t>
            </a:r>
            <a:r>
              <a:rPr lang="en-US" sz="1100" dirty="0" smtClean="0"/>
              <a:t> Laboratory. Texas A&amp;M University. </a:t>
            </a:r>
            <a:endParaRPr lang="en-US" sz="1100" dirty="0"/>
          </a:p>
          <a:p>
            <a:r>
              <a:rPr lang="en-US" sz="1100" dirty="0" smtClean="0"/>
              <a:t> </a:t>
            </a:r>
            <a:endParaRPr lang="en-US" sz="1100" dirty="0"/>
          </a:p>
        </p:txBody>
      </p:sp>
    </p:spTree>
    <p:extLst>
      <p:ext uri="{BB962C8B-B14F-4D97-AF65-F5344CB8AC3E}">
        <p14:creationId xmlns:p14="http://schemas.microsoft.com/office/powerpoint/2010/main" val="26680204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2165</TotalTime>
  <Words>2159</Words>
  <Application>Microsoft Office PowerPoint</Application>
  <PresentationFormat>Widescreen</PresentationFormat>
  <Paragraphs>204</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Wingdings</vt:lpstr>
      <vt:lpstr>Wood Type</vt:lpstr>
      <vt:lpstr>Managing Oxidation in Food Emulsions </vt:lpstr>
      <vt:lpstr>What is an emulsion?</vt:lpstr>
      <vt:lpstr>Examples of emulsions</vt:lpstr>
      <vt:lpstr>Lipids in an emulsion</vt:lpstr>
      <vt:lpstr>Lipids in an emulsion</vt:lpstr>
      <vt:lpstr>Lipid oxidation in emulsions</vt:lpstr>
      <vt:lpstr>Free-radical formation</vt:lpstr>
      <vt:lpstr>Lipid oxidation in emulsions</vt:lpstr>
      <vt:lpstr>Analyzing oxidative stability</vt:lpstr>
      <vt:lpstr>Managing oxidation in emulsions</vt:lpstr>
      <vt:lpstr>Interfacial membrane management</vt:lpstr>
      <vt:lpstr>Interfacial membrane management</vt:lpstr>
      <vt:lpstr>Lipid droplet management</vt:lpstr>
      <vt:lpstr>Lipid droplet management</vt:lpstr>
      <vt:lpstr>Lipid droplet management</vt:lpstr>
      <vt:lpstr>Aqueous phase management</vt:lpstr>
      <vt:lpstr>Antioxidants in emulsions</vt:lpstr>
      <vt:lpstr>Conclusions</vt:lpstr>
      <vt:lpstr>References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 Oxidation in Emulsions</dc:title>
  <dc:creator>Eric Hamilton</dc:creator>
  <cp:lastModifiedBy>Talcott, Stephen T</cp:lastModifiedBy>
  <cp:revision>68</cp:revision>
  <dcterms:created xsi:type="dcterms:W3CDTF">2019-04-12T23:07:34Z</dcterms:created>
  <dcterms:modified xsi:type="dcterms:W3CDTF">2019-04-16T13:48:05Z</dcterms:modified>
</cp:coreProperties>
</file>