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64" r:id="rId6"/>
    <p:sldId id="266" r:id="rId7"/>
    <p:sldId id="267" r:id="rId8"/>
    <p:sldId id="268" r:id="rId9"/>
    <p:sldId id="270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% Solids vs.</a:t>
            </a:r>
            <a:r>
              <a:rPr lang="en-US" baseline="0"/>
              <a:t> Type of Shortening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Solids % at temps:</c:v>
                </c:pt>
                <c:pt idx="1">
                  <c:v>10C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All-purpose shortening</c:v>
                </c:pt>
                <c:pt idx="1">
                  <c:v>Lard</c:v>
                </c:pt>
                <c:pt idx="2">
                  <c:v>Pie crust shortening</c:v>
                </c:pt>
                <c:pt idx="3">
                  <c:v>Frying Fats</c:v>
                </c:pt>
              </c:strCache>
            </c:strRef>
          </c:cat>
          <c:val>
            <c:numRef>
              <c:f>Sheet1!$B$3:$B$6</c:f>
              <c:numCache>
                <c:formatCode>General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23</c:v>
                </c:pt>
                <c:pt idx="3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4-4B59-8683-4B891EF22AC0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Solids % at temps:</c:v>
                </c:pt>
                <c:pt idx="1">
                  <c:v>21.1C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All-purpose shortening</c:v>
                </c:pt>
                <c:pt idx="1">
                  <c:v>Lard</c:v>
                </c:pt>
                <c:pt idx="2">
                  <c:v>Pie crust shortening</c:v>
                </c:pt>
                <c:pt idx="3">
                  <c:v>Frying Fats</c:v>
                </c:pt>
              </c:strCache>
            </c:strRef>
          </c:cat>
          <c:val>
            <c:numRef>
              <c:f>Sheet1!$C$3:$C$6</c:f>
              <c:numCache>
                <c:formatCode>General</c:formatCode>
                <c:ptCount val="4"/>
                <c:pt idx="0">
                  <c:v>19</c:v>
                </c:pt>
                <c:pt idx="1">
                  <c:v>20</c:v>
                </c:pt>
                <c:pt idx="2">
                  <c:v>20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4-4B59-8683-4B891EF22AC0}"/>
            </c:ext>
          </c:extLst>
        </c:ser>
        <c:ser>
          <c:idx val="2"/>
          <c:order val="2"/>
          <c:tx>
            <c:strRef>
              <c:f>Sheet1!$D$1:$D$2</c:f>
              <c:strCache>
                <c:ptCount val="2"/>
                <c:pt idx="0">
                  <c:v>Solids % at temps:</c:v>
                </c:pt>
                <c:pt idx="1">
                  <c:v>33.3C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Sheet1!$A$3:$A$6</c:f>
              <c:strCache>
                <c:ptCount val="4"/>
                <c:pt idx="0">
                  <c:v>All-purpose shortening</c:v>
                </c:pt>
                <c:pt idx="1">
                  <c:v>Lard</c:v>
                </c:pt>
                <c:pt idx="2">
                  <c:v>Pie crust shortening</c:v>
                </c:pt>
                <c:pt idx="3">
                  <c:v>Frying Fats</c:v>
                </c:pt>
              </c:strCache>
            </c:strRef>
          </c:cat>
          <c:val>
            <c:numRef>
              <c:f>Sheet1!$D$3:$D$6</c:f>
              <c:numCache>
                <c:formatCode>General</c:formatCode>
                <c:ptCount val="4"/>
                <c:pt idx="0">
                  <c:v>14</c:v>
                </c:pt>
                <c:pt idx="1">
                  <c:v>4</c:v>
                </c:pt>
                <c:pt idx="2">
                  <c:v>12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4-4B59-8683-4B891EF22A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9"/>
        <c:axId val="494635128"/>
        <c:axId val="421371696"/>
      </c:barChart>
      <c:catAx>
        <c:axId val="494635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Type of shortening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1371696"/>
        <c:crosses val="autoZero"/>
        <c:auto val="1"/>
        <c:lblAlgn val="ctr"/>
        <c:lblOffset val="100"/>
        <c:noMultiLvlLbl val="0"/>
      </c:catAx>
      <c:valAx>
        <c:axId val="42137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of solids at temp (degC)</a:t>
                </a:r>
              </a:p>
            </c:rich>
          </c:tx>
          <c:layout>
            <c:manualLayout>
              <c:xMode val="edge"/>
              <c:yMode val="edge"/>
              <c:x val="1.178360203635591E-2"/>
              <c:y val="0.3157230731852768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35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CAF8B-6E5E-4FE6-B3CD-8E18C6D63FE4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D6279-188A-4E92-955C-E285FFE6B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9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Interpolymorphic</a:t>
            </a:r>
            <a:r>
              <a:rPr lang="en-US" baseline="0" dirty="0"/>
              <a:t> transitions are always irreversible</a:t>
            </a:r>
          </a:p>
          <a:p>
            <a:r>
              <a:rPr lang="en-US" baseline="0" dirty="0"/>
              <a:t>For example, chocolate has 6 polymorphs, and only 1 (form 5, beta 2) is desirable</a:t>
            </a:r>
          </a:p>
          <a:p>
            <a:r>
              <a:rPr lang="en-US" baseline="0" dirty="0"/>
              <a:t>Beta has the highest melting point of the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D6279-188A-4E92-955C-E285FFE6B6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391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Steps are not always chronological;</a:t>
            </a:r>
            <a:r>
              <a:rPr lang="en-US" baseline="0" dirty="0"/>
              <a:t> nucleation can still occur during recrystallization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D6279-188A-4E92-955C-E285FFE6B6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5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Shortening impedes</a:t>
            </a:r>
            <a:r>
              <a:rPr lang="en-US" baseline="0" dirty="0"/>
              <a:t> gluten formation for a “short” dough; i.e. more shortening=“shorter” dough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5D6279-188A-4E92-955C-E285FFE6B6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6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0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3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1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0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50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0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13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3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2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5BFE3-F7FE-4952-AC4F-90590AAE6F6B}" type="datetimeFigureOut">
              <a:rPr lang="en-US" smtClean="0"/>
              <a:t>4/8/2019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3C42F-DE27-4C7E-9F77-4CCEB1DA1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eriouseats.com/2018/11/pie-dough-troubleshooting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49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3856C1-00E0-44D0-9AE3-213031608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1117"/>
            <a:ext cx="6618051" cy="1355750"/>
          </a:xfrm>
        </p:spPr>
        <p:txBody>
          <a:bodyPr>
            <a:normAutofit/>
          </a:bodyPr>
          <a:lstStyle/>
          <a:p>
            <a:pPr algn="l"/>
            <a:r>
              <a:rPr lang="en-US" sz="5400" dirty="0"/>
              <a:t>Shortenings in Foods 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1933B-0FE8-4F86-987F-6CA8D98C8A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3823"/>
            <a:ext cx="6618051" cy="911117"/>
          </a:xfrm>
        </p:spPr>
        <p:txBody>
          <a:bodyPr>
            <a:normAutofit/>
          </a:bodyPr>
          <a:lstStyle/>
          <a:p>
            <a:pPr algn="l"/>
            <a:r>
              <a:rPr lang="en-US" sz="2000"/>
              <a:t>Corinne Kowald </a:t>
            </a:r>
          </a:p>
          <a:p>
            <a:pPr algn="l"/>
            <a:r>
              <a:rPr lang="en-US" sz="2000"/>
              <a:t>4/9/2019</a:t>
            </a:r>
          </a:p>
        </p:txBody>
      </p:sp>
      <p:sp>
        <p:nvSpPr>
          <p:cNvPr id="51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19" descr="Fork and knife">
            <a:extLst>
              <a:ext uri="{FF2B5EF4-FFF2-40B4-BE49-F238E27FC236}">
                <a16:creationId xmlns:a16="http://schemas.microsoft.com/office/drawing/2014/main" id="{7F092058-6929-432D-98D6-0C7DDA19F6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2791" y="1184748"/>
            <a:ext cx="3079129" cy="3079129"/>
          </a:xfrm>
          <a:prstGeom prst="rect">
            <a:avLst/>
          </a:prstGeom>
        </p:spPr>
      </p:pic>
      <p:sp>
        <p:nvSpPr>
          <p:cNvPr id="57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84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4000" dirty="0"/>
              <a:t>Works Cited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8262" y="1846385"/>
            <a:ext cx="1189599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References: </a:t>
            </a:r>
          </a:p>
          <a:p>
            <a:endParaRPr lang="en-US" dirty="0"/>
          </a:p>
          <a:p>
            <a:r>
              <a:rPr lang="en-US" dirty="0"/>
              <a:t>Freeman, I. P. (2012). Margarines and Shortenings. </a:t>
            </a:r>
            <a:r>
              <a:rPr lang="en-US" i="1" dirty="0"/>
              <a:t>Ullman's Encyclopedia of Industrial Chemistry 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Ghotra</a:t>
            </a:r>
            <a:r>
              <a:rPr lang="en-US" dirty="0"/>
              <a:t>, B. S., </a:t>
            </a:r>
            <a:r>
              <a:rPr lang="en-US" dirty="0" err="1"/>
              <a:t>Dyal</a:t>
            </a:r>
            <a:r>
              <a:rPr lang="en-US" dirty="0"/>
              <a:t>, S. S., &amp; </a:t>
            </a:r>
            <a:r>
              <a:rPr lang="en-US" dirty="0" err="1"/>
              <a:t>Narine</a:t>
            </a:r>
            <a:r>
              <a:rPr lang="en-US" dirty="0"/>
              <a:t>, S. S. (2002). Lipid Shortenings: a review.</a:t>
            </a:r>
            <a:r>
              <a:rPr lang="en-US" i="1" dirty="0"/>
              <a:t> 35</a:t>
            </a:r>
            <a:r>
              <a:rPr lang="en-US" dirty="0"/>
              <a:t>, 1015-1048.</a:t>
            </a:r>
          </a:p>
          <a:p>
            <a:endParaRPr lang="en-US" dirty="0"/>
          </a:p>
          <a:p>
            <a:r>
              <a:rPr lang="en-US" dirty="0" err="1"/>
              <a:t>Himawan</a:t>
            </a:r>
            <a:r>
              <a:rPr lang="en-US" dirty="0"/>
              <a:t>, C., </a:t>
            </a:r>
            <a:r>
              <a:rPr lang="en-US" dirty="0" err="1"/>
              <a:t>Starov</a:t>
            </a:r>
            <a:r>
              <a:rPr lang="en-US" dirty="0"/>
              <a:t>, V. M., &amp; </a:t>
            </a:r>
            <a:r>
              <a:rPr lang="en-US" dirty="0" err="1"/>
              <a:t>Stapley</a:t>
            </a:r>
            <a:r>
              <a:rPr lang="en-US" dirty="0"/>
              <a:t>, A. G. F. (2006). Thermodynamic and kinetic aspects of fat crystallization. </a:t>
            </a:r>
            <a:r>
              <a:rPr lang="en-US" i="1" dirty="0"/>
              <a:t>Advances in Colloid and Interface Science, 122</a:t>
            </a:r>
            <a:r>
              <a:rPr lang="en-US" dirty="0"/>
              <a:t>(1), 3-33.</a:t>
            </a:r>
          </a:p>
          <a:p>
            <a:endParaRPr lang="en-US" dirty="0"/>
          </a:p>
          <a:p>
            <a:r>
              <a:rPr lang="en-US" dirty="0" err="1"/>
              <a:t>Juriaanse</a:t>
            </a:r>
            <a:r>
              <a:rPr lang="en-US" dirty="0"/>
              <a:t>, A. C., &amp; </a:t>
            </a:r>
            <a:r>
              <a:rPr lang="en-US" dirty="0" err="1"/>
              <a:t>Heertje</a:t>
            </a:r>
            <a:r>
              <a:rPr lang="en-US" dirty="0"/>
              <a:t>, I. (1988). Microstructure of Shortenings, Margarine, and Butter- A Review.</a:t>
            </a:r>
            <a:r>
              <a:rPr lang="en-US" i="1" dirty="0"/>
              <a:t> 7</a:t>
            </a:r>
            <a:r>
              <a:rPr lang="en-US" dirty="0"/>
              <a:t>(2).</a:t>
            </a:r>
          </a:p>
          <a:p>
            <a:endParaRPr lang="en-US" dirty="0"/>
          </a:p>
          <a:p>
            <a:r>
              <a:rPr lang="en-US" dirty="0"/>
              <a:t>Sato, K. (2001). Crystallization </a:t>
            </a:r>
            <a:r>
              <a:rPr lang="en-US" dirty="0" err="1"/>
              <a:t>behaviour</a:t>
            </a:r>
            <a:r>
              <a:rPr lang="en-US" dirty="0"/>
              <a:t> of fats and lipids — a review. </a:t>
            </a:r>
            <a:r>
              <a:rPr lang="en-US" i="1" dirty="0"/>
              <a:t>Chemical Engineering Science, 56</a:t>
            </a:r>
            <a:r>
              <a:rPr lang="en-US" dirty="0"/>
              <a:t>(7), 2255-2265.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9643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F5669E7-7E23-4E51-9BBC-B72CABAA07CF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31AE0C-0F41-4C01-B8BA-46B499CE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5150"/>
            <a:ext cx="10515600" cy="4351338"/>
          </a:xfrm>
        </p:spPr>
        <p:txBody>
          <a:bodyPr/>
          <a:lstStyle/>
          <a:p>
            <a:r>
              <a:rPr lang="en-US" dirty="0"/>
              <a:t>Originally referred to lard, but now includes margarine and hydrogenated vegetable oil products such as Crisco </a:t>
            </a:r>
          </a:p>
          <a:p>
            <a:r>
              <a:rPr lang="en-US" dirty="0"/>
              <a:t>Prior to the invention of margarine in 1814 (Freeman 2012), the three main fats used in foods were</a:t>
            </a:r>
          </a:p>
          <a:p>
            <a:pPr lvl="1"/>
            <a:r>
              <a:rPr lang="en-US" dirty="0"/>
              <a:t>Lard (rendered and clarified pig fat)</a:t>
            </a:r>
          </a:p>
          <a:p>
            <a:pPr lvl="1"/>
            <a:r>
              <a:rPr lang="en-US" dirty="0"/>
              <a:t>Butter</a:t>
            </a:r>
          </a:p>
          <a:p>
            <a:pPr lvl="1"/>
            <a:r>
              <a:rPr lang="en-US" dirty="0"/>
              <a:t>Pressed vegetable oils (i.e. olive oil)</a:t>
            </a:r>
          </a:p>
          <a:p>
            <a:r>
              <a:rPr lang="en-US" dirty="0"/>
              <a:t>In 1911, Proctor and Gamble released Crisco, a hydrogenated vegetable shortening (</a:t>
            </a:r>
            <a:r>
              <a:rPr lang="en-US" dirty="0" err="1"/>
              <a:t>Ghotra</a:t>
            </a:r>
            <a:r>
              <a:rPr lang="en-US" dirty="0"/>
              <a:t> et al., 2002)</a:t>
            </a:r>
          </a:p>
        </p:txBody>
      </p:sp>
    </p:spTree>
    <p:extLst>
      <p:ext uri="{BB962C8B-B14F-4D97-AF65-F5344CB8AC3E}">
        <p14:creationId xmlns:p14="http://schemas.microsoft.com/office/powerpoint/2010/main" val="366906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FAAF-CC6E-4DBB-869C-86AE50FEE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9365C-0038-4B6F-8AA2-479205C07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/>
          </a:bodyPr>
          <a:lstStyle/>
          <a:p>
            <a:r>
              <a:rPr lang="en-US" dirty="0"/>
              <a:t>In baked goods:</a:t>
            </a:r>
          </a:p>
          <a:p>
            <a:pPr lvl="1"/>
            <a:r>
              <a:rPr lang="en-US" dirty="0"/>
              <a:t>Improve texture and mouthfeel </a:t>
            </a:r>
          </a:p>
          <a:p>
            <a:pPr lvl="1"/>
            <a:r>
              <a:rPr lang="en-US" dirty="0"/>
              <a:t>Lubricate gluten to improve structure</a:t>
            </a:r>
          </a:p>
          <a:p>
            <a:pPr lvl="1"/>
            <a:r>
              <a:rPr lang="en-US" dirty="0"/>
              <a:t>Can also be used in fillings and frostings</a:t>
            </a:r>
          </a:p>
          <a:p>
            <a:r>
              <a:rPr lang="en-US" dirty="0"/>
              <a:t>In fried foods:</a:t>
            </a:r>
          </a:p>
          <a:p>
            <a:pPr lvl="1"/>
            <a:r>
              <a:rPr lang="en-US" dirty="0"/>
              <a:t>Provide moisture barrier </a:t>
            </a:r>
          </a:p>
          <a:p>
            <a:pPr lvl="1"/>
            <a:r>
              <a:rPr lang="en-US" dirty="0"/>
              <a:t>Even heat distribution </a:t>
            </a:r>
          </a:p>
          <a:p>
            <a:r>
              <a:rPr lang="en-US" dirty="0"/>
              <a:t>Margarine is normally used as a spread</a:t>
            </a:r>
          </a:p>
          <a:p>
            <a:r>
              <a:rPr lang="en-US" dirty="0"/>
              <a:t>Depending on the use, the </a:t>
            </a:r>
            <a:r>
              <a:rPr lang="en-US" dirty="0" err="1"/>
              <a:t>solid:liquid</a:t>
            </a:r>
            <a:r>
              <a:rPr lang="en-US" dirty="0"/>
              <a:t> phases, oxidative stability, and plasticity of the shortening will vary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0DEAAB-4C6D-43C6-A3BC-EDC7CA48F94C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Uses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EE7392-1B06-45AB-A885-5449FAF15F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716" y="2301240"/>
            <a:ext cx="4011168" cy="22555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503C6D-1D50-41FD-B0B7-FFE2D27F0154}"/>
              </a:ext>
            </a:extLst>
          </p:cNvPr>
          <p:cNvSpPr txBox="1"/>
          <p:nvPr/>
        </p:nvSpPr>
        <p:spPr>
          <a:xfrm>
            <a:off x="7143750" y="4516321"/>
            <a:ext cx="459104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https://filmfoodsafari.wordpress.com/2014/07/21/fried-chicken-the-help/</a:t>
            </a:r>
          </a:p>
        </p:txBody>
      </p:sp>
    </p:spTree>
    <p:extLst>
      <p:ext uri="{BB962C8B-B14F-4D97-AF65-F5344CB8AC3E}">
        <p14:creationId xmlns:p14="http://schemas.microsoft.com/office/powerpoint/2010/main" val="1478641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5B43AA5-DA56-4666-96ED-92CE33BC0F02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Changes in % Solids 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38B5CD7-DFC8-4A15-9817-A9B21078A8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202350"/>
              </p:ext>
            </p:extLst>
          </p:nvPr>
        </p:nvGraphicFramePr>
        <p:xfrm>
          <a:off x="1728787" y="1926431"/>
          <a:ext cx="8734426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615710" y="6323176"/>
            <a:ext cx="13669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Ghotra</a:t>
            </a:r>
            <a:r>
              <a:rPr lang="en-US" sz="1100" dirty="0"/>
              <a:t> et al., (2002)</a:t>
            </a:r>
          </a:p>
        </p:txBody>
      </p:sp>
    </p:spTree>
    <p:extLst>
      <p:ext uri="{BB962C8B-B14F-4D97-AF65-F5344CB8AC3E}">
        <p14:creationId xmlns:p14="http://schemas.microsoft.com/office/powerpoint/2010/main" val="67162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7D5AD-1472-44C0-B646-1016E8592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D7FD5-4AA2-47BF-9C84-56DB526E6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Fat crystallization takes place via heating (tempering), hydrogenation, or dry fractionation </a:t>
            </a:r>
          </a:p>
          <a:p>
            <a:r>
              <a:rPr lang="en-US" dirty="0"/>
              <a:t>Long-chain TAGs can have multiple polymorphisms, which can influence crystallization</a:t>
            </a:r>
          </a:p>
          <a:p>
            <a:r>
              <a:rPr lang="en-US" dirty="0"/>
              <a:t>Three relevant polymorphisms: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Crystallization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96000" y="3430714"/>
            <a:ext cx="5926974" cy="2832768"/>
            <a:chOff x="6096000" y="3709644"/>
            <a:chExt cx="6071247" cy="309046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/>
            <a:srcRect l="9905"/>
            <a:stretch/>
          </p:blipFill>
          <p:spPr>
            <a:xfrm>
              <a:off x="9141678" y="3709644"/>
              <a:ext cx="2583407" cy="246731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/>
            <a:srcRect l="6611"/>
            <a:stretch/>
          </p:blipFill>
          <p:spPr>
            <a:xfrm>
              <a:off x="6311857" y="3768650"/>
              <a:ext cx="2642283" cy="242921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096000" y="6153775"/>
              <a:ext cx="6071247" cy="402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Fat crystals in butter (left) and all-purpose shortening (right)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92100" y="6523107"/>
              <a:ext cx="18380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Juriaanse</a:t>
              </a:r>
              <a:r>
                <a:rPr lang="en-US" sz="1200" dirty="0"/>
                <a:t> &amp; </a:t>
              </a:r>
              <a:r>
                <a:rPr lang="en-US" sz="1200" dirty="0" err="1"/>
                <a:t>Heertje</a:t>
              </a:r>
              <a:r>
                <a:rPr lang="en-US" sz="1200" dirty="0"/>
                <a:t>, 1986</a:t>
              </a: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b="34711"/>
          <a:stretch/>
        </p:blipFill>
        <p:spPr>
          <a:xfrm>
            <a:off x="1557801" y="4244198"/>
            <a:ext cx="3286584" cy="110088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425238" y="5484024"/>
            <a:ext cx="155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Himawan</a:t>
            </a:r>
            <a:r>
              <a:rPr lang="en-US" sz="1200" dirty="0"/>
              <a:t> et al., 2006</a:t>
            </a:r>
          </a:p>
        </p:txBody>
      </p:sp>
    </p:spTree>
    <p:extLst>
      <p:ext uri="{BB962C8B-B14F-4D97-AF65-F5344CB8AC3E}">
        <p14:creationId xmlns:p14="http://schemas.microsoft.com/office/powerpoint/2010/main" val="386465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18018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Crystallization is a process during which fats are broken down and redistributed into a crystalline network </a:t>
            </a:r>
          </a:p>
          <a:p>
            <a:r>
              <a:rPr lang="en-US" dirty="0"/>
              <a:t>Crystal size distribution is a crucial step in the process</a:t>
            </a:r>
          </a:p>
          <a:p>
            <a:pPr lvl="1"/>
            <a:r>
              <a:rPr lang="en-US" dirty="0"/>
              <a:t>Crystals larger than a couple of microns are detectable in the mouthfeel of the product</a:t>
            </a:r>
          </a:p>
          <a:p>
            <a:r>
              <a:rPr lang="en-US" dirty="0"/>
              <a:t>Sintering is the formation of bridges between individual crystals</a:t>
            </a:r>
          </a:p>
          <a:p>
            <a:pPr lvl="1"/>
            <a:r>
              <a:rPr lang="en-US" dirty="0"/>
              <a:t>Usually increases the hardness of the product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Crystallization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640657" y="1958181"/>
            <a:ext cx="4895850" cy="4714856"/>
            <a:chOff x="6640657" y="1958181"/>
            <a:chExt cx="4895850" cy="4714856"/>
          </a:xfrm>
        </p:grpSpPr>
        <p:pic>
          <p:nvPicPr>
            <p:cNvPr id="1026" name="Picture 2" descr="https://ars.els-cdn.com/content/image/1-s2.0-S0001868606000923-gr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0657" y="1958181"/>
              <a:ext cx="4895850" cy="4305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8312727" y="6396038"/>
              <a:ext cx="155170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/>
                <a:t>Himawan</a:t>
              </a:r>
              <a:r>
                <a:rPr lang="en-US" sz="1200" dirty="0"/>
                <a:t> et al., 2006</a:t>
              </a:r>
            </a:p>
          </p:txBody>
        </p:sp>
      </p:grpSp>
      <p:sp>
        <p:nvSpPr>
          <p:cNvPr id="7" name="Rectangle 6"/>
          <p:cNvSpPr/>
          <p:nvPr/>
        </p:nvSpPr>
        <p:spPr>
          <a:xfrm>
            <a:off x="8312727" y="3200401"/>
            <a:ext cx="881149" cy="3158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37304" y="4624648"/>
            <a:ext cx="900227" cy="1935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34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Pie crusts achieve their signature flakiness via large lumps of butter or shortening with a grainy structure rolled into the dough </a:t>
            </a:r>
          </a:p>
          <a:p>
            <a:r>
              <a:rPr lang="en-US" dirty="0"/>
              <a:t>With shortening, the higher melting point allows for easy incorporation into the dough </a:t>
            </a:r>
          </a:p>
          <a:p>
            <a:r>
              <a:rPr lang="en-US" dirty="0"/>
              <a:t>The advantage of using shortening over butter is that it will not melt as it’s being rolled into the dough</a:t>
            </a:r>
          </a:p>
          <a:p>
            <a:pPr lvl="1"/>
            <a:r>
              <a:rPr lang="en-US" dirty="0"/>
              <a:t>It will also act as a better coating for the gluten</a:t>
            </a:r>
          </a:p>
          <a:p>
            <a:pPr lvl="1"/>
            <a:r>
              <a:rPr lang="en-US" dirty="0"/>
              <a:t>The disadvantage is the lack of buttery flavor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Case Study: Pie Crusts</a:t>
            </a:r>
          </a:p>
        </p:txBody>
      </p:sp>
      <p:pic>
        <p:nvPicPr>
          <p:cNvPr id="2052" name="Picture 4" descr="Image result for pie dough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937" y="4171915"/>
            <a:ext cx="3171094" cy="2378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281495" y="6627168"/>
            <a:ext cx="36839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/>
              </a:rPr>
              <a:t>https://www.seriouseats.com/2018/11/pie-dough-troubleshooting.html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24776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types of shortening used for frying can vary widely depending on the product </a:t>
            </a:r>
          </a:p>
          <a:p>
            <a:r>
              <a:rPr lang="en-US" dirty="0"/>
              <a:t>The moisture content and fat content of the product as well as the smoke point of the oil contribute to the selection </a:t>
            </a:r>
          </a:p>
          <a:p>
            <a:r>
              <a:rPr lang="en-US" dirty="0"/>
              <a:t>For example, doughnuts require a highly stable shortening with a high melting point so that the oil uptake is minimized </a:t>
            </a:r>
          </a:p>
          <a:p>
            <a:r>
              <a:rPr lang="en-US" dirty="0"/>
              <a:t>Potato chips need a frying shortening with low solids content as the final product will already comprise of almost 50% fat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Case Study: Frying Shortening	 </a:t>
            </a:r>
          </a:p>
        </p:txBody>
      </p:sp>
    </p:spTree>
    <p:extLst>
      <p:ext uri="{BB962C8B-B14F-4D97-AF65-F5344CB8AC3E}">
        <p14:creationId xmlns:p14="http://schemas.microsoft.com/office/powerpoint/2010/main" val="143682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Partial hydrogenation was the go-to method for many years, which is no longer an acceptable process</a:t>
            </a:r>
          </a:p>
          <a:p>
            <a:r>
              <a:rPr lang="en-US" dirty="0"/>
              <a:t>Many companies are now using fully hydrogenated soybean and palm oil to make solid shortenings like Crisco</a:t>
            </a:r>
          </a:p>
          <a:p>
            <a:r>
              <a:rPr lang="en-US" dirty="0"/>
              <a:t>Dry fractionation has also made a slight resurgence (it is not a hydrogenation process) but is considered inefficient and time consuming </a:t>
            </a:r>
          </a:p>
          <a:p>
            <a:r>
              <a:rPr lang="en-US" dirty="0"/>
              <a:t>Many consumers are moving away from saturated fats in their diets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B11989-C0DE-48E5-9C44-5F63E8AC5AA9}"/>
              </a:ext>
            </a:extLst>
          </p:cNvPr>
          <p:cNvSpPr/>
          <p:nvPr/>
        </p:nvSpPr>
        <p:spPr>
          <a:xfrm>
            <a:off x="0" y="0"/>
            <a:ext cx="12192000" cy="17391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/>
              <a:t>	Industry Challenges</a:t>
            </a:r>
          </a:p>
        </p:txBody>
      </p:sp>
    </p:spTree>
    <p:extLst>
      <p:ext uri="{BB962C8B-B14F-4D97-AF65-F5344CB8AC3E}">
        <p14:creationId xmlns:p14="http://schemas.microsoft.com/office/powerpoint/2010/main" val="4137786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617</Words>
  <Application>Microsoft Office PowerPoint</Application>
  <PresentationFormat>Widescreen</PresentationFormat>
  <Paragraphs>79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Shortenings in Foods  </vt:lpstr>
      <vt:lpstr>PowerPoint Presentation</vt:lpstr>
      <vt:lpstr>PowerPoint Presentation</vt:lpstr>
      <vt:lpstr>PowerPoint Presentation</vt:lpstr>
      <vt:lpstr>Tempering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Lipids in Foods  </dc:title>
  <dc:creator> </dc:creator>
  <cp:lastModifiedBy> </cp:lastModifiedBy>
  <cp:revision>2</cp:revision>
  <dcterms:created xsi:type="dcterms:W3CDTF">2019-04-09T04:11:55Z</dcterms:created>
  <dcterms:modified xsi:type="dcterms:W3CDTF">2019-04-09T05:07:04Z</dcterms:modified>
</cp:coreProperties>
</file>