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90" r:id="rId4"/>
    <p:sldId id="291" r:id="rId5"/>
    <p:sldId id="289" r:id="rId6"/>
    <p:sldId id="280" r:id="rId7"/>
    <p:sldId id="292" r:id="rId8"/>
    <p:sldId id="295" r:id="rId9"/>
    <p:sldId id="297" r:id="rId10"/>
    <p:sldId id="29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69E46-DDBD-4718-9269-DC0C276D2FD9}" type="datetimeFigureOut">
              <a:rPr lang="pt-BR" smtClean="0"/>
              <a:pPr/>
              <a:t>01/04/2015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8D84A-A6E2-424B-9EA7-57F72A8BCD3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6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Desirable: browning</a:t>
            </a:r>
            <a:r>
              <a:rPr lang="en-US" baseline="0" dirty="0" smtClean="0"/>
              <a:t> of the crust of the bread or coffee roasting or onions frying. Undesirable (heating or storage conditions): stored condensed milk, or dry vegetables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8D84A-A6E2-424B-9EA7-57F72A8BCD3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46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0FE-7414-467D-B72B-1CD5264E83BE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5331-0311-48DF-84C6-C4CD78D4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0FE-7414-467D-B72B-1CD5264E83BE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5331-0311-48DF-84C6-C4CD78D4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4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0FE-7414-467D-B72B-1CD5264E83BE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5331-0311-48DF-84C6-C4CD78D4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3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0FE-7414-467D-B72B-1CD5264E83BE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5331-0311-48DF-84C6-C4CD78D4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0FE-7414-467D-B72B-1CD5264E83BE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5331-0311-48DF-84C6-C4CD78D4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8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0FE-7414-467D-B72B-1CD5264E83BE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5331-0311-48DF-84C6-C4CD78D4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0FE-7414-467D-B72B-1CD5264E83BE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5331-0311-48DF-84C6-C4CD78D4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1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0FE-7414-467D-B72B-1CD5264E83BE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5331-0311-48DF-84C6-C4CD78D4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3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0FE-7414-467D-B72B-1CD5264E83BE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5331-0311-48DF-84C6-C4CD78D4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6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0FE-7414-467D-B72B-1CD5264E83BE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5331-0311-48DF-84C6-C4CD78D4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0FE-7414-467D-B72B-1CD5264E83BE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5331-0311-48DF-84C6-C4CD78D4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3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890FE-7414-467D-B72B-1CD5264E83BE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5331-0311-48DF-84C6-C4CD78D46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44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3657599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Non-enzymatic Browning</a:t>
            </a:r>
            <a:br>
              <a:rPr lang="en-US" sz="8000" dirty="0" smtClean="0">
                <a:solidFill>
                  <a:srgbClr val="FFFF00"/>
                </a:solidFill>
              </a:rPr>
            </a:br>
            <a:r>
              <a:rPr lang="en-US" sz="4800" dirty="0" err="1" smtClean="0">
                <a:solidFill>
                  <a:srgbClr val="FFFF00"/>
                </a:solidFill>
              </a:rPr>
              <a:t>Maillard</a:t>
            </a:r>
            <a:r>
              <a:rPr lang="en-US" sz="4800" dirty="0" smtClean="0">
                <a:solidFill>
                  <a:srgbClr val="FFFF00"/>
                </a:solidFill>
              </a:rPr>
              <a:t> reaction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Lab 2: Visual observations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1219200"/>
            <a:ext cx="8153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phot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15" r="10474"/>
          <a:stretch>
            <a:fillRect/>
          </a:stretch>
        </p:blipFill>
        <p:spPr>
          <a:xfrm rot="5400000">
            <a:off x="2188097" y="1317103"/>
            <a:ext cx="4310606" cy="5334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04"/>
            <a:ext cx="8229600" cy="1143000"/>
          </a:xfrm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101"/>
            <a:ext cx="8229600" cy="829550"/>
          </a:xfrm>
        </p:spPr>
        <p:txBody>
          <a:bodyPr>
            <a:normAutofit/>
          </a:bodyPr>
          <a:lstStyle/>
          <a:p>
            <a:pPr marL="342900" lvl="2" indent="-342900" algn="just">
              <a:buClr>
                <a:schemeClr val="tx1"/>
              </a:buClr>
              <a:buSzPct val="46000"/>
              <a:buFont typeface="Monotype Sorts" pitchFamily="2" charset="2"/>
              <a:buChar char="n"/>
            </a:pPr>
            <a:r>
              <a:rPr lang="en-US" sz="3000" b="1" dirty="0" smtClean="0"/>
              <a:t>Reducing  sugars  </a:t>
            </a:r>
            <a:r>
              <a:rPr lang="en-US" sz="3000" b="1" dirty="0"/>
              <a:t> </a:t>
            </a:r>
            <a:r>
              <a:rPr lang="en-US" sz="3000" b="1" dirty="0" smtClean="0"/>
              <a:t>            Brown colors</a:t>
            </a:r>
            <a:endParaRPr lang="en-US" sz="2600" b="1" dirty="0" smtClean="0"/>
          </a:p>
          <a:p>
            <a:pPr marL="0" indent="0">
              <a:buClr>
                <a:schemeClr val="tx1"/>
              </a:buClr>
              <a:buSzPct val="46000"/>
              <a:buNone/>
            </a:pPr>
            <a:endParaRPr lang="en-US" sz="30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8153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02627" y="1676400"/>
            <a:ext cx="91440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257800" y="1918855"/>
            <a:ext cx="375807" cy="495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19800" y="1905000"/>
            <a:ext cx="365411" cy="495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01407" y="2469575"/>
            <a:ext cx="1930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Desirable</a:t>
            </a:r>
            <a:endParaRPr lang="pt-BR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17684" y="2473036"/>
            <a:ext cx="2140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Undesirable</a:t>
            </a:r>
            <a:endParaRPr lang="pt-BR" sz="30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02227" y="3352800"/>
            <a:ext cx="8229600" cy="82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algn="just">
              <a:buClr>
                <a:schemeClr val="tx1"/>
              </a:buClr>
              <a:buSzPct val="46000"/>
              <a:buFont typeface="Monotype Sorts" pitchFamily="2" charset="2"/>
              <a:buChar char="n"/>
            </a:pPr>
            <a:r>
              <a:rPr lang="en-US" sz="3000" b="1" dirty="0" smtClean="0"/>
              <a:t>Reducing  sugars + Amino Acids</a:t>
            </a:r>
            <a:endParaRPr lang="en-US" sz="2600" b="1" dirty="0" smtClean="0"/>
          </a:p>
          <a:p>
            <a:pPr marL="0" indent="0">
              <a:buClr>
                <a:schemeClr val="tx1"/>
              </a:buClr>
              <a:buSzPct val="46000"/>
              <a:buFont typeface="Arial" pitchFamily="34" charset="0"/>
              <a:buNone/>
            </a:pPr>
            <a:endParaRPr lang="en-US" sz="3000" b="1" dirty="0" smtClean="0"/>
          </a:p>
        </p:txBody>
      </p:sp>
      <p:sp>
        <p:nvSpPr>
          <p:cNvPr id="17" name="Left Brace 16"/>
          <p:cNvSpPr/>
          <p:nvPr/>
        </p:nvSpPr>
        <p:spPr>
          <a:xfrm>
            <a:off x="5770593" y="3352800"/>
            <a:ext cx="431912" cy="1600200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6019800" y="35052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Free amino acid or</a:t>
            </a:r>
          </a:p>
          <a:p>
            <a:r>
              <a:rPr lang="en-US" sz="2400" dirty="0" smtClean="0"/>
              <a:t>Free amino group of a protein</a:t>
            </a:r>
          </a:p>
          <a:p>
            <a:endParaRPr lang="pt-BR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486400" y="4800600"/>
            <a:ext cx="19050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5410200"/>
            <a:ext cx="4267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MAILLARD REACTION</a:t>
            </a:r>
          </a:p>
        </p:txBody>
      </p:sp>
    </p:spTree>
    <p:extLst>
      <p:ext uri="{BB962C8B-B14F-4D97-AF65-F5344CB8AC3E}">
        <p14:creationId xmlns:p14="http://schemas.microsoft.com/office/powerpoint/2010/main" val="35160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04"/>
            <a:ext cx="8229600" cy="1143000"/>
          </a:xfrm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INTRODUCTION: </a:t>
            </a:r>
            <a:r>
              <a:rPr lang="en-US" dirty="0" err="1" smtClean="0"/>
              <a:t>Maillard</a:t>
            </a:r>
            <a:r>
              <a:rPr lang="en-US" dirty="0" smtClean="0"/>
              <a:t> Reaction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8153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90600" y="2501020"/>
            <a:ext cx="6934200" cy="3438525"/>
            <a:chOff x="1184564" y="2209800"/>
            <a:chExt cx="6934200" cy="34385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564" y="2438400"/>
              <a:ext cx="6934200" cy="320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184564" y="2209800"/>
              <a:ext cx="69342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5939545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1: Conversion of the </a:t>
            </a:r>
            <a:r>
              <a:rPr lang="en-US" dirty="0" err="1" smtClean="0"/>
              <a:t>Armadori</a:t>
            </a:r>
            <a:r>
              <a:rPr lang="en-US" dirty="0" smtClean="0"/>
              <a:t> products  into HMF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491820" y="1371600"/>
            <a:ext cx="426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Reducing sugar + Amine  </a:t>
            </a:r>
            <a:endParaRPr lang="pt-BR" sz="3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95800" y="1704110"/>
            <a:ext cx="91440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1427111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Glycosylamine</a:t>
            </a:r>
            <a:endParaRPr lang="pt-BR" sz="30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09800" y="1981200"/>
            <a:ext cx="33528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2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04"/>
            <a:ext cx="8229600" cy="1143000"/>
          </a:xfrm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100"/>
            <a:ext cx="8229600" cy="4525963"/>
          </a:xfrm>
        </p:spPr>
        <p:txBody>
          <a:bodyPr>
            <a:normAutofit/>
          </a:bodyPr>
          <a:lstStyle/>
          <a:p>
            <a:pPr lvl="2">
              <a:buClr>
                <a:schemeClr val="tx1"/>
              </a:buClr>
              <a:buSzPct val="46000"/>
              <a:buFont typeface="Monotype Sorts" pitchFamily="2" charset="2"/>
              <a:buChar char="n"/>
            </a:pPr>
            <a:endParaRPr lang="en-US" sz="2200" b="1" dirty="0"/>
          </a:p>
          <a:p>
            <a:pPr lvl="2">
              <a:buClr>
                <a:schemeClr val="tx1"/>
              </a:buClr>
              <a:buSzPct val="46000"/>
              <a:buFont typeface="Monotype Sorts" pitchFamily="2" charset="2"/>
              <a:buChar char="n"/>
            </a:pPr>
            <a:endParaRPr lang="en-US" sz="2200" b="1" dirty="0"/>
          </a:p>
          <a:p>
            <a:pPr marL="457200" lvl="1" indent="0">
              <a:buClr>
                <a:schemeClr val="tx1"/>
              </a:buClr>
              <a:buSzPct val="46000"/>
              <a:buNone/>
            </a:pPr>
            <a:endParaRPr lang="en-US" sz="2600" b="1" dirty="0" smtClean="0"/>
          </a:p>
          <a:p>
            <a:pPr marL="0" indent="0">
              <a:buClr>
                <a:schemeClr val="tx1"/>
              </a:buClr>
              <a:buSzPct val="46000"/>
              <a:buNone/>
            </a:pPr>
            <a:endParaRPr lang="en-US" sz="30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8153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1371600"/>
            <a:ext cx="838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Keep in mind: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1" dirty="0"/>
              <a:t>The type of </a:t>
            </a:r>
            <a:r>
              <a:rPr lang="en-US" sz="3000" b="1" dirty="0" smtClean="0"/>
              <a:t>amino acid </a:t>
            </a:r>
            <a:r>
              <a:rPr lang="en-US" sz="3000" b="1" dirty="0"/>
              <a:t>will determine </a:t>
            </a:r>
            <a:r>
              <a:rPr lang="en-US" sz="3000" b="1" dirty="0" smtClean="0"/>
              <a:t>the resulting flavor</a:t>
            </a:r>
          </a:p>
          <a:p>
            <a:pPr marL="457200" indent="-457200"/>
            <a:endParaRPr lang="en-US" sz="3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/>
              <a:t>Heat is usually required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436" y="3772257"/>
            <a:ext cx="4461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Flavors:</a:t>
            </a:r>
            <a:endParaRPr lang="pt-BR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5582" y="4326255"/>
            <a:ext cx="4475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/>
              <a:t>Meat roasting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/>
              <a:t>Bread crusts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/>
              <a:t>Chocolate, coffee, cocoa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/>
              <a:t>Caramels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4644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04"/>
            <a:ext cx="8229600" cy="1143000"/>
          </a:xfrm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100"/>
            <a:ext cx="8458200" cy="4525963"/>
          </a:xfrm>
        </p:spPr>
        <p:txBody>
          <a:bodyPr>
            <a:normAutofit/>
          </a:bodyPr>
          <a:lstStyle/>
          <a:p>
            <a:pPr marL="457200" lvl="2" indent="-457200"/>
            <a:r>
              <a:rPr lang="en-US" sz="3000" b="1" dirty="0"/>
              <a:t>To gain a better understanding of non-enzymatic browning reactions and their role in food products</a:t>
            </a:r>
            <a:r>
              <a:rPr lang="en-US" sz="3000" b="1" dirty="0" smtClean="0"/>
              <a:t>.</a:t>
            </a:r>
          </a:p>
          <a:p>
            <a:pPr marL="457200" lvl="2" indent="-457200">
              <a:buNone/>
            </a:pPr>
            <a:endParaRPr lang="pt-BR" sz="3000" b="1" dirty="0"/>
          </a:p>
          <a:p>
            <a:pPr marL="457200" lvl="2" indent="-457200"/>
            <a:r>
              <a:rPr lang="en-US" sz="3000" b="1" dirty="0"/>
              <a:t>To investigate the influence of substrate type on the rate of the </a:t>
            </a:r>
            <a:r>
              <a:rPr lang="en-US" sz="3000" b="1" dirty="0" err="1"/>
              <a:t>Maillard</a:t>
            </a:r>
            <a:r>
              <a:rPr lang="en-US" sz="3000" b="1" dirty="0"/>
              <a:t> reaction and establish the effect of pH on </a:t>
            </a:r>
            <a:r>
              <a:rPr lang="en-US" sz="3000" b="1" dirty="0" err="1"/>
              <a:t>Maillard</a:t>
            </a:r>
            <a:r>
              <a:rPr lang="en-US" sz="3000" b="1" dirty="0"/>
              <a:t> browning reaction rates.</a:t>
            </a:r>
            <a:endParaRPr lang="pt-BR" sz="3000" b="1" dirty="0"/>
          </a:p>
          <a:p>
            <a:pPr lvl="2">
              <a:buClr>
                <a:schemeClr val="tx1"/>
              </a:buClr>
              <a:buSzPct val="46000"/>
              <a:buFont typeface="Monotype Sorts" pitchFamily="2" charset="2"/>
              <a:buChar char="n"/>
            </a:pPr>
            <a:endParaRPr lang="en-US" sz="2200" b="1" dirty="0"/>
          </a:p>
          <a:p>
            <a:pPr lvl="2">
              <a:buClr>
                <a:schemeClr val="tx1"/>
              </a:buClr>
              <a:buSzPct val="46000"/>
              <a:buFont typeface="Monotype Sorts" pitchFamily="2" charset="2"/>
              <a:buChar char="n"/>
            </a:pPr>
            <a:endParaRPr lang="en-US" sz="2200" b="1" dirty="0"/>
          </a:p>
          <a:p>
            <a:pPr marL="457200" lvl="1" indent="0">
              <a:buClr>
                <a:schemeClr val="tx1"/>
              </a:buClr>
              <a:buSzPct val="46000"/>
              <a:buNone/>
            </a:pPr>
            <a:endParaRPr lang="en-US" sz="2600" b="1" dirty="0" smtClean="0"/>
          </a:p>
          <a:p>
            <a:pPr marL="0" indent="0">
              <a:buClr>
                <a:schemeClr val="tx1"/>
              </a:buClr>
              <a:buSzPct val="46000"/>
              <a:buNone/>
            </a:pPr>
            <a:endParaRPr lang="en-US" sz="30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8153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2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04"/>
            <a:ext cx="8229600" cy="1143000"/>
          </a:xfrm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Lab1: 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143000"/>
            <a:ext cx="8839200" cy="5715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Volumetric </a:t>
            </a:r>
            <a:r>
              <a:rPr lang="en-US" dirty="0"/>
              <a:t>flasks (50, and 100 mL)</a:t>
            </a:r>
            <a:endParaRPr lang="pt-BR" dirty="0"/>
          </a:p>
          <a:p>
            <a:pPr lvl="1"/>
            <a:r>
              <a:rPr lang="en-US" dirty="0"/>
              <a:t>Pipettes (10 mL)</a:t>
            </a:r>
            <a:endParaRPr lang="pt-BR" dirty="0"/>
          </a:p>
          <a:p>
            <a:pPr lvl="1"/>
            <a:r>
              <a:rPr lang="en-US" dirty="0"/>
              <a:t>Beakers (100 and 50 mL)</a:t>
            </a:r>
            <a:endParaRPr lang="pt-BR" dirty="0"/>
          </a:p>
          <a:p>
            <a:pPr lvl="1"/>
            <a:r>
              <a:rPr lang="en-US" dirty="0"/>
              <a:t>Spectrophotometer</a:t>
            </a:r>
            <a:endParaRPr lang="pt-BR" dirty="0"/>
          </a:p>
          <a:p>
            <a:pPr lvl="1"/>
            <a:r>
              <a:rPr lang="en-US" dirty="0"/>
              <a:t>Water bath</a:t>
            </a:r>
            <a:endParaRPr lang="pt-BR" dirty="0"/>
          </a:p>
          <a:p>
            <a:pPr lvl="1"/>
            <a:r>
              <a:rPr lang="en-US" dirty="0"/>
              <a:t>Screw-cap test tubes with caps</a:t>
            </a:r>
            <a:endParaRPr lang="pt-BR" dirty="0"/>
          </a:p>
          <a:p>
            <a:pPr lvl="1"/>
            <a:r>
              <a:rPr lang="en-US" dirty="0"/>
              <a:t>Phosphate </a:t>
            </a:r>
            <a:r>
              <a:rPr lang="en-US" dirty="0" smtClean="0"/>
              <a:t>buffers: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pH: 4.5 (low)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pH 8.5 </a:t>
            </a:r>
            <a:r>
              <a:rPr lang="en-US" dirty="0" smtClean="0">
                <a:solidFill>
                  <a:srgbClr val="FFFF00"/>
                </a:solidFill>
              </a:rPr>
              <a:t>(high) </a:t>
            </a:r>
            <a:r>
              <a:rPr lang="en-US" dirty="0" smtClean="0"/>
              <a:t>by mixing </a:t>
            </a:r>
            <a:r>
              <a:rPr lang="en-US" dirty="0"/>
              <a:t>66.7mM KH</a:t>
            </a:r>
            <a:r>
              <a:rPr lang="en-US" sz="1400" dirty="0"/>
              <a:t>2</a:t>
            </a:r>
            <a:r>
              <a:rPr lang="en-US" dirty="0"/>
              <a:t>PO</a:t>
            </a:r>
            <a:r>
              <a:rPr lang="en-US" sz="1400" dirty="0"/>
              <a:t>4 </a:t>
            </a:r>
            <a:r>
              <a:rPr lang="en-US" dirty="0"/>
              <a:t>and 66.7 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n-US" dirty="0" smtClean="0"/>
              <a:t>Na</a:t>
            </a:r>
            <a:r>
              <a:rPr lang="en-US" sz="1400" dirty="0" smtClean="0"/>
              <a:t>2</a:t>
            </a:r>
            <a:r>
              <a:rPr lang="en-US" dirty="0" smtClean="0"/>
              <a:t>HPO</a:t>
            </a:r>
            <a:r>
              <a:rPr lang="en-US" sz="1400" dirty="0" smtClean="0"/>
              <a:t>4 </a:t>
            </a:r>
            <a:r>
              <a:rPr lang="en-US" dirty="0"/>
              <a:t>- </a:t>
            </a:r>
            <a:r>
              <a:rPr lang="en-US" dirty="0">
                <a:solidFill>
                  <a:srgbClr val="FFFF00"/>
                </a:solidFill>
              </a:rPr>
              <a:t>PREPARED</a:t>
            </a:r>
          </a:p>
          <a:p>
            <a:pPr marL="914400" lvl="2" indent="0">
              <a:buClr>
                <a:schemeClr val="tx1"/>
              </a:buClr>
              <a:buSzPct val="46000"/>
              <a:buNone/>
            </a:pPr>
            <a:endParaRPr lang="en-US" sz="2200" b="1" dirty="0"/>
          </a:p>
          <a:p>
            <a:pPr marL="457200" lvl="1" indent="0">
              <a:buClr>
                <a:schemeClr val="tx1"/>
              </a:buClr>
              <a:buSzPct val="46000"/>
              <a:buNone/>
            </a:pPr>
            <a:endParaRPr lang="en-US" sz="2600" b="1" dirty="0" smtClean="0"/>
          </a:p>
          <a:p>
            <a:pPr marL="0" indent="0">
              <a:buClr>
                <a:schemeClr val="tx1"/>
              </a:buClr>
              <a:buSzPct val="46000"/>
              <a:buNone/>
            </a:pPr>
            <a:endParaRPr lang="en-US" sz="30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990600"/>
            <a:ext cx="8153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9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"/>
            <a:ext cx="8229600" cy="1143000"/>
          </a:xfrm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Lab1: MATERIALS AND METHODS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921325"/>
            <a:ext cx="8153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059919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Sugars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Amino Acids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Glycine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Fructose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Glutamine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Sucrose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Mixtures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3657600"/>
            <a:ext cx="550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Prepare a pH 4.5 buffer blank for the spectrophotometer</a:t>
            </a:r>
            <a:endParaRPr lang="en-US" dirty="0"/>
          </a:p>
        </p:txBody>
      </p:sp>
      <p:pic>
        <p:nvPicPr>
          <p:cNvPr id="8" name="Picture 7" descr="phot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99200" y="38989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04"/>
            <a:ext cx="8229600" cy="1143000"/>
          </a:xfrm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Lab 2: Visual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2" y="1295400"/>
            <a:ext cx="8970818" cy="4191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Time to play: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Select </a:t>
            </a:r>
            <a:r>
              <a:rPr lang="en-US" dirty="0" smtClean="0"/>
              <a:t>any type a sugar and </a:t>
            </a:r>
            <a:r>
              <a:rPr lang="en-US" dirty="0" smtClean="0"/>
              <a:t>amino-acid combos.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Try </a:t>
            </a:r>
            <a:r>
              <a:rPr lang="en-US" dirty="0" smtClean="0"/>
              <a:t>to create your own flavors!</a:t>
            </a:r>
          </a:p>
          <a:p>
            <a:pPr lvl="0">
              <a:buNone/>
            </a:pPr>
            <a:endParaRPr lang="en-US" dirty="0" smtClean="0"/>
          </a:p>
          <a:p>
            <a:r>
              <a:rPr lang="en-US" dirty="0" smtClean="0"/>
              <a:t>Try to create:</a:t>
            </a:r>
            <a:endParaRPr lang="en-US" dirty="0" smtClean="0"/>
          </a:p>
          <a:p>
            <a:pPr lvl="1"/>
            <a:r>
              <a:rPr lang="en-US" b="1" dirty="0" smtClean="0"/>
              <a:t>A desirable flavor</a:t>
            </a:r>
          </a:p>
          <a:p>
            <a:pPr lvl="1"/>
            <a:r>
              <a:rPr lang="en-US" b="1" dirty="0" smtClean="0"/>
              <a:t>A nasty flavor – </a:t>
            </a:r>
            <a:r>
              <a:rPr lang="en-US" b="1" dirty="0" smtClean="0"/>
              <a:t>Which AA </a:t>
            </a:r>
            <a:r>
              <a:rPr lang="en-US" b="1" dirty="0" smtClean="0"/>
              <a:t>would lead to that</a:t>
            </a:r>
            <a:r>
              <a:rPr lang="en-US" b="1" dirty="0" smtClean="0"/>
              <a:t>?</a:t>
            </a:r>
            <a:endParaRPr lang="en-US" b="1" dirty="0" smtClean="0"/>
          </a:p>
          <a:p>
            <a:pPr lvl="1"/>
            <a:r>
              <a:rPr lang="en-US" b="1" dirty="0" smtClean="0"/>
              <a:t>Reversing or inhibiting the reaction</a:t>
            </a:r>
            <a:endParaRPr lang="en-US" b="1" dirty="0"/>
          </a:p>
          <a:p>
            <a:pPr marL="457200" lvl="1" indent="0">
              <a:buClr>
                <a:schemeClr val="tx1"/>
              </a:buClr>
              <a:buSzPct val="46000"/>
              <a:buNone/>
            </a:pPr>
            <a:endParaRPr lang="en-US" sz="2400" b="1" dirty="0" smtClean="0"/>
          </a:p>
          <a:p>
            <a:pPr marL="0" indent="0">
              <a:buClr>
                <a:schemeClr val="tx1"/>
              </a:buClr>
              <a:buSzPct val="46000"/>
              <a:buNone/>
            </a:pPr>
            <a:endParaRPr lang="en-US" sz="24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990600"/>
            <a:ext cx="8153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7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Lab 2: Visual observations</a:t>
            </a:r>
            <a:endParaRPr lang="en-US" dirty="0"/>
          </a:p>
        </p:txBody>
      </p:sp>
      <p:pic>
        <p:nvPicPr>
          <p:cNvPr id="4" name="Content Placeholder 3" descr="photo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15" t="-509" r="9212"/>
          <a:stretch>
            <a:fillRect/>
          </a:stretch>
        </p:blipFill>
        <p:spPr>
          <a:xfrm rot="5400000">
            <a:off x="2294019" y="1455819"/>
            <a:ext cx="4114800" cy="5013162"/>
          </a:xfrm>
        </p:spPr>
      </p:pic>
      <p:cxnSp>
        <p:nvCxnSpPr>
          <p:cNvPr id="5" name="Straight Connector 4"/>
          <p:cNvCxnSpPr/>
          <p:nvPr/>
        </p:nvCxnSpPr>
        <p:spPr>
          <a:xfrm>
            <a:off x="152400" y="1219200"/>
            <a:ext cx="8153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276</Words>
  <Application>Microsoft Office PowerPoint</Application>
  <PresentationFormat>On-screen Show (4:3)</PresentationFormat>
  <Paragraphs>73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Non-enzymatic Browning Maillard reaction</vt:lpstr>
      <vt:lpstr>INTRODUCTION</vt:lpstr>
      <vt:lpstr>INTRODUCTION: Maillard Reaction</vt:lpstr>
      <vt:lpstr>INTRODUCTION</vt:lpstr>
      <vt:lpstr>OBJECTIVES</vt:lpstr>
      <vt:lpstr>Lab1: MATERIALS AND METHODS</vt:lpstr>
      <vt:lpstr>Lab1: MATERIALS AND METHODS</vt:lpstr>
      <vt:lpstr>Lab 2: Visual observations</vt:lpstr>
      <vt:lpstr>Lab 2: Visual observations</vt:lpstr>
      <vt:lpstr>Lab 2: Visual observations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Talcott</dc:creator>
  <cp:lastModifiedBy>Stephen Talcott</cp:lastModifiedBy>
  <cp:revision>401</cp:revision>
  <dcterms:created xsi:type="dcterms:W3CDTF">2013-01-30T19:21:04Z</dcterms:created>
  <dcterms:modified xsi:type="dcterms:W3CDTF">2015-04-01T22:34:01Z</dcterms:modified>
</cp:coreProperties>
</file>