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5" r:id="rId8"/>
    <p:sldId id="286" r:id="rId9"/>
    <p:sldId id="287" r:id="rId10"/>
    <p:sldId id="288" r:id="rId11"/>
    <p:sldId id="289" r:id="rId12"/>
    <p:sldId id="290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7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2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4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3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8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7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1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3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4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FF00"/>
                </a:solidFill>
              </a:rPr>
              <a:t>LIPIDS</a:t>
            </a:r>
            <a:endParaRPr lang="en-US" sz="9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Lipid Oxidation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Peroxide Value</a:t>
            </a:r>
          </a:p>
          <a:p>
            <a:r>
              <a:rPr lang="en-US" dirty="0" err="1" smtClean="0"/>
              <a:t>Hexanal</a:t>
            </a:r>
            <a:endParaRPr lang="en-US" dirty="0" smtClean="0"/>
          </a:p>
          <a:p>
            <a:r>
              <a:rPr lang="en-US" dirty="0" err="1" smtClean="0"/>
              <a:t>Thiobarbituric</a:t>
            </a:r>
            <a:r>
              <a:rPr lang="en-US" dirty="0" smtClean="0"/>
              <a:t> acid Reactive Substances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740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TBARS Assay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byproducts of lipid oxidation by the reaction of TBA and </a:t>
            </a:r>
            <a:r>
              <a:rPr lang="en-US" dirty="0" err="1" smtClean="0"/>
              <a:t>malonaldehyde</a:t>
            </a:r>
            <a:r>
              <a:rPr lang="en-US" dirty="0" smtClean="0"/>
              <a:t> (A product of lipid oxidation).</a:t>
            </a:r>
            <a:endParaRPr lang="en-US" dirty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724400" y="3657600"/>
          <a:ext cx="34123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MDLDrawObject Class" r:id="rId3" imgW="1476307" imgH="504776" progId="MDLDrawOLE.MDLDrawObject.1">
                  <p:embed/>
                </p:oleObj>
              </mc:Choice>
              <mc:Fallback>
                <p:oleObj name="MDLDrawObject Class" r:id="rId3" imgW="1476307" imgH="504776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657600"/>
                        <a:ext cx="34123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762000" y="3505200"/>
          <a:ext cx="3048000" cy="297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MDLDrawObject Class" r:id="rId5" imgW="1704947" imgH="1666840" progId="MDLDrawOLE.MDLDrawObject.1">
                  <p:embed/>
                </p:oleObj>
              </mc:Choice>
              <mc:Fallback>
                <p:oleObj name="MDLDrawObject Class" r:id="rId5" imgW="1704947" imgH="1666840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05200"/>
                        <a:ext cx="3048000" cy="297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515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450275" y="4267200"/>
            <a:ext cx="8229600" cy="195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3239" y="1006019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000" b="1" dirty="0" smtClean="0"/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Pipette 0.2mL of oil into screw test tubes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Add 1mL of ethanol to dissolve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Add 3mL of TBA, cap tightly and boil (~95°C) for 10min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Observe the yellow, brown/pink color as reaction of TBA with aldehydes take place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Cool and record absorbance at 530nm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The higher the abs value, the more oxidized the lipid</a:t>
            </a:r>
            <a:endParaRPr lang="pt-BR" sz="30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09600" y="144176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Part II: Analysis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0480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87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Sensory changes due to lipid oxidation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65" y="1115275"/>
            <a:ext cx="8229600" cy="57635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Report changes in color, odor, appearance and any other aspects (make a table with your observations).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Compare and contrast between control and treatments, use of pro-oxidants, antioxidants, as well as the storage conditions to the control of the oils.</a:t>
            </a:r>
            <a:endParaRPr lang="pt-BR" sz="3000" b="1" dirty="0"/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Were the antioxidants capable of slowing the reaction down?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Did the storage conditions affect the oils in a significant way? Why/ why not?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13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4525963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Illustrate the role of lipid stability through a series of designed experiments with oils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Provide a better understanding of lipid oxidation and its physicochemical consequences in foods (organoleptic and physical)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Assess compositional and quality differences between fresh and oxidized lipids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Investigate the role of light and dark on lipid oxidation </a:t>
            </a:r>
            <a:endParaRPr lang="en-US" sz="30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0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33251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Oils with varying chemical compositions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Pro-oxidants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Antioxidants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Light and Dark storage conditions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Cold vs. ambient vs. hot storage temperature</a:t>
            </a:r>
            <a:endParaRPr lang="en-US" sz="30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9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dirty="0" smtClean="0"/>
              <a:t>Part I: Designing </a:t>
            </a:r>
            <a:r>
              <a:rPr lang="en-US" dirty="0"/>
              <a:t>the </a:t>
            </a:r>
            <a:r>
              <a:rPr lang="en-US" dirty="0" smtClean="0"/>
              <a:t>experiment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0275" y="4267200"/>
            <a:ext cx="8229600" cy="195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3239" y="2067985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Weigh 0.2g of oil into screw test tubes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Add 1mL of ethanol to dissolve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Add 3mL of TBA, cap </a:t>
            </a:r>
            <a:r>
              <a:rPr lang="en-US" sz="3000" b="1" dirty="0" err="1" smtClean="0"/>
              <a:t>tighly</a:t>
            </a:r>
            <a:r>
              <a:rPr lang="en-US" sz="3000" b="1" dirty="0" smtClean="0"/>
              <a:t> and boil (~95°C) for 10min. 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Observe the yellow, brown/pink color as reaction of TBA with aldehydes take place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Cool and record absorbance at 530nm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The higher the abs value, the more oxidized the lipid</a:t>
            </a:r>
            <a:endParaRPr lang="pt-BR" sz="30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09600" y="120614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Part II: Analysis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04800" y="2034838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10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Sensory changes due to lipid oxidation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65" y="1115275"/>
            <a:ext cx="8229600" cy="57635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Report changes in color, odor, appearance and any other aspects (make a table with your observations).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Compare and contrast between control and treatments, use of pro-oxidants, antioxidants, as well as the storage conditions to the control of the oils.</a:t>
            </a:r>
            <a:endParaRPr lang="pt-BR" sz="3000" b="1" dirty="0"/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Were the antioxidants capable of slowing the reaction down?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Did the storage conditions affect the oils in a significant way? Why/ why not?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4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Calculating the TBA value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23100"/>
                <a:ext cx="8229600" cy="1877300"/>
              </a:xfrm>
            </p:spPr>
            <p:txBody>
              <a:bodyPr>
                <a:normAutofit/>
              </a:bodyPr>
              <a:lstStyle/>
              <a:p>
                <a:pPr marL="914400" lvl="2" indent="0">
                  <a:buClr>
                    <a:schemeClr val="tx1"/>
                  </a:buClr>
                  <a:buSzPct val="46000"/>
                  <a:buNone/>
                </a:pPr>
                <a:r>
                  <a:rPr lang="en-US" b="1" dirty="0" smtClean="0"/>
                  <a:t>TBA value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𝒎𝒍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𝒅𝒊𝒍𝒂𝒕𝒂𝒏𝒕</m:t>
                            </m:r>
                          </m:e>
                        </m:d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𝑻𝑩𝑨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𝒅𝒊𝒍𝒖𝒕𝒊𝒐𝒏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𝒇𝒂𝒄𝒕𝒐𝒓</m:t>
                            </m:r>
                          </m:e>
                        </m:d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𝒂𝒃𝒔𝒐𝒓𝒃𝒂𝒏𝒄𝒆</m:t>
                        </m:r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𝒔𝒂𝒎𝒑𝒍𝒆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𝒘𝒆𝒊𝒈𝒉𝒕</m:t>
                        </m:r>
                      </m:den>
                    </m:f>
                  </m:oMath>
                </a14:m>
                <a:endParaRPr lang="en-US" b="1" dirty="0"/>
              </a:p>
              <a:p>
                <a:pPr marL="457200" lvl="1" indent="0">
                  <a:buClr>
                    <a:schemeClr val="tx1"/>
                  </a:buClr>
                  <a:buSzPct val="46000"/>
                  <a:buNone/>
                </a:pPr>
                <a:endParaRPr lang="en-US" sz="2400" b="1" dirty="0" smtClean="0"/>
              </a:p>
              <a:p>
                <a:pPr>
                  <a:buClr>
                    <a:schemeClr val="tx1"/>
                  </a:buClr>
                  <a:buSzPct val="46000"/>
                </a:pPr>
                <a:r>
                  <a:rPr lang="en-US" sz="2400" b="1" dirty="0" smtClean="0"/>
                  <a:t>What does this mean???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23100"/>
                <a:ext cx="8229600" cy="18773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4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47729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800" b="1" dirty="0" smtClean="0"/>
              <a:t>Make a table with the major differences – appearance, color, odor, physical properties, stability and TBARS values – between your oils.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800" b="1" dirty="0" smtClean="0"/>
              <a:t>Describe the state of your oils from the literature, and determine if this was responsible for your observed results – In terms of physical and TBARS values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800" b="1" dirty="0" smtClean="0"/>
              <a:t>Compare samples with additions of pro-oxidant, and antioxidants, as well as storage conditions. Discuss the differences…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01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dirty="0" smtClean="0"/>
              <a:t>EXAMPLE CASE FOR </a:t>
            </a:r>
            <a:r>
              <a:rPr lang="en-US" dirty="0" smtClean="0"/>
              <a:t>APPNOTE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47729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800" b="1" dirty="0" smtClean="0"/>
              <a:t>Your food company wants to introduce  a new line of extra virgin olive-oil based salad dressings. However, they have some concerns about the oxidation and are asking for your advice on the topic and your recommendations for the formulation of a prototype dressing. 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800" b="1" dirty="0" smtClean="0"/>
              <a:t>Be creative!!!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00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FF00"/>
                </a:solidFill>
              </a:rPr>
              <a:t>LIPIDS</a:t>
            </a:r>
            <a:endParaRPr lang="en-US" sz="9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Lipid Oxidation – Part Two</a:t>
            </a:r>
          </a:p>
          <a:p>
            <a:r>
              <a:rPr lang="en-US" dirty="0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544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Monotype Sorts</vt:lpstr>
      <vt:lpstr>Office Theme</vt:lpstr>
      <vt:lpstr>MDLDrawObject Class</vt:lpstr>
      <vt:lpstr>LIPIDS</vt:lpstr>
      <vt:lpstr>OBJECTIVES</vt:lpstr>
      <vt:lpstr>MATERIAL</vt:lpstr>
      <vt:lpstr>Part I: Designing the experiment</vt:lpstr>
      <vt:lpstr>Sensory changes due to lipid oxidation</vt:lpstr>
      <vt:lpstr>Calculating the TBA value</vt:lpstr>
      <vt:lpstr>Results: Interpreting </vt:lpstr>
      <vt:lpstr>EXAMPLE CASE FOR APPNOTE</vt:lpstr>
      <vt:lpstr>LIPIDS</vt:lpstr>
      <vt:lpstr>Analyzing Lipid Oxidation</vt:lpstr>
      <vt:lpstr>TBARS Assay</vt:lpstr>
      <vt:lpstr>PowerPoint Presentation</vt:lpstr>
      <vt:lpstr>Sensory changes due to lipid oxidation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Talcott</dc:creator>
  <cp:lastModifiedBy>Talcott, Stephen T</cp:lastModifiedBy>
  <cp:revision>81</cp:revision>
  <dcterms:created xsi:type="dcterms:W3CDTF">2013-01-30T19:21:04Z</dcterms:created>
  <dcterms:modified xsi:type="dcterms:W3CDTF">2018-01-11T18:13:27Z</dcterms:modified>
</cp:coreProperties>
</file>