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8" r:id="rId4"/>
    <p:sldId id="277" r:id="rId5"/>
    <p:sldId id="276" r:id="rId6"/>
    <p:sldId id="279" r:id="rId7"/>
    <p:sldId id="280" r:id="rId8"/>
    <p:sldId id="281" r:id="rId9"/>
    <p:sldId id="282" r:id="rId10"/>
    <p:sldId id="283" r:id="rId11"/>
    <p:sldId id="285" r:id="rId12"/>
    <p:sldId id="286" r:id="rId13"/>
    <p:sldId id="289" r:id="rId14"/>
    <p:sldId id="290" r:id="rId15"/>
    <p:sldId id="291" r:id="rId16"/>
    <p:sldId id="292" r:id="rId17"/>
    <p:sldId id="284" r:id="rId18"/>
    <p:sldId id="293" r:id="rId19"/>
    <p:sldId id="294" r:id="rId20"/>
    <p:sldId id="295" r:id="rId21"/>
    <p:sldId id="29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17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autoTitleDeleted val="1"/>
    <c:plotArea>
      <c:layout/>
      <c:scatterChart>
        <c:scatterStyle val="smoothMarker"/>
        <c:varyColors val="0"/>
        <c:ser>
          <c:idx val="3"/>
          <c:order val="3"/>
          <c:tx>
            <c:v>S4</c:v>
          </c:tx>
          <c:xVal>
            <c:numRef>
              <c:f>Sheet1!$C$3:$C$8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xVal>
          <c:yVal>
            <c:numRef>
              <c:f>Sheet1!$G$3:$G$8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5894784"/>
        <c:axId val="195900384"/>
      </c:scatterChart>
      <c:scatterChart>
        <c:scatterStyle val="lineMarker"/>
        <c:varyColors val="0"/>
        <c:ser>
          <c:idx val="0"/>
          <c:order val="0"/>
          <c:tx>
            <c:strRef>
              <c:f>Sheet1!$D$2</c:f>
              <c:strCache>
                <c:ptCount val="1"/>
                <c:pt idx="0">
                  <c:v>S1</c:v>
                </c:pt>
              </c:strCache>
            </c:strRef>
          </c:tx>
          <c:xVal>
            <c:numRef>
              <c:f>Sheet1!$C$3:$C$8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xVal>
          <c:yVal>
            <c:numRef>
              <c:f>Sheet1!$D$3:$D$8</c:f>
              <c:numCache>
                <c:formatCode>General</c:formatCode>
                <c:ptCount val="6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</c:v>
                </c:pt>
                <c:pt idx="4">
                  <c:v>0.4</c:v>
                </c:pt>
                <c:pt idx="5">
                  <c:v>0.5</c:v>
                </c:pt>
              </c:numCache>
            </c:numRef>
          </c:yVal>
          <c:smooth val="0"/>
        </c:ser>
        <c:ser>
          <c:idx val="1"/>
          <c:order val="1"/>
          <c:tx>
            <c:v>S2</c:v>
          </c:tx>
          <c:xVal>
            <c:numRef>
              <c:f>Sheet1!$C$3:$C$8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xVal>
          <c:yVal>
            <c:numRef>
              <c:f>Sheet1!$E$3:$E$8</c:f>
              <c:numCache>
                <c:formatCode>General</c:formatCode>
                <c:ptCount val="6"/>
                <c:pt idx="0">
                  <c:v>0</c:v>
                </c:pt>
                <c:pt idx="1">
                  <c:v>0.2</c:v>
                </c:pt>
                <c:pt idx="2">
                  <c:v>0.4</c:v>
                </c:pt>
                <c:pt idx="3">
                  <c:v>0.6</c:v>
                </c:pt>
                <c:pt idx="4">
                  <c:v>0.8</c:v>
                </c:pt>
                <c:pt idx="5">
                  <c:v>1</c:v>
                </c:pt>
              </c:numCache>
            </c:numRef>
          </c:yVal>
          <c:smooth val="0"/>
        </c:ser>
        <c:ser>
          <c:idx val="2"/>
          <c:order val="2"/>
          <c:tx>
            <c:v>S3</c:v>
          </c:tx>
          <c:xVal>
            <c:numRef>
              <c:f>Sheet1!$C$3:$C$8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</c:numCache>
            </c:numRef>
          </c:xVal>
          <c:yVal>
            <c:numRef>
              <c:f>Sheet1!$F$3:$F$8</c:f>
              <c:numCache>
                <c:formatCode>General</c:formatCode>
                <c:ptCount val="6"/>
                <c:pt idx="0">
                  <c:v>0</c:v>
                </c:pt>
                <c:pt idx="1">
                  <c:v>0.5</c:v>
                </c:pt>
                <c:pt idx="2">
                  <c:v>1</c:v>
                </c:pt>
                <c:pt idx="3">
                  <c:v>1.5</c:v>
                </c:pt>
                <c:pt idx="4">
                  <c:v>2</c:v>
                </c:pt>
                <c:pt idx="5">
                  <c:v>2.5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5894784"/>
        <c:axId val="195900384"/>
      </c:scatterChart>
      <c:valAx>
        <c:axId val="1958947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pt-BR"/>
                  <a:t>Time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95900384"/>
        <c:crosses val="autoZero"/>
        <c:crossBetween val="midCat"/>
      </c:valAx>
      <c:valAx>
        <c:axId val="1959003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pt-BR"/>
                  <a:t>Abs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95894784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23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4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537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834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586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974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011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33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64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944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732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890FE-7414-467D-B72B-1CD5264E83BE}" type="datetimeFigureOut">
              <a:rPr lang="en-US" smtClean="0"/>
              <a:t>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8443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google.com/url?sa=i&amp;rct=j&amp;q=&amp;esrc=s&amp;frm=1&amp;source=images&amp;cd=&amp;cad=rja&amp;docid=Hxm4VItq5jDLFM&amp;tbnid=WnIWDHeneQ1D1M:&amp;ved=0CAUQjRw&amp;url=http://en.wikipedia.org/wiki/Enzyme_kinetics&amp;ei=y0ElUdrUEoGi2QXOyoC4CQ&amp;bvm=bv.42661473,d.b2I&amp;psig=AFQjCNES0Qky21Ks2HVpw7BBxyvj101n1Q&amp;ust=1361482525882284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://www.google.com/url?sa=i&amp;rct=j&amp;q=&amp;esrc=s&amp;frm=1&amp;source=images&amp;cd=&amp;cad=rja&amp;docid=Hxm4VItq5jDLFM&amp;tbnid=WnIWDHeneQ1D1M:&amp;ved=0CAUQjRw&amp;url=http://en.wikipedia.org/wiki/Enzyme_kinetics&amp;ei=y0ElUdrUEoGi2QXOyoC4CQ&amp;bvm=bv.42661473,d.b2I&amp;psig=AFQjCNES0Qky21Ks2HVpw7BBxyvj101n1Q&amp;ust=1361482525882284" TargetMode="Externa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google.com/url?sa=i&amp;rct=j&amp;q=&amp;esrc=s&amp;frm=1&amp;source=images&amp;cd=&amp;cad=rja&amp;docid=Hxm4VItq5jDLFM&amp;tbnid=WnIWDHeneQ1D1M:&amp;ved=0CAUQjRw&amp;url=http://en.wikipedia.org/wiki/Enzyme_kinetics&amp;ei=y0ElUdrUEoGi2QXOyoC4CQ&amp;bvm=bv.42661473,d.b2I&amp;psig=AFQjCNES0Qky21Ks2HVpw7BBxyvj101n1Q&amp;ust=1361482525882284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>
                <a:solidFill>
                  <a:srgbClr val="FFFF00"/>
                </a:solidFill>
              </a:rPr>
              <a:t>ENZYME-CATALYZED REACTIONS</a:t>
            </a:r>
            <a:endParaRPr lang="en-US" sz="60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48891" y="4267200"/>
            <a:ext cx="5867400" cy="817601"/>
          </a:xfrm>
        </p:spPr>
        <p:txBody>
          <a:bodyPr>
            <a:normAutofit/>
          </a:bodyPr>
          <a:lstStyle/>
          <a:p>
            <a:r>
              <a:rPr lang="en-US" dirty="0" smtClean="0"/>
              <a:t>Case of </a:t>
            </a:r>
            <a:r>
              <a:rPr lang="en-US" dirty="0" err="1" smtClean="0"/>
              <a:t>Polyphenoloxidase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7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Method 2: Impact of Inhibitor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3100"/>
            <a:ext cx="8229600" cy="1420100"/>
          </a:xfrm>
        </p:spPr>
        <p:txBody>
          <a:bodyPr>
            <a:normAutofit/>
          </a:bodyPr>
          <a:lstStyle/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b="1" dirty="0" smtClean="0"/>
              <a:t>Effect of Ascorbic acid on PPO activity</a:t>
            </a:r>
          </a:p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b="1" dirty="0" smtClean="0"/>
              <a:t>Each group will assay phenol oxidase activity in the presence of various concentrations of ascorbic acid, in duplicate</a:t>
            </a:r>
            <a:endParaRPr lang="en-US" b="1" dirty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/>
          </a:p>
          <a:p>
            <a:pPr marL="457200" lvl="1" indent="0">
              <a:buClr>
                <a:schemeClr val="tx1"/>
              </a:buClr>
              <a:buSzPct val="4600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2400" b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255615"/>
              </p:ext>
            </p:extLst>
          </p:nvPr>
        </p:nvGraphicFramePr>
        <p:xfrm>
          <a:off x="609600" y="2895600"/>
          <a:ext cx="7848602" cy="25781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9008"/>
                <a:gridCol w="889233"/>
                <a:gridCol w="808394"/>
                <a:gridCol w="847915"/>
                <a:gridCol w="886538"/>
                <a:gridCol w="646714"/>
                <a:gridCol w="889233"/>
                <a:gridCol w="771567"/>
              </a:tblGrid>
              <a:tr h="3683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Batang"/>
                        </a:rPr>
                        <a:t>Material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 grid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Batang"/>
                        </a:rPr>
                        <a:t>Volume needed (mL)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/>
                </a:tc>
              </a:tr>
              <a:tr h="3683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Catechol (mL)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2.00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2.00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2.00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2.00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2.00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2.00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2.00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</a:tr>
              <a:tr h="3683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Phosphate buffer (mL)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0.90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0.88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0.86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0.82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0.74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0.58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0.26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</a:tr>
              <a:tr h="3683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Ascorbate (mL):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0.00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0.02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0.04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0.08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0.16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0.32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0.64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</a:tr>
              <a:tr h="3683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Potato filtrate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0.10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0.10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0.10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0.10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0.10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0.10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0.10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</a:tr>
              <a:tr h="3683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Total volume (mL)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3.00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3.00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3.00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3.00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3.00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3.00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3.00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</a:tr>
              <a:tr h="3683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Lab Group #</a:t>
                      </a:r>
                      <a:endParaRPr lang="pt-BR" sz="1600" b="1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 to 14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 to 14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 to 14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 to 14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 to 14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 to 14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 to 14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57200" y="4343400"/>
            <a:ext cx="8077200" cy="3810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5624933"/>
            <a:ext cx="8229600" cy="1420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b="1" dirty="0" smtClean="0"/>
              <a:t>Repeat same steps as for previous assays</a:t>
            </a:r>
          </a:p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b="1" dirty="0" smtClean="0"/>
              <a:t>Read on </a:t>
            </a:r>
            <a:r>
              <a:rPr lang="en-US" b="1" dirty="0" err="1" smtClean="0"/>
              <a:t>microplate</a:t>
            </a:r>
            <a:r>
              <a:rPr lang="en-US" b="1" dirty="0" smtClean="0"/>
              <a:t> reader</a:t>
            </a:r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92047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Results: Interpreting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3100"/>
            <a:ext cx="8229600" cy="886700"/>
          </a:xfrm>
        </p:spPr>
        <p:txBody>
          <a:bodyPr>
            <a:normAutofit/>
          </a:bodyPr>
          <a:lstStyle/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b="1" dirty="0" smtClean="0"/>
              <a:t>Plot the change in absorbance as a function of time, and determine the slope:  </a:t>
            </a:r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/>
          </a:p>
          <a:p>
            <a:pPr marL="457200" lvl="1" indent="0">
              <a:buClr>
                <a:schemeClr val="tx1"/>
              </a:buClr>
              <a:buSzPct val="4600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2400" b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00200" y="2332121"/>
                <a:ext cx="6324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pt-BR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/>
                          </a:rPr>
                          <m:t>𝐸</m:t>
                        </m:r>
                      </m:e>
                    </m:d>
                  </m:oMath>
                </a14:m>
                <a:r>
                  <a:rPr lang="pt-BR" sz="2400" dirty="0" smtClean="0"/>
                  <a:t>+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pt-BR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latin typeface="Cambria Math"/>
                          </a:rPr>
                          <m:t>𝑆</m:t>
                        </m:r>
                      </m:e>
                    </m:d>
                  </m:oMath>
                </a14:m>
                <a:r>
                  <a:rPr lang="pt-BR" sz="2400" dirty="0" smtClean="0"/>
                  <a:t>          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pt-BR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/>
                          </a:rPr>
                          <m:t>𝐸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𝑆</m:t>
                        </m:r>
                      </m:e>
                    </m:d>
                  </m:oMath>
                </a14:m>
                <a:r>
                  <a:rPr lang="pt-BR" sz="2400" dirty="0" smtClean="0"/>
                  <a:t>        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pt-BR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latin typeface="Cambria Math"/>
                          </a:rPr>
                          <m:t>𝐸</m:t>
                        </m:r>
                      </m:e>
                    </m:d>
                  </m:oMath>
                </a14:m>
                <a:r>
                  <a:rPr lang="pt-BR" sz="2400" dirty="0" smtClean="0"/>
                  <a:t> +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pt-BR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latin typeface="Cambria Math"/>
                          </a:rPr>
                          <m:t>𝑃</m:t>
                        </m:r>
                      </m:e>
                    </m:d>
                  </m:oMath>
                </a14:m>
                <a:endParaRPr lang="pt-BR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332121"/>
                <a:ext cx="6324600" cy="461665"/>
              </a:xfrm>
              <a:prstGeom prst="rect">
                <a:avLst/>
              </a:prstGeom>
              <a:blipFill rotWithShape="1">
                <a:blip r:embed="rId2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>
            <a:off x="2971800" y="2558213"/>
            <a:ext cx="533400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485409" y="2558213"/>
            <a:ext cx="533400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0389451"/>
              </p:ext>
            </p:extLst>
          </p:nvPr>
        </p:nvGraphicFramePr>
        <p:xfrm>
          <a:off x="1267680" y="3048000"/>
          <a:ext cx="5381626" cy="3233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triped Right Arrow 3"/>
          <p:cNvSpPr/>
          <p:nvPr/>
        </p:nvSpPr>
        <p:spPr>
          <a:xfrm>
            <a:off x="6283025" y="3200400"/>
            <a:ext cx="762000" cy="609600"/>
          </a:xfrm>
          <a:prstGeom prst="striped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extBox 6"/>
          <p:cNvSpPr txBox="1"/>
          <p:nvPr/>
        </p:nvSpPr>
        <p:spPr>
          <a:xfrm>
            <a:off x="7048500" y="3200400"/>
            <a:ext cx="19431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SLOPES:</a:t>
            </a:r>
          </a:p>
          <a:p>
            <a:r>
              <a:rPr lang="en-US" sz="3200" dirty="0" smtClean="0"/>
              <a:t>- Abs/time</a:t>
            </a:r>
            <a:endParaRPr lang="pt-BR" sz="3200" dirty="0"/>
          </a:p>
        </p:txBody>
      </p:sp>
      <p:sp>
        <p:nvSpPr>
          <p:cNvPr id="15" name="Striped Right Arrow 14"/>
          <p:cNvSpPr/>
          <p:nvPr/>
        </p:nvSpPr>
        <p:spPr>
          <a:xfrm rot="5400000">
            <a:off x="7545437" y="4408789"/>
            <a:ext cx="762000" cy="609600"/>
          </a:xfrm>
          <a:prstGeom prst="striped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TextBox 15"/>
          <p:cNvSpPr txBox="1"/>
          <p:nvPr/>
        </p:nvSpPr>
        <p:spPr>
          <a:xfrm>
            <a:off x="6866706" y="5094589"/>
            <a:ext cx="21161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SLOPES =</a:t>
            </a:r>
          </a:p>
          <a:p>
            <a:pPr marL="457200" indent="-457200">
              <a:buFontTx/>
              <a:buChar char="-"/>
            </a:pPr>
            <a:r>
              <a:rPr lang="en-US" sz="3200" dirty="0" smtClean="0"/>
              <a:t>Rate</a:t>
            </a:r>
          </a:p>
          <a:p>
            <a:pPr marL="457200" indent="-457200">
              <a:buFontTx/>
              <a:buChar char="-"/>
            </a:pPr>
            <a:r>
              <a:rPr lang="en-US" sz="3200" dirty="0" smtClean="0"/>
              <a:t>Velocity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561012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P spid="4" grpId="0" animBg="1"/>
      <p:bldP spid="7" grpId="0"/>
      <p:bldP spid="15" grpId="0" animBg="1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Results: Interpreting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irc_mi" descr="300px-Michaelis-Menten_saturation_curve_of_an_enzyme_reaction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150021"/>
            <a:ext cx="4800600" cy="33604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ontent Placeholder 2"/>
          <p:cNvSpPr txBox="1">
            <a:spLocks/>
          </p:cNvSpPr>
          <p:nvPr/>
        </p:nvSpPr>
        <p:spPr>
          <a:xfrm>
            <a:off x="762000" y="2667000"/>
            <a:ext cx="2971800" cy="6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b="1" dirty="0" err="1" smtClean="0"/>
              <a:t>Michaelis-Menten</a:t>
            </a:r>
            <a:endParaRPr lang="en-US" b="1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53285" y="12192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Slopes = Velocity – Plot a graph:</a:t>
            </a:r>
            <a:endParaRPr lang="pt-B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09427748"/>
                  </p:ext>
                </p:extLst>
              </p:nvPr>
            </p:nvGraphicFramePr>
            <p:xfrm>
              <a:off x="4558143" y="1219200"/>
              <a:ext cx="2528456" cy="1476345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080657"/>
                    <a:gridCol w="1447799"/>
                  </a:tblGrid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X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pt-BR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0" i="1" dirty="0" smtClean="0"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</m:d>
                            </m:oMath>
                          </a14:m>
                          <a:r>
                            <a:rPr lang="pt-BR" sz="1800" b="1" u="none" strike="noStrike" dirty="0" smtClean="0">
                              <a:effectLst/>
                            </a:rPr>
                            <a:t> 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Y (V: abs/time)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S4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V4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>
                              <a:effectLst/>
                            </a:rPr>
                            <a:t>S3</a:t>
                          </a:r>
                          <a:endParaRPr lang="pt-BR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V3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>
                              <a:effectLst/>
                            </a:rPr>
                            <a:t>S2</a:t>
                          </a:r>
                          <a:endParaRPr lang="pt-BR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>
                              <a:effectLst/>
                            </a:rPr>
                            <a:t>S1</a:t>
                          </a:r>
                          <a:endParaRPr lang="pt-BR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V1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09427748"/>
                  </p:ext>
                </p:extLst>
              </p:nvPr>
            </p:nvGraphicFramePr>
            <p:xfrm>
              <a:off x="4558143" y="1219200"/>
              <a:ext cx="2528456" cy="1476345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080657"/>
                    <a:gridCol w="1447799"/>
                  </a:tblGrid>
                  <a:tr h="295269"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9525" marR="9525" marT="9525" marB="0" anchor="b">
                        <a:blipFill rotWithShape="1">
                          <a:blip r:embed="rId4"/>
                          <a:stretch>
                            <a:fillRect l="-565" t="-18750" r="-134463" b="-4541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Y (V: abs/time)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S4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V4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>
                              <a:effectLst/>
                            </a:rPr>
                            <a:t>S3</a:t>
                          </a:r>
                          <a:endParaRPr lang="pt-BR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V3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>
                              <a:effectLst/>
                            </a:rPr>
                            <a:t>S2</a:t>
                          </a:r>
                          <a:endParaRPr lang="pt-BR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>
                              <a:effectLst/>
                            </a:rPr>
                            <a:t>S1</a:t>
                          </a:r>
                          <a:endParaRPr lang="pt-BR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V1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334000" y="3505200"/>
                <a:ext cx="3581400" cy="675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𝑀𝑎𝑥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.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𝑀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505200"/>
                <a:ext cx="3581400" cy="67576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Striped Right Arrow 14"/>
          <p:cNvSpPr/>
          <p:nvPr/>
        </p:nvSpPr>
        <p:spPr>
          <a:xfrm rot="5400000">
            <a:off x="6743700" y="4525431"/>
            <a:ext cx="762000" cy="609600"/>
          </a:xfrm>
          <a:prstGeom prst="striped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7658100" y="4501181"/>
            <a:ext cx="1485900" cy="6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just">
              <a:buClr>
                <a:schemeClr val="tx1"/>
              </a:buClr>
              <a:buSzPct val="46000"/>
              <a:buNone/>
            </a:pPr>
            <a:r>
              <a:rPr lang="en-US" b="1" dirty="0" smtClean="0"/>
              <a:t>Linearize</a:t>
            </a:r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791200" y="5334000"/>
                <a:ext cx="3581400" cy="683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𝑉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</m:d>
                        </m:den>
                      </m:f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𝑀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𝑀𝑎𝑥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𝑀𝑎𝑥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5334000"/>
                <a:ext cx="3581400" cy="68339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2597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3" grpId="0"/>
      <p:bldP spid="15" grpId="0" animBg="1"/>
      <p:bldP spid="16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Results: Interpreting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53285" y="12192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How can we work with this data?</a:t>
            </a:r>
            <a:endParaRPr lang="pt-BR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06463659"/>
                  </p:ext>
                </p:extLst>
              </p:nvPr>
            </p:nvGraphicFramePr>
            <p:xfrm>
              <a:off x="1295400" y="1828800"/>
              <a:ext cx="2528456" cy="1464921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080657"/>
                    <a:gridCol w="1447799"/>
                  </a:tblGrid>
                  <a:tr h="0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X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pt-BR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0" i="1" dirty="0" smtClean="0"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</m:d>
                            </m:oMath>
                          </a14:m>
                          <a:r>
                            <a:rPr lang="pt-BR" sz="1800" b="1" u="none" strike="noStrike" dirty="0" smtClean="0">
                              <a:effectLst/>
                            </a:rPr>
                            <a:t> 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Y (V: abs/time)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S4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V4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>
                              <a:effectLst/>
                            </a:rPr>
                            <a:t>S3</a:t>
                          </a:r>
                          <a:endParaRPr lang="pt-BR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V3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>
                              <a:effectLst/>
                            </a:rPr>
                            <a:t>S1</a:t>
                          </a:r>
                          <a:endParaRPr lang="pt-BR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V1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06463659"/>
                  </p:ext>
                </p:extLst>
              </p:nvPr>
            </p:nvGraphicFramePr>
            <p:xfrm>
              <a:off x="1295400" y="1828800"/>
              <a:ext cx="2528456" cy="1464921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080657"/>
                    <a:gridCol w="1447799"/>
                  </a:tblGrid>
                  <a:tr h="283845"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565" t="-23404" r="-134463" b="-4617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Y (V: abs/time)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S4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V4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>
                              <a:effectLst/>
                            </a:rPr>
                            <a:t>S3</a:t>
                          </a:r>
                          <a:endParaRPr lang="pt-BR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V3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>
                              <a:effectLst/>
                            </a:rPr>
                            <a:t>S1</a:t>
                          </a:r>
                          <a:endParaRPr lang="pt-BR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V1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11872983"/>
                  </p:ext>
                </p:extLst>
              </p:nvPr>
            </p:nvGraphicFramePr>
            <p:xfrm>
              <a:off x="4526972" y="1763992"/>
              <a:ext cx="2528456" cy="1476345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080657"/>
                    <a:gridCol w="1447799"/>
                  </a:tblGrid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1/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pt-BR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0" i="1" dirty="0" smtClean="0"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</m:d>
                            </m:oMath>
                          </a14:m>
                          <a:r>
                            <a:rPr lang="pt-BR" sz="1800" b="1" u="none" strike="noStrike" dirty="0" smtClean="0">
                              <a:effectLst/>
                            </a:rPr>
                            <a:t> 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1/</a:t>
                          </a:r>
                          <a:r>
                            <a:rPr lang="pt-BR" sz="1800" b="1" u="none" strike="noStrike" baseline="0" dirty="0" smtClean="0">
                              <a:effectLst/>
                            </a:rPr>
                            <a:t> </a:t>
                          </a:r>
                          <a:r>
                            <a:rPr lang="pt-BR" sz="1800" b="1" u="none" strike="noStrike" dirty="0" smtClean="0">
                              <a:effectLst/>
                            </a:rPr>
                            <a:t>V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S4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V4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>
                              <a:effectLst/>
                            </a:rPr>
                            <a:t>S3</a:t>
                          </a:r>
                          <a:endParaRPr lang="pt-BR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V3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S1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V1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11872983"/>
                  </p:ext>
                </p:extLst>
              </p:nvPr>
            </p:nvGraphicFramePr>
            <p:xfrm>
              <a:off x="4526972" y="1763992"/>
              <a:ext cx="2528456" cy="1476345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080657"/>
                    <a:gridCol w="1447799"/>
                  </a:tblGrid>
                  <a:tr h="295269"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9525" marR="9525" marT="9525" marB="0" anchor="b">
                        <a:blipFill rotWithShape="1">
                          <a:blip r:embed="rId3"/>
                          <a:stretch>
                            <a:fillRect l="-565" t="-18367" r="-134463" b="-44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1/</a:t>
                          </a:r>
                          <a:r>
                            <a:rPr lang="pt-BR" sz="1800" b="1" u="none" strike="noStrike" baseline="0" dirty="0" smtClean="0">
                              <a:effectLst/>
                            </a:rPr>
                            <a:t> </a:t>
                          </a:r>
                          <a:r>
                            <a:rPr lang="pt-BR" sz="1800" b="1" u="none" strike="noStrike" dirty="0" smtClean="0">
                              <a:effectLst/>
                            </a:rPr>
                            <a:t>V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S4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V4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>
                              <a:effectLst/>
                            </a:rPr>
                            <a:t>S3</a:t>
                          </a:r>
                          <a:endParaRPr lang="pt-BR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V3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S1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V1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705600" y="3459117"/>
                <a:ext cx="2312898" cy="683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𝑉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𝑆</m:t>
                              </m:r>
                            </m:e>
                          </m:d>
                        </m:den>
                      </m:f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𝑀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𝑀𝑎𝑥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𝑀𝑎𝑥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pt-B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459117"/>
                <a:ext cx="2312898" cy="68339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irc_mi" descr="300px-Michaelis-Menten_saturation_curve_of_an_enzyme_reaction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629" y="4126246"/>
            <a:ext cx="3570116" cy="249908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1164" y="4126246"/>
            <a:ext cx="3692230" cy="2552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Striped Right Arrow 18"/>
          <p:cNvSpPr/>
          <p:nvPr/>
        </p:nvSpPr>
        <p:spPr>
          <a:xfrm>
            <a:off x="3146602" y="4899404"/>
            <a:ext cx="1653997" cy="609600"/>
          </a:xfrm>
          <a:prstGeom prst="striped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Striped Right Arrow 19"/>
          <p:cNvSpPr/>
          <p:nvPr/>
        </p:nvSpPr>
        <p:spPr>
          <a:xfrm>
            <a:off x="3505200" y="2209800"/>
            <a:ext cx="1155236" cy="609600"/>
          </a:xfrm>
          <a:prstGeom prst="striped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34636" y="3522380"/>
            <a:ext cx="2971800" cy="6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just">
              <a:buClr>
                <a:schemeClr val="tx1"/>
              </a:buClr>
              <a:buSzPct val="46000"/>
              <a:buNone/>
            </a:pPr>
            <a:r>
              <a:rPr lang="en-US" b="1" dirty="0" err="1" smtClean="0"/>
              <a:t>Michaelis-Menten</a:t>
            </a:r>
            <a:endParaRPr lang="en-US" b="1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4239485" y="3484409"/>
            <a:ext cx="2971800" cy="6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just">
              <a:buClr>
                <a:schemeClr val="tx1"/>
              </a:buClr>
              <a:buSzPct val="46000"/>
              <a:buNone/>
            </a:pPr>
            <a:r>
              <a:rPr lang="en-US" b="1" dirty="0" err="1" smtClean="0"/>
              <a:t>Lineweaver-Burlee</a:t>
            </a:r>
            <a:endParaRPr lang="en-US" b="1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02921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0" grpId="0" animBg="1"/>
      <p:bldP spid="21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Results: Interpreting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072651" y="1214681"/>
                <a:ext cx="2312898" cy="683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𝑉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𝑆</m:t>
                              </m:r>
                            </m:e>
                          </m:d>
                        </m:den>
                      </m:f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𝑀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𝑀𝑎𝑥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𝑀𝑎𝑥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pt-B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2651" y="1214681"/>
                <a:ext cx="2312898" cy="68339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285" y="2183061"/>
            <a:ext cx="4889300" cy="3379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Content Placeholder 2"/>
          <p:cNvSpPr txBox="1">
            <a:spLocks/>
          </p:cNvSpPr>
          <p:nvPr/>
        </p:nvSpPr>
        <p:spPr>
          <a:xfrm>
            <a:off x="353285" y="1239973"/>
            <a:ext cx="2971800" cy="6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just">
              <a:buClr>
                <a:schemeClr val="tx1"/>
              </a:buClr>
              <a:buSzPct val="46000"/>
              <a:buNone/>
            </a:pPr>
            <a:r>
              <a:rPr lang="en-US" b="1" dirty="0" err="1" smtClean="0"/>
              <a:t>Lineweaver-Burlee</a:t>
            </a:r>
            <a:r>
              <a:rPr lang="en-US" b="1" dirty="0" smtClean="0"/>
              <a:t>:</a:t>
            </a:r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</p:txBody>
      </p:sp>
      <p:sp>
        <p:nvSpPr>
          <p:cNvPr id="3" name="Oval 2"/>
          <p:cNvSpPr/>
          <p:nvPr/>
        </p:nvSpPr>
        <p:spPr>
          <a:xfrm>
            <a:off x="1676400" y="4267200"/>
            <a:ext cx="1219200" cy="4572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Oval 14"/>
          <p:cNvSpPr/>
          <p:nvPr/>
        </p:nvSpPr>
        <p:spPr>
          <a:xfrm>
            <a:off x="96982" y="5133109"/>
            <a:ext cx="1219200" cy="4572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5638800" y="1932701"/>
            <a:ext cx="2971800" cy="505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just">
              <a:buClr>
                <a:schemeClr val="tx1"/>
              </a:buClr>
              <a:buSzPct val="46000"/>
              <a:buNone/>
            </a:pPr>
            <a:r>
              <a:rPr lang="en-US" b="1" dirty="0" smtClean="0"/>
              <a:t>- From data: </a:t>
            </a:r>
            <a:endParaRPr lang="en-US" b="1" baseline="-25000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4" name="Table 2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70795733"/>
                  </p:ext>
                </p:extLst>
              </p:nvPr>
            </p:nvGraphicFramePr>
            <p:xfrm>
              <a:off x="5860472" y="2563085"/>
              <a:ext cx="2528456" cy="1476345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080657"/>
                    <a:gridCol w="1447799"/>
                  </a:tblGrid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1/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pt-BR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0" i="1" dirty="0" smtClean="0"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</m:d>
                            </m:oMath>
                          </a14:m>
                          <a:r>
                            <a:rPr lang="pt-BR" sz="1800" b="1" u="none" strike="noStrike" dirty="0" smtClean="0">
                              <a:effectLst/>
                            </a:rPr>
                            <a:t> 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1/</a:t>
                          </a:r>
                          <a:r>
                            <a:rPr lang="pt-BR" sz="1800" b="1" u="none" strike="noStrike" baseline="0" dirty="0" smtClean="0">
                              <a:effectLst/>
                            </a:rPr>
                            <a:t> </a:t>
                          </a:r>
                          <a:r>
                            <a:rPr lang="pt-BR" sz="1800" b="1" u="none" strike="noStrike" dirty="0" smtClean="0">
                              <a:effectLst/>
                            </a:rPr>
                            <a:t>V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S4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V4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>
                              <a:effectLst/>
                            </a:rPr>
                            <a:t>S3</a:t>
                          </a:r>
                          <a:endParaRPr lang="pt-BR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V3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S1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V1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4" name="Table 2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70795733"/>
                  </p:ext>
                </p:extLst>
              </p:nvPr>
            </p:nvGraphicFramePr>
            <p:xfrm>
              <a:off x="5860472" y="2563085"/>
              <a:ext cx="2528456" cy="1476345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080657"/>
                    <a:gridCol w="1447799"/>
                  </a:tblGrid>
                  <a:tr h="295269"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9525" marR="9525" marT="9525" marB="0" anchor="b">
                        <a:blipFill rotWithShape="1">
                          <a:blip r:embed="rId4"/>
                          <a:stretch>
                            <a:fillRect t="-18367" r="-135028" b="-44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1/</a:t>
                          </a:r>
                          <a:r>
                            <a:rPr lang="pt-BR" sz="1800" b="1" u="none" strike="noStrike" baseline="0" dirty="0" smtClean="0">
                              <a:effectLst/>
                            </a:rPr>
                            <a:t> </a:t>
                          </a:r>
                          <a:r>
                            <a:rPr lang="pt-BR" sz="1800" b="1" u="none" strike="noStrike" dirty="0" smtClean="0">
                              <a:effectLst/>
                            </a:rPr>
                            <a:t>V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S4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V4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>
                              <a:effectLst/>
                            </a:rPr>
                            <a:t>S3</a:t>
                          </a:r>
                          <a:endParaRPr lang="pt-BR" sz="1800" b="0" i="0" u="none" strike="noStrike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V3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S1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>
                              <a:effectLst/>
                            </a:rPr>
                            <a:t>V1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553200" y="4248826"/>
                <a:ext cx="1752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 smtClean="0">
                    <a:solidFill>
                      <a:schemeClr val="tx1"/>
                    </a:solidFill>
                  </a:rPr>
                  <a:t>Y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𝑎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𝑏</m:t>
                    </m:r>
                  </m:oMath>
                </a14:m>
                <a:endParaRPr lang="pt-B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4248826"/>
                <a:ext cx="1752600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2778" t="-8197" b="-2459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ontent Placeholder 2"/>
              <p:cNvSpPr txBox="1">
                <a:spLocks/>
              </p:cNvSpPr>
              <p:nvPr/>
            </p:nvSpPr>
            <p:spPr>
              <a:xfrm>
                <a:off x="6096015" y="4745174"/>
                <a:ext cx="2286000" cy="1579426"/>
              </a:xfrm>
              <a:prstGeom prst="rect">
                <a:avLst/>
              </a:prstGeom>
              <a:noFill/>
              <a:ln>
                <a:solidFill>
                  <a:srgbClr val="FFFF00"/>
                </a:solidFill>
              </a:ln>
            </p:spPr>
            <p:txBody>
              <a:bodyPr vert="horz" lIns="91440" tIns="45720" rIns="91440" bIns="45720" rtlCol="0">
                <a:normAutofit fontScale="77500" lnSpcReduction="2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lvl="2" indent="0" algn="just">
                  <a:buClr>
                    <a:schemeClr val="tx1"/>
                  </a:buClr>
                  <a:buSzPct val="46000"/>
                  <a:buNone/>
                </a:pPr>
                <a:r>
                  <a:rPr lang="en-US" b="1" dirty="0" smtClean="0"/>
                  <a:t>Where:</a:t>
                </a:r>
              </a:p>
              <a:p>
                <a:pPr marL="0" lvl="2" indent="0" algn="just">
                  <a:buClr>
                    <a:schemeClr val="tx1"/>
                  </a:buClr>
                  <a:buSzPct val="46000"/>
                  <a:buNone/>
                </a:pPr>
                <a:r>
                  <a:rPr lang="en-US" sz="2000" b="1" dirty="0" smtClean="0"/>
                  <a:t> </a:t>
                </a:r>
                <a:r>
                  <a:rPr lang="en-US" b="1" dirty="0" smtClean="0"/>
                  <a:t>y = 1/ V        a=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𝑲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𝑴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</a:rPr>
                              <m:t>𝑴𝒂𝒙</m:t>
                            </m:r>
                          </m:sub>
                        </m:sSub>
                      </m:den>
                    </m:f>
                  </m:oMath>
                </a14:m>
                <a:endParaRPr lang="en-US" b="1" dirty="0" smtClean="0"/>
              </a:p>
              <a:p>
                <a:pPr marL="0" lvl="2" indent="0" algn="just">
                  <a:buClr>
                    <a:schemeClr val="tx1"/>
                  </a:buClr>
                  <a:buSzPct val="46000"/>
                  <a:buNone/>
                </a:pPr>
                <a:endParaRPr lang="en-US" b="1" dirty="0" smtClean="0"/>
              </a:p>
              <a:p>
                <a:pPr marL="0" lvl="2" indent="0" algn="just">
                  <a:buClr>
                    <a:schemeClr val="tx1"/>
                  </a:buClr>
                  <a:buSzPct val="46000"/>
                  <a:buNone/>
                </a:pPr>
                <a:r>
                  <a:rPr lang="en-US" b="1" dirty="0" smtClean="0"/>
                  <a:t>X = 1/ S          b=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</a:rPr>
                              <m:t>𝑽</m:t>
                            </m:r>
                          </m:e>
                          <m:sub>
                            <m:r>
                              <a:rPr lang="en-US" b="1" i="1">
                                <a:latin typeface="Cambria Math"/>
                              </a:rPr>
                              <m:t>𝑴𝒂𝒙</m:t>
                            </m:r>
                          </m:sub>
                        </m:sSub>
                      </m:den>
                    </m:f>
                  </m:oMath>
                </a14:m>
                <a:endParaRPr lang="en-US" b="1" dirty="0" smtClean="0"/>
              </a:p>
              <a:p>
                <a:pPr lvl="2">
                  <a:buClr>
                    <a:schemeClr val="tx1"/>
                  </a:buClr>
                  <a:buSzPct val="46000"/>
                  <a:buFont typeface="Monotype Sorts" pitchFamily="2" charset="2"/>
                  <a:buChar char="n"/>
                </a:pPr>
                <a:endParaRPr lang="en-US" b="1" dirty="0" smtClean="0"/>
              </a:p>
              <a:p>
                <a:pPr marL="457200" lvl="1" indent="0">
                  <a:buClr>
                    <a:schemeClr val="tx1"/>
                  </a:buClr>
                  <a:buSzPct val="46000"/>
                  <a:buFont typeface="Arial" pitchFamily="34" charset="0"/>
                  <a:buNone/>
                </a:pPr>
                <a:endParaRPr lang="en-US" sz="2400" b="1" dirty="0" smtClean="0"/>
              </a:p>
              <a:p>
                <a:pPr marL="0" indent="0">
                  <a:buClr>
                    <a:schemeClr val="tx1"/>
                  </a:buClr>
                  <a:buSzPct val="46000"/>
                  <a:buFont typeface="Arial" pitchFamily="34" charset="0"/>
                  <a:buNone/>
                </a:pPr>
                <a:endParaRPr lang="en-US" sz="2400" b="1" dirty="0" smtClean="0"/>
              </a:p>
            </p:txBody>
          </p:sp>
        </mc:Choice>
        <mc:Fallback xmlns="">
          <p:sp>
            <p:nvSpPr>
              <p:cNvPr id="2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15" y="4745174"/>
                <a:ext cx="2286000" cy="1579426"/>
              </a:xfrm>
              <a:prstGeom prst="rect">
                <a:avLst/>
              </a:prstGeom>
              <a:blipFill rotWithShape="1">
                <a:blip r:embed="rId6"/>
                <a:stretch>
                  <a:fillRect l="-2122" t="-4580"/>
                </a:stretch>
              </a:blipFill>
              <a:ln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9825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5" grpId="0"/>
      <p:bldP spid="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Results: Interpreting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/>
          <p:cNvSpPr txBox="1">
            <a:spLocks/>
          </p:cNvSpPr>
          <p:nvPr/>
        </p:nvSpPr>
        <p:spPr>
          <a:xfrm>
            <a:off x="353285" y="1239973"/>
            <a:ext cx="2971800" cy="6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just">
              <a:buClr>
                <a:schemeClr val="tx1"/>
              </a:buClr>
              <a:buSzPct val="46000"/>
              <a:buNone/>
            </a:pPr>
            <a:r>
              <a:rPr lang="en-US" b="1" dirty="0" smtClean="0"/>
              <a:t>Example: </a:t>
            </a:r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838200" y="1634828"/>
            <a:ext cx="2971800" cy="505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just">
              <a:buClr>
                <a:schemeClr val="tx1"/>
              </a:buClr>
              <a:buSzPct val="46000"/>
              <a:buNone/>
            </a:pPr>
            <a:r>
              <a:rPr lang="en-US" b="1" dirty="0" smtClean="0"/>
              <a:t>- From data: </a:t>
            </a:r>
            <a:endParaRPr lang="en-US" b="1" baseline="-25000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4" name="Table 2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97887702"/>
                  </p:ext>
                </p:extLst>
              </p:nvPr>
            </p:nvGraphicFramePr>
            <p:xfrm>
              <a:off x="1059872" y="2130133"/>
              <a:ext cx="2528456" cy="1476345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080657"/>
                    <a:gridCol w="1447799"/>
                  </a:tblGrid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pt-BR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0" i="1" dirty="0" smtClean="0"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</m:d>
                            </m:oMath>
                          </a14:m>
                          <a:r>
                            <a:rPr lang="pt-BR" sz="1800" b="1" u="none" strike="noStrike" dirty="0" smtClean="0">
                              <a:effectLst/>
                            </a:rPr>
                            <a:t> 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V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 smtClean="0">
                              <a:effectLst/>
                            </a:rPr>
                            <a:t>0.05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 smtClean="0">
                              <a:effectLst/>
                            </a:rPr>
                            <a:t>0.19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0.5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0.199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1.0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0.1996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2.0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0.1998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24" name="Table 2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97887702"/>
                  </p:ext>
                </p:extLst>
              </p:nvPr>
            </p:nvGraphicFramePr>
            <p:xfrm>
              <a:off x="1059872" y="2130133"/>
              <a:ext cx="2528456" cy="1476345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080657"/>
                    <a:gridCol w="1447799"/>
                  </a:tblGrid>
                  <a:tr h="295269"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9525" marR="9525" marT="9525" marB="0" anchor="b">
                        <a:blipFill rotWithShape="1">
                          <a:blip r:embed="rId2"/>
                          <a:stretch>
                            <a:fillRect l="-565" t="-18367" r="-134463" b="-44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V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 smtClean="0">
                              <a:effectLst/>
                            </a:rPr>
                            <a:t>0.05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 smtClean="0">
                              <a:effectLst/>
                            </a:rPr>
                            <a:t>0.19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0.5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0.199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1.0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0.1996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2.0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0.1998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176651" y="2535382"/>
                <a:ext cx="1828800" cy="369332"/>
              </a:xfrm>
              <a:prstGeom prst="rect">
                <a:avLst/>
              </a:prstGeom>
              <a:noFill/>
              <a:ln>
                <a:solidFill>
                  <a:srgbClr val="FFFF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0" dirty="0" smtClean="0">
                    <a:solidFill>
                      <a:schemeClr val="tx1"/>
                    </a:solidFill>
                  </a:rPr>
                  <a:t>Y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=0.01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+5</m:t>
                    </m:r>
                  </m:oMath>
                </a14:m>
                <a:endParaRPr lang="pt-B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6651" y="2535382"/>
                <a:ext cx="1828800" cy="369332"/>
              </a:xfrm>
              <a:prstGeom prst="rect">
                <a:avLst/>
              </a:prstGeom>
              <a:blipFill rotWithShape="1">
                <a:blip r:embed="rId3"/>
                <a:stretch>
                  <a:fillRect l="-2318" t="-6452" b="-24194"/>
                </a:stretch>
              </a:blipFill>
              <a:ln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01598679"/>
                  </p:ext>
                </p:extLst>
              </p:nvPr>
            </p:nvGraphicFramePr>
            <p:xfrm>
              <a:off x="4537362" y="2140528"/>
              <a:ext cx="2528456" cy="1476345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080657"/>
                    <a:gridCol w="1447799"/>
                  </a:tblGrid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1/ 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pt-BR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b="0" i="1" dirty="0" smtClean="0"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</m:d>
                            </m:oMath>
                          </a14:m>
                          <a:r>
                            <a:rPr lang="pt-BR" sz="1800" b="1" u="none" strike="noStrike" dirty="0" smtClean="0">
                              <a:effectLst/>
                            </a:rPr>
                            <a:t> 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1/</a:t>
                          </a:r>
                          <a:r>
                            <a:rPr lang="pt-BR" sz="1800" b="1" u="none" strike="noStrike" baseline="0" dirty="0" smtClean="0">
                              <a:effectLst/>
                            </a:rPr>
                            <a:t> </a:t>
                          </a:r>
                          <a:r>
                            <a:rPr lang="pt-BR" sz="1800" b="1" u="none" strike="noStrike" dirty="0" smtClean="0">
                              <a:effectLst/>
                            </a:rPr>
                            <a:t>V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 smtClean="0">
                              <a:effectLst/>
                            </a:rPr>
                            <a:t>20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 smtClean="0">
                              <a:effectLst/>
                            </a:rPr>
                            <a:t>5.2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5.02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1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5.01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0.5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5.005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01598679"/>
                  </p:ext>
                </p:extLst>
              </p:nvPr>
            </p:nvGraphicFramePr>
            <p:xfrm>
              <a:off x="4537362" y="2140528"/>
              <a:ext cx="2528456" cy="1476345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080657"/>
                    <a:gridCol w="1447799"/>
                  </a:tblGrid>
                  <a:tr h="295269"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9525" marR="9525" marT="9525" marB="0" anchor="b">
                        <a:blipFill rotWithShape="1">
                          <a:blip r:embed="rId4"/>
                          <a:stretch>
                            <a:fillRect t="-18750" r="-135028" b="-4541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b="1" u="none" strike="noStrike" dirty="0" smtClean="0">
                              <a:effectLst/>
                            </a:rPr>
                            <a:t>1/</a:t>
                          </a:r>
                          <a:r>
                            <a:rPr lang="pt-BR" sz="1800" b="1" u="none" strike="noStrike" baseline="0" dirty="0" smtClean="0">
                              <a:effectLst/>
                            </a:rPr>
                            <a:t> </a:t>
                          </a:r>
                          <a:r>
                            <a:rPr lang="pt-BR" sz="1800" b="1" u="none" strike="noStrike" dirty="0" smtClean="0">
                              <a:effectLst/>
                            </a:rPr>
                            <a:t>V</a:t>
                          </a:r>
                          <a:endParaRPr lang="pt-BR" sz="18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 smtClean="0">
                              <a:effectLst/>
                            </a:rPr>
                            <a:t>20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pt-BR" sz="1800" u="none" strike="noStrike" dirty="0" smtClean="0">
                              <a:effectLst/>
                            </a:rPr>
                            <a:t>5.2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5.02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1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5.01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  <a:tr h="295269"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0.5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800" b="0" i="0" u="none" strike="noStrike" dirty="0" smtClean="0">
                              <a:solidFill>
                                <a:schemeClr val="dk1"/>
                              </a:solidFill>
                              <a:effectLst/>
                              <a:latin typeface="+mn-lt"/>
                            </a:rPr>
                            <a:t>5.005</a:t>
                          </a:r>
                          <a:endParaRPr lang="pt-BR" sz="18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/>
                          </a:endParaRPr>
                        </a:p>
                      </a:txBody>
                      <a:tcPr marL="9525" marR="9525" marT="9525" marB="0" anchor="b"/>
                    </a:tc>
                  </a:tr>
                </a:tbl>
              </a:graphicData>
            </a:graphic>
          </p:graphicFrame>
        </mc:Fallback>
      </mc:AlternateContent>
      <p:sp>
        <p:nvSpPr>
          <p:cNvPr id="14" name="Striped Right Arrow 13"/>
          <p:cNvSpPr/>
          <p:nvPr/>
        </p:nvSpPr>
        <p:spPr>
          <a:xfrm>
            <a:off x="3505200" y="2514600"/>
            <a:ext cx="1155236" cy="609600"/>
          </a:xfrm>
          <a:prstGeom prst="striped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180895" y="4038600"/>
                <a:ext cx="1316579" cy="6615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dirty="0" smtClean="0">
                                <a:latin typeface="Cambria Math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b="0" i="1" dirty="0" smtClean="0">
                                <a:latin typeface="Cambria Math"/>
                              </a:rPr>
                              <m:t>𝑀𝑎𝑥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=5</m:t>
                    </m:r>
                  </m:oMath>
                </a14:m>
                <a:endParaRPr lang="pt-BR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0895" y="4038600"/>
                <a:ext cx="1316579" cy="66159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401437" y="4045526"/>
                <a:ext cx="280628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𝑉</m:t>
                      </m:r>
                      <m:r>
                        <a:rPr lang="en-US" sz="2400" b="0" i="1" baseline="-25000" smtClean="0">
                          <a:latin typeface="Cambria Math"/>
                        </a:rPr>
                        <m:t>𝑀𝑎𝑥</m:t>
                      </m:r>
                      <m:r>
                        <a:rPr lang="en-US" sz="2400" i="1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</a:rPr>
                        <m:t>0.2 </m:t>
                      </m:r>
                      <m:r>
                        <a:rPr lang="en-US" sz="2400" b="0" i="1" smtClean="0">
                          <a:latin typeface="Cambria Math"/>
                        </a:rPr>
                        <m:t>𝑎𝑏𝑠</m:t>
                      </m:r>
                      <m:r>
                        <a:rPr lang="en-US" sz="2400" b="0" i="1" smtClean="0">
                          <a:latin typeface="Cambria Math"/>
                        </a:rPr>
                        <m:t>/</m:t>
                      </m:r>
                      <m:r>
                        <a:rPr lang="en-US" sz="2400" b="0" i="1" smtClean="0">
                          <a:latin typeface="Cambria Math"/>
                        </a:rPr>
                        <m:t>𝑠𝑒𝑐</m:t>
                      </m:r>
                    </m:oMath>
                  </m:oMathPara>
                </a14:m>
                <a:endParaRPr lang="pt-BR" sz="2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1437" y="4045526"/>
                <a:ext cx="2806281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Striped Right Arrow 17"/>
          <p:cNvSpPr/>
          <p:nvPr/>
        </p:nvSpPr>
        <p:spPr>
          <a:xfrm>
            <a:off x="2644425" y="4045526"/>
            <a:ext cx="777794" cy="609600"/>
          </a:xfrm>
          <a:prstGeom prst="striped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50418" y="5029200"/>
            <a:ext cx="8160182" cy="533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just">
              <a:buClr>
                <a:schemeClr val="tx1"/>
              </a:buClr>
              <a:buSzPct val="46000"/>
              <a:buNone/>
            </a:pPr>
            <a:r>
              <a:rPr lang="en-US" b="1" dirty="0" smtClean="0"/>
              <a:t>- From data: choose a concentration from your data: S= 2.0 and V = 0.1998  </a:t>
            </a:r>
            <a:endParaRPr lang="en-US" b="1" baseline="-25000" dirty="0" smtClean="0"/>
          </a:p>
          <a:p>
            <a:pPr marL="0" lvl="2" indent="0" algn="just">
              <a:buClr>
                <a:schemeClr val="tx1"/>
              </a:buClr>
              <a:buSzPct val="46000"/>
              <a:buNone/>
            </a:pPr>
            <a:endParaRPr lang="en-US" b="1" dirty="0"/>
          </a:p>
          <a:p>
            <a:pPr marL="0" lvl="2" indent="0" algn="just">
              <a:buClr>
                <a:schemeClr val="tx1"/>
              </a:buClr>
              <a:buSzPct val="46000"/>
              <a:buNone/>
            </a:pPr>
            <a:endParaRPr lang="en-US" b="1" dirty="0"/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804577" y="1293132"/>
                <a:ext cx="2312898" cy="683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𝑉</m:t>
                          </m:r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𝑆</m:t>
                              </m:r>
                            </m:e>
                          </m:d>
                        </m:den>
                      </m:f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𝑀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𝑀𝑎𝑥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𝑀𝑎𝑥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pt-B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4577" y="1293132"/>
                <a:ext cx="2312898" cy="68339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6294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4" grpId="0" animBg="1"/>
      <p:bldP spid="4" grpId="0"/>
      <p:bldP spid="15" grpId="0"/>
      <p:bldP spid="18" grpId="0" animBg="1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Results: Interpreting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/>
          <p:cNvSpPr txBox="1">
            <a:spLocks/>
          </p:cNvSpPr>
          <p:nvPr/>
        </p:nvSpPr>
        <p:spPr>
          <a:xfrm>
            <a:off x="838200" y="1634828"/>
            <a:ext cx="3390900" cy="505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just">
              <a:buClr>
                <a:schemeClr val="tx1"/>
              </a:buClr>
              <a:buSzPct val="46000"/>
              <a:buNone/>
            </a:pPr>
            <a:r>
              <a:rPr lang="en-US" b="1" dirty="0" smtClean="0"/>
              <a:t>- From M-M equation:  </a:t>
            </a:r>
            <a:endParaRPr lang="en-US" b="1" baseline="-25000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810000" y="1634828"/>
                <a:ext cx="2667000" cy="675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𝑀𝑎𝑥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.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𝑀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634828"/>
                <a:ext cx="2667000" cy="67576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066800" y="2352145"/>
                <a:ext cx="2667000" cy="675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0.1998=0.2 .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𝑀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2352145"/>
                <a:ext cx="2667000" cy="67576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60225" y="3394364"/>
                <a:ext cx="45165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0.1998 </m:t>
                      </m:r>
                      <m:r>
                        <a:rPr lang="en-US" b="0" i="1" smtClean="0">
                          <a:latin typeface="Cambria Math"/>
                        </a:rPr>
                        <m:t>𝐾𝑀</m:t>
                      </m:r>
                      <m:r>
                        <a:rPr lang="en-US" b="0" i="1" baseline="-25000" smtClean="0">
                          <a:latin typeface="Cambria Math"/>
                        </a:rPr>
                        <m:t> +0.3</m:t>
                      </m:r>
                      <m:r>
                        <a:rPr lang="en-US" b="0" i="1" smtClean="0">
                          <a:latin typeface="Cambria Math"/>
                        </a:rPr>
                        <m:t>996=0.4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225" y="3394364"/>
                <a:ext cx="4516581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5976" y="3763696"/>
                <a:ext cx="451658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0.1998 </m:t>
                      </m:r>
                      <m:r>
                        <a:rPr lang="en-US" b="0" i="1" smtClean="0">
                          <a:latin typeface="Cambria Math"/>
                        </a:rPr>
                        <m:t>𝐾𝑀</m:t>
                      </m:r>
                      <m:r>
                        <a:rPr lang="en-US" b="0" i="1" baseline="-25000" smtClean="0">
                          <a:latin typeface="Cambria Math"/>
                        </a:rPr>
                        <m:t> =0. </m:t>
                      </m:r>
                      <m:r>
                        <a:rPr lang="en-US" b="0" i="1" smtClean="0">
                          <a:latin typeface="Cambria Math"/>
                        </a:rPr>
                        <m:t>0004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976" y="3763696"/>
                <a:ext cx="4516581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600201" y="4280688"/>
                <a:ext cx="2133600" cy="369332"/>
              </a:xfrm>
              <a:prstGeom prst="rect">
                <a:avLst/>
              </a:prstGeom>
              <a:noFill/>
              <a:ln>
                <a:solidFill>
                  <a:srgbClr val="FFFF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𝐾</m:t>
                      </m:r>
                      <m:r>
                        <a:rPr lang="en-US" b="0" i="1" baseline="-25000" smtClean="0">
                          <a:latin typeface="Cambria Math"/>
                        </a:rPr>
                        <m:t>𝑀</m:t>
                      </m:r>
                      <m:r>
                        <a:rPr lang="en-US" b="0" i="1" baseline="-25000" smtClean="0">
                          <a:latin typeface="Cambria Math"/>
                        </a:rPr>
                        <m:t> =0. 0002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1" y="4280688"/>
                <a:ext cx="213360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Striped Right Arrow 28"/>
          <p:cNvSpPr/>
          <p:nvPr/>
        </p:nvSpPr>
        <p:spPr>
          <a:xfrm>
            <a:off x="3576094" y="4160737"/>
            <a:ext cx="1653997" cy="609600"/>
          </a:xfrm>
          <a:prstGeom prst="striped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486400" y="4133028"/>
                <a:ext cx="3124200" cy="646331"/>
              </a:xfrm>
              <a:prstGeom prst="rect">
                <a:avLst/>
              </a:prstGeom>
              <a:noFill/>
              <a:ln>
                <a:solidFill>
                  <a:srgbClr val="FFFF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𝐶𝑜𝑛𝑐𝑒𝑛𝑡𝑟𝑎𝑡𝑖𝑜𝑛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𝑤h𝑒𝑟𝑒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𝑖𝑠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baseline="-25000" smtClean="0">
                          <a:latin typeface="Cambria Math"/>
                        </a:rPr>
                        <m:t>𝑀𝐴𝑋</m:t>
                      </m:r>
                      <m:r>
                        <a:rPr lang="en-US" b="0" i="1" smtClean="0">
                          <a:latin typeface="Cambria Math"/>
                        </a:rPr>
                        <m:t>/2 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133028"/>
                <a:ext cx="3124200" cy="646331"/>
              </a:xfrm>
              <a:prstGeom prst="rect">
                <a:avLst/>
              </a:prstGeom>
              <a:blipFill rotWithShape="1">
                <a:blip r:embed="rId7"/>
                <a:stretch>
                  <a:fillRect b="-5556"/>
                </a:stretch>
              </a:blipFill>
              <a:ln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142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27" grpId="0"/>
      <p:bldP spid="28" grpId="0" animBg="1"/>
      <p:bldP spid="29" grpId="0" animBg="1"/>
      <p:bldP spid="3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Results: Interpreting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irc_mi" descr="300px-Michaelis-Menten_saturation_curve_of_an_enzyme_reaction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154040"/>
            <a:ext cx="4800600" cy="33604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ontent Placeholder 2"/>
          <p:cNvSpPr txBox="1">
            <a:spLocks/>
          </p:cNvSpPr>
          <p:nvPr/>
        </p:nvSpPr>
        <p:spPr>
          <a:xfrm>
            <a:off x="419100" y="1295400"/>
            <a:ext cx="2971800" cy="65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b="1" dirty="0" err="1" smtClean="0"/>
              <a:t>Michaelis-Menten</a:t>
            </a:r>
            <a:endParaRPr lang="en-US" b="1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354782" y="2139294"/>
                <a:ext cx="3581400" cy="675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𝑀𝑎𝑥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 .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𝑀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𝑆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4782" y="2139294"/>
                <a:ext cx="3581400" cy="67576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Oval 15"/>
          <p:cNvSpPr/>
          <p:nvPr/>
        </p:nvSpPr>
        <p:spPr>
          <a:xfrm>
            <a:off x="6619009" y="2321128"/>
            <a:ext cx="505691" cy="490469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Oval 17"/>
          <p:cNvSpPr/>
          <p:nvPr/>
        </p:nvSpPr>
        <p:spPr>
          <a:xfrm>
            <a:off x="7145482" y="2491424"/>
            <a:ext cx="588818" cy="363668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5915890" y="3027905"/>
            <a:ext cx="2971800" cy="1193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b="1" dirty="0" smtClean="0"/>
              <a:t>K</a:t>
            </a:r>
            <a:r>
              <a:rPr lang="en-US" b="1" baseline="-25000" dirty="0" smtClean="0"/>
              <a:t>M</a:t>
            </a:r>
            <a:r>
              <a:rPr lang="en-US" b="1" dirty="0" smtClean="0"/>
              <a:t> and S : Molarity</a:t>
            </a:r>
          </a:p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b="1" dirty="0" smtClean="0"/>
              <a:t>V: abs/ sec</a:t>
            </a:r>
          </a:p>
        </p:txBody>
      </p:sp>
      <p:sp>
        <p:nvSpPr>
          <p:cNvPr id="22" name="Oval 21"/>
          <p:cNvSpPr/>
          <p:nvPr/>
        </p:nvSpPr>
        <p:spPr>
          <a:xfrm>
            <a:off x="1905000" y="2477175"/>
            <a:ext cx="505691" cy="494625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Oval 22"/>
          <p:cNvSpPr/>
          <p:nvPr/>
        </p:nvSpPr>
        <p:spPr>
          <a:xfrm>
            <a:off x="1676400" y="2937182"/>
            <a:ext cx="588818" cy="363668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Oval 24"/>
          <p:cNvSpPr/>
          <p:nvPr/>
        </p:nvSpPr>
        <p:spPr>
          <a:xfrm>
            <a:off x="2265218" y="4221507"/>
            <a:ext cx="588818" cy="363668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577252" y="2601870"/>
            <a:ext cx="243314" cy="2323425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rved Right Arrow 5"/>
          <p:cNvSpPr/>
          <p:nvPr/>
        </p:nvSpPr>
        <p:spPr>
          <a:xfrm>
            <a:off x="838200" y="4221506"/>
            <a:ext cx="739052" cy="1950694"/>
          </a:xfrm>
          <a:prstGeom prst="curved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1653880" y="5722285"/>
            <a:ext cx="2971800" cy="11936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just">
              <a:buClr>
                <a:schemeClr val="tx1"/>
              </a:buClr>
              <a:buSzPct val="46000"/>
              <a:buNone/>
            </a:pPr>
            <a:r>
              <a:rPr lang="en-US" b="1" dirty="0" smtClean="0"/>
              <a:t>Small S: Slope is </a:t>
            </a:r>
            <a:r>
              <a:rPr lang="en-US" b="1" dirty="0" err="1" smtClean="0"/>
              <a:t>V</a:t>
            </a:r>
            <a:r>
              <a:rPr lang="en-US" b="1" baseline="-25000" dirty="0" err="1" smtClean="0"/>
              <a:t>max</a:t>
            </a:r>
            <a:r>
              <a:rPr lang="en-US" b="1" dirty="0" smtClean="0"/>
              <a:t>/K</a:t>
            </a:r>
            <a:r>
              <a:rPr lang="en-US" b="1" baseline="-25000" dirty="0" smtClean="0"/>
              <a:t>M</a:t>
            </a: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5791200" y="4330583"/>
            <a:ext cx="2971800" cy="119360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just">
              <a:buClr>
                <a:schemeClr val="tx1"/>
              </a:buClr>
              <a:buSzPct val="46000"/>
              <a:buNone/>
            </a:pPr>
            <a:r>
              <a:rPr lang="en-US" b="1" dirty="0" smtClean="0"/>
              <a:t>Large S: Saturation of enzyme</a:t>
            </a:r>
          </a:p>
          <a:p>
            <a:pPr marL="0" lvl="2" indent="0" algn="just">
              <a:buClr>
                <a:schemeClr val="tx1"/>
              </a:buClr>
              <a:buSzPct val="46000"/>
              <a:buNone/>
            </a:pPr>
            <a:r>
              <a:rPr lang="en-US" sz="3200" b="1" baseline="-25000" dirty="0" smtClean="0"/>
              <a:t>V = </a:t>
            </a:r>
            <a:r>
              <a:rPr lang="en-US" sz="3200" b="1" baseline="-25000" dirty="0" err="1" smtClean="0"/>
              <a:t>Vmax</a:t>
            </a:r>
            <a:endParaRPr lang="en-US" sz="3200" b="1" baseline="-25000" dirty="0" smtClean="0"/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2971800" y="2477176"/>
            <a:ext cx="2944090" cy="275364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rved Right Arrow 23"/>
          <p:cNvSpPr/>
          <p:nvPr/>
        </p:nvSpPr>
        <p:spPr>
          <a:xfrm>
            <a:off x="4332902" y="2535403"/>
            <a:ext cx="1055325" cy="2355942"/>
          </a:xfrm>
          <a:prstGeom prst="curvedRight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95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22" grpId="0" animBg="1"/>
      <p:bldP spid="23" grpId="0" animBg="1"/>
      <p:bldP spid="25" grpId="0" animBg="1"/>
      <p:bldP spid="6" grpId="0" animBg="1"/>
      <p:bldP spid="17" grpId="0"/>
      <p:bldP spid="19" grpId="0"/>
      <p:bldP spid="2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Results: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 txBox="1">
            <a:spLocks/>
          </p:cNvSpPr>
          <p:nvPr/>
        </p:nvSpPr>
        <p:spPr>
          <a:xfrm>
            <a:off x="339436" y="1295400"/>
            <a:ext cx="8575964" cy="5638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dirty="0"/>
              <a:t>Plot the change in absorbance as a function of time, and determine the slope (this is the initial reaction rate, “v”). You will need to do this for each enzyme concentration and for each </a:t>
            </a:r>
            <a:r>
              <a:rPr lang="en-US" dirty="0" err="1"/>
              <a:t>ascorbate</a:t>
            </a:r>
            <a:r>
              <a:rPr lang="en-US" dirty="0"/>
              <a:t> concentration.</a:t>
            </a:r>
            <a:endParaRPr lang="pt-BR" dirty="0"/>
          </a:p>
          <a:p>
            <a:pPr lvl="0"/>
            <a:r>
              <a:rPr lang="en-US" dirty="0"/>
              <a:t>Construct a table showing initial reaction rate “v” as a function of substrate concentration, [S].</a:t>
            </a:r>
            <a:endParaRPr lang="pt-BR" dirty="0"/>
          </a:p>
          <a:p>
            <a:pPr lvl="0"/>
            <a:r>
              <a:rPr lang="en-US" dirty="0"/>
              <a:t>Plot initial </a:t>
            </a:r>
            <a:r>
              <a:rPr lang="en-US" dirty="0" err="1"/>
              <a:t>initial</a:t>
            </a:r>
            <a:r>
              <a:rPr lang="en-US" dirty="0"/>
              <a:t> reaction rate “v” as a function of substrate concentration, [S] (this is the </a:t>
            </a:r>
            <a:r>
              <a:rPr lang="en-US" dirty="0" err="1"/>
              <a:t>Michaelis-Menten</a:t>
            </a:r>
            <a:r>
              <a:rPr lang="en-US" dirty="0"/>
              <a:t> plot). Briefly discuss your observations.</a:t>
            </a:r>
            <a:endParaRPr lang="pt-BR" dirty="0"/>
          </a:p>
          <a:p>
            <a:pPr lvl="0"/>
            <a:r>
              <a:rPr lang="en-US" dirty="0"/>
              <a:t>From the </a:t>
            </a:r>
            <a:r>
              <a:rPr lang="en-US" dirty="0" err="1"/>
              <a:t>Michaelis-Menten</a:t>
            </a:r>
            <a:r>
              <a:rPr lang="en-US" dirty="0"/>
              <a:t> plot, estimate Km and </a:t>
            </a:r>
            <a:r>
              <a:rPr lang="en-US" dirty="0" err="1"/>
              <a:t>Vmax</a:t>
            </a:r>
            <a:r>
              <a:rPr lang="en-US" dirty="0"/>
              <a:t>.</a:t>
            </a:r>
            <a:endParaRPr lang="pt-BR" dirty="0"/>
          </a:p>
          <a:p>
            <a:pPr lvl="0"/>
            <a:r>
              <a:rPr lang="en-US" dirty="0"/>
              <a:t>Construct a table showing initial reaction rate “v” as a function of </a:t>
            </a:r>
            <a:r>
              <a:rPr lang="en-US" dirty="0" err="1"/>
              <a:t>ascorbate</a:t>
            </a:r>
            <a:r>
              <a:rPr lang="en-US" dirty="0"/>
              <a:t> concentration.</a:t>
            </a:r>
            <a:endParaRPr lang="pt-BR" dirty="0"/>
          </a:p>
          <a:p>
            <a:pPr lvl="0"/>
            <a:r>
              <a:rPr lang="en-US" dirty="0"/>
              <a:t>Plot initial reaction rate “v” as a function of </a:t>
            </a:r>
            <a:r>
              <a:rPr lang="en-US" dirty="0" err="1"/>
              <a:t>ascorbate</a:t>
            </a:r>
            <a:r>
              <a:rPr lang="en-US" dirty="0"/>
              <a:t> concentration. Briefly discuss your observations.</a:t>
            </a:r>
            <a:endParaRPr lang="pt-BR" dirty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70986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Visual observations: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 txBox="1">
            <a:spLocks/>
          </p:cNvSpPr>
          <p:nvPr/>
        </p:nvSpPr>
        <p:spPr>
          <a:xfrm>
            <a:off x="339436" y="1295400"/>
            <a:ext cx="8575964" cy="56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 smtClean="0"/>
              <a:t>“Experiment</a:t>
            </a:r>
            <a:r>
              <a:rPr lang="en-US" dirty="0"/>
              <a:t>” with the browning reactions and record your observations. </a:t>
            </a:r>
            <a:endParaRPr lang="en-US" dirty="0" smtClean="0"/>
          </a:p>
          <a:p>
            <a:pPr algn="just"/>
            <a:r>
              <a:rPr lang="en-US" dirty="0" smtClean="0"/>
              <a:t>Choose </a:t>
            </a:r>
            <a:r>
              <a:rPr lang="en-US" dirty="0"/>
              <a:t>factors that you believe will influence </a:t>
            </a:r>
            <a:r>
              <a:rPr lang="en-US" dirty="0" smtClean="0"/>
              <a:t>the</a:t>
            </a:r>
          </a:p>
          <a:p>
            <a:pPr lvl="1" algn="just"/>
            <a:r>
              <a:rPr lang="en-US" dirty="0" smtClean="0"/>
              <a:t>rate </a:t>
            </a:r>
            <a:r>
              <a:rPr lang="en-US" dirty="0"/>
              <a:t>of the </a:t>
            </a:r>
            <a:r>
              <a:rPr lang="en-US" dirty="0" smtClean="0"/>
              <a:t>reaction</a:t>
            </a:r>
          </a:p>
          <a:p>
            <a:pPr lvl="1" algn="just"/>
            <a:r>
              <a:rPr lang="en-US" dirty="0" smtClean="0"/>
              <a:t>severity </a:t>
            </a:r>
            <a:r>
              <a:rPr lang="en-US" dirty="0"/>
              <a:t>of </a:t>
            </a:r>
            <a:r>
              <a:rPr lang="en-US" dirty="0" smtClean="0"/>
              <a:t>browning</a:t>
            </a:r>
          </a:p>
          <a:p>
            <a:pPr lvl="1" algn="just"/>
            <a:r>
              <a:rPr lang="en-US" dirty="0" smtClean="0"/>
              <a:t>reversibility </a:t>
            </a:r>
            <a:r>
              <a:rPr lang="en-US" dirty="0"/>
              <a:t>of the </a:t>
            </a:r>
            <a:r>
              <a:rPr lang="en-US" dirty="0" smtClean="0"/>
              <a:t>browning</a:t>
            </a:r>
          </a:p>
          <a:p>
            <a:pPr lvl="1" algn="just"/>
            <a:r>
              <a:rPr lang="en-US" dirty="0" smtClean="0"/>
              <a:t>timing </a:t>
            </a:r>
            <a:r>
              <a:rPr lang="en-US" dirty="0"/>
              <a:t>of the reaction </a:t>
            </a:r>
            <a:endParaRPr lang="en-US" dirty="0" smtClean="0"/>
          </a:p>
          <a:p>
            <a:pPr lvl="1" algn="just"/>
            <a:r>
              <a:rPr lang="en-US" dirty="0" smtClean="0"/>
              <a:t>timing </a:t>
            </a:r>
            <a:r>
              <a:rPr lang="en-US" dirty="0"/>
              <a:t>of reversibility of </a:t>
            </a:r>
            <a:r>
              <a:rPr lang="en-US" dirty="0" smtClean="0"/>
              <a:t>color</a:t>
            </a:r>
            <a:endParaRPr lang="en-US" b="1" dirty="0" smtClean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81799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4800600" cy="1371600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>
                <a:solidFill>
                  <a:srgbClr val="FFFF00"/>
                </a:solidFill>
              </a:rPr>
              <a:t>Browning:</a:t>
            </a:r>
            <a:endParaRPr lang="en-US" sz="3000" b="1" dirty="0">
              <a:solidFill>
                <a:srgbClr val="FFFF00"/>
              </a:solidFill>
            </a:endParaRPr>
          </a:p>
          <a:p>
            <a:pPr marL="800100" lvl="3" indent="-342900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600" b="1" dirty="0" smtClean="0"/>
              <a:t>Fruits </a:t>
            </a:r>
            <a:r>
              <a:rPr lang="en-US" sz="2600" b="1" dirty="0"/>
              <a:t>and </a:t>
            </a:r>
            <a:r>
              <a:rPr lang="en-US" sz="2600" b="1" dirty="0" smtClean="0"/>
              <a:t>vegetables </a:t>
            </a:r>
            <a:endParaRPr lang="en-US" sz="2600" b="1" dirty="0"/>
          </a:p>
          <a:p>
            <a:pPr marL="914400" lvl="2" indent="0">
              <a:buClr>
                <a:schemeClr val="tx1"/>
              </a:buClr>
              <a:buSzPct val="46000"/>
              <a:buNone/>
            </a:pPr>
            <a:endParaRPr lang="en-US" sz="2200" b="1" dirty="0" smtClean="0"/>
          </a:p>
          <a:p>
            <a:pPr marL="914400" lvl="2" indent="0">
              <a:buClr>
                <a:schemeClr val="tx1"/>
              </a:buClr>
              <a:buSzPct val="46000"/>
              <a:buNone/>
            </a:pPr>
            <a:endParaRPr lang="en-US" sz="2200" b="1" dirty="0"/>
          </a:p>
          <a:p>
            <a:pPr marL="914400" lvl="2" indent="0">
              <a:buClr>
                <a:schemeClr val="tx1"/>
              </a:buClr>
              <a:buSzPct val="46000"/>
              <a:buNone/>
            </a:pPr>
            <a:endParaRPr lang="en-US" sz="2200" b="1" dirty="0" smtClean="0"/>
          </a:p>
          <a:p>
            <a:pPr marL="914400" lvl="2" indent="0">
              <a:buClr>
                <a:schemeClr val="tx1"/>
              </a:buClr>
              <a:buSzPct val="46000"/>
              <a:buNone/>
            </a:pPr>
            <a:endParaRPr lang="en-US" sz="2200" b="1" dirty="0" smtClean="0"/>
          </a:p>
          <a:p>
            <a:pPr marL="914400" lvl="2" indent="0">
              <a:buClr>
                <a:schemeClr val="tx1"/>
              </a:buClr>
              <a:buSzPct val="46000"/>
              <a:buNone/>
            </a:pPr>
            <a:endParaRPr lang="en-US" sz="2200" b="1" dirty="0"/>
          </a:p>
          <a:p>
            <a:pPr marL="914400" lvl="2" indent="0">
              <a:buClr>
                <a:schemeClr val="tx1"/>
              </a:buClr>
              <a:buSzPct val="46000"/>
              <a:buNone/>
            </a:pPr>
            <a:endParaRPr lang="en-US" sz="2200" b="1" dirty="0"/>
          </a:p>
          <a:p>
            <a:pPr marL="457200" lvl="1" indent="0">
              <a:buClr>
                <a:schemeClr val="tx1"/>
              </a:buClr>
              <a:buSzPct val="46000"/>
              <a:buNone/>
            </a:pPr>
            <a:endParaRPr lang="en-US" sz="2600" b="1" dirty="0" smtClean="0"/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3000" b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Left Brace 3"/>
          <p:cNvSpPr/>
          <p:nvPr/>
        </p:nvSpPr>
        <p:spPr>
          <a:xfrm>
            <a:off x="4457700" y="1752600"/>
            <a:ext cx="533400" cy="1219200"/>
          </a:xfrm>
          <a:prstGeom prst="leftBrac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extBox 6"/>
          <p:cNvSpPr txBox="1"/>
          <p:nvPr/>
        </p:nvSpPr>
        <p:spPr>
          <a:xfrm>
            <a:off x="4991100" y="1724885"/>
            <a:ext cx="30861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 Enzymatic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Non-enzymatic</a:t>
            </a:r>
          </a:p>
          <a:p>
            <a:endParaRPr lang="en-US" dirty="0"/>
          </a:p>
          <a:p>
            <a:endParaRPr lang="pt-BR" dirty="0"/>
          </a:p>
        </p:txBody>
      </p:sp>
      <p:sp>
        <p:nvSpPr>
          <p:cNvPr id="8" name="Down Arrow 7"/>
          <p:cNvSpPr/>
          <p:nvPr/>
        </p:nvSpPr>
        <p:spPr>
          <a:xfrm>
            <a:off x="5715000" y="2971800"/>
            <a:ext cx="1219200" cy="914400"/>
          </a:xfrm>
          <a:prstGeom prst="down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extBox 8"/>
          <p:cNvSpPr txBox="1"/>
          <p:nvPr/>
        </p:nvSpPr>
        <p:spPr>
          <a:xfrm>
            <a:off x="4696691" y="4114800"/>
            <a:ext cx="3162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Oxidation of phenolic compounds</a:t>
            </a:r>
            <a:endParaRPr lang="pt-BR" sz="2400" dirty="0"/>
          </a:p>
        </p:txBody>
      </p:sp>
      <p:sp>
        <p:nvSpPr>
          <p:cNvPr id="10" name="Left Arrow 9"/>
          <p:cNvSpPr/>
          <p:nvPr/>
        </p:nvSpPr>
        <p:spPr>
          <a:xfrm>
            <a:off x="3730336" y="4208042"/>
            <a:ext cx="914400" cy="973558"/>
          </a:xfrm>
          <a:prstGeom prst="lef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588818" y="4004228"/>
            <a:ext cx="3162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Sensory properties</a:t>
            </a:r>
          </a:p>
          <a:p>
            <a:pPr algn="ctr"/>
            <a:r>
              <a:rPr lang="en-US" sz="2400" dirty="0" smtClean="0"/>
              <a:t>- Color</a:t>
            </a:r>
          </a:p>
          <a:p>
            <a:pPr algn="ctr"/>
            <a:r>
              <a:rPr lang="en-US" sz="2400" dirty="0" smtClean="0"/>
              <a:t>- Flavor</a:t>
            </a:r>
            <a:endParaRPr lang="pt-BR" sz="24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1108364" y="5204557"/>
            <a:ext cx="762000" cy="68580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149186" y="5228804"/>
            <a:ext cx="914400" cy="68580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0" y="5914604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Bad</a:t>
            </a:r>
            <a:endParaRPr lang="pt-BR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2670470" y="5862888"/>
            <a:ext cx="1600200" cy="675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Good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391631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/>
      <p:bldP spid="16" grpId="0"/>
      <p:bldP spid="1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Visual observations: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 txBox="1">
            <a:spLocks/>
          </p:cNvSpPr>
          <p:nvPr/>
        </p:nvSpPr>
        <p:spPr>
          <a:xfrm>
            <a:off x="-304800" y="1295400"/>
            <a:ext cx="92202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r>
              <a:rPr lang="en-US" dirty="0"/>
              <a:t>Expect to conduct MANY different observational trials, using about 10 mL of solution for each. </a:t>
            </a:r>
            <a:endParaRPr lang="en-US" dirty="0" smtClean="0"/>
          </a:p>
          <a:p>
            <a:pPr lvl="1" algn="just"/>
            <a:r>
              <a:rPr lang="en-US" dirty="0" smtClean="0"/>
              <a:t>Take </a:t>
            </a:r>
            <a:r>
              <a:rPr lang="en-US" dirty="0"/>
              <a:t>your time and record all observations. </a:t>
            </a:r>
            <a:endParaRPr lang="en-US" dirty="0" smtClean="0"/>
          </a:p>
          <a:p>
            <a:pPr lvl="1" algn="just"/>
            <a:r>
              <a:rPr lang="en-US" dirty="0" smtClean="0"/>
              <a:t>You </a:t>
            </a:r>
            <a:r>
              <a:rPr lang="en-US" dirty="0"/>
              <a:t>are on your own, so the more data you collect the better the discussion you can write. </a:t>
            </a:r>
            <a:endParaRPr lang="en-US" dirty="0" smtClean="0"/>
          </a:p>
          <a:p>
            <a:pPr lvl="1" algn="just"/>
            <a:r>
              <a:rPr lang="en-US" dirty="0" smtClean="0"/>
              <a:t>THINK </a:t>
            </a:r>
            <a:r>
              <a:rPr lang="en-US" dirty="0"/>
              <a:t>about what you are doing before you do it. Create a hypothesis and experimentally test it. </a:t>
            </a:r>
            <a:endParaRPr lang="pt-BR" dirty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 smtClean="0"/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82998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Tool Box: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 txBox="1">
            <a:spLocks/>
          </p:cNvSpPr>
          <p:nvPr/>
        </p:nvSpPr>
        <p:spPr>
          <a:xfrm>
            <a:off x="152400" y="1295400"/>
            <a:ext cx="8763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dirty="0"/>
              <a:t>A beaker and stir-bar for mixing.</a:t>
            </a:r>
            <a:endParaRPr lang="pt-BR" dirty="0"/>
          </a:p>
          <a:p>
            <a:pPr lvl="0"/>
            <a:r>
              <a:rPr lang="en-US" dirty="0"/>
              <a:t>Buffers to control pH</a:t>
            </a:r>
            <a:endParaRPr lang="pt-BR" dirty="0"/>
          </a:p>
          <a:p>
            <a:pPr lvl="0"/>
            <a:r>
              <a:rPr lang="en-US" dirty="0"/>
              <a:t>Hydrochloric acid solution to modify pH</a:t>
            </a:r>
            <a:endParaRPr lang="pt-BR" dirty="0"/>
          </a:p>
          <a:p>
            <a:pPr lvl="0"/>
            <a:r>
              <a:rPr lang="en-US" dirty="0"/>
              <a:t>Citric acid to modify pH and act as a metal </a:t>
            </a:r>
            <a:r>
              <a:rPr lang="en-US" dirty="0" err="1"/>
              <a:t>chelator</a:t>
            </a:r>
            <a:endParaRPr lang="pt-BR" dirty="0"/>
          </a:p>
          <a:p>
            <a:pPr lvl="0"/>
            <a:r>
              <a:rPr lang="en-US" dirty="0"/>
              <a:t>Phosphates to act as metal </a:t>
            </a:r>
            <a:r>
              <a:rPr lang="en-US" dirty="0" err="1"/>
              <a:t>chelators</a:t>
            </a:r>
            <a:endParaRPr lang="pt-BR" dirty="0"/>
          </a:p>
          <a:p>
            <a:pPr lvl="0"/>
            <a:r>
              <a:rPr lang="en-US" dirty="0"/>
              <a:t>Hydrogen peroxide as an oxygen source</a:t>
            </a:r>
            <a:endParaRPr lang="pt-BR" dirty="0"/>
          </a:p>
          <a:p>
            <a:pPr lvl="0"/>
            <a:r>
              <a:rPr lang="en-US" dirty="0"/>
              <a:t>A hot plate to provide heat</a:t>
            </a:r>
            <a:endParaRPr lang="pt-BR" dirty="0"/>
          </a:p>
          <a:p>
            <a:pPr lvl="0"/>
            <a:r>
              <a:rPr lang="en-US" dirty="0"/>
              <a:t>Ice to provide cold</a:t>
            </a:r>
            <a:endParaRPr lang="pt-BR" dirty="0"/>
          </a:p>
          <a:p>
            <a:pPr lvl="0"/>
            <a:r>
              <a:rPr lang="en-US" dirty="0"/>
              <a:t>Ascorbic acid and/or sodium sulfite (inhibitor)</a:t>
            </a:r>
            <a:endParaRPr lang="pt-BR" dirty="0"/>
          </a:p>
          <a:p>
            <a:pPr lvl="0"/>
            <a:r>
              <a:rPr lang="en-US" dirty="0" err="1"/>
              <a:t>Bentonite</a:t>
            </a:r>
            <a:r>
              <a:rPr lang="en-US" dirty="0"/>
              <a:t> clay, as a protein binding agent</a:t>
            </a:r>
            <a:endParaRPr lang="pt-BR" dirty="0"/>
          </a:p>
          <a:p>
            <a:pPr lvl="0"/>
            <a:r>
              <a:rPr lang="en-US" dirty="0"/>
              <a:t>Sodium Borate (Borax) (inhibitor)</a:t>
            </a:r>
            <a:endParaRPr lang="pt-BR" dirty="0"/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02386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INTRODUCTION: PPO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7910"/>
            <a:ext cx="8229600" cy="4525963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err="1" smtClean="0"/>
              <a:t>Polyphenoloxidase</a:t>
            </a:r>
            <a:r>
              <a:rPr lang="en-US" sz="3000" b="1" dirty="0" smtClean="0"/>
              <a:t> (PPO): Enzyme that catalyze browning reaction</a:t>
            </a:r>
            <a:endParaRPr lang="en-US" sz="3000" b="1" dirty="0"/>
          </a:p>
          <a:p>
            <a:pPr lvl="1">
              <a:buClr>
                <a:schemeClr val="tx1"/>
              </a:buClr>
              <a:buSzPct val="46000"/>
              <a:buFontTx/>
              <a:buChar char="-"/>
            </a:pPr>
            <a:r>
              <a:rPr lang="en-US" sz="2600" b="1" dirty="0" smtClean="0"/>
              <a:t>Examples: Apples, avocados, lettuce, potatoes</a:t>
            </a:r>
          </a:p>
          <a:p>
            <a:pPr marL="457200" lvl="1" indent="0">
              <a:buClr>
                <a:schemeClr val="tx1"/>
              </a:buClr>
              <a:buSzPct val="46000"/>
              <a:buNone/>
            </a:pPr>
            <a:r>
              <a:rPr lang="en-US" sz="2600" b="1" dirty="0" smtClean="0"/>
              <a:t>	</a:t>
            </a:r>
            <a:endParaRPr lang="en-US" sz="2200" b="1" dirty="0"/>
          </a:p>
          <a:p>
            <a:pPr marL="914400" lvl="2" indent="0">
              <a:buClr>
                <a:schemeClr val="tx1"/>
              </a:buClr>
              <a:buSzPct val="46000"/>
              <a:buNone/>
            </a:pPr>
            <a:endParaRPr lang="en-US" sz="2200" b="1" dirty="0"/>
          </a:p>
          <a:p>
            <a:pPr marL="457200" lvl="1" indent="0">
              <a:buClr>
                <a:schemeClr val="tx1"/>
              </a:buClr>
              <a:buSzPct val="46000"/>
              <a:buNone/>
            </a:pPr>
            <a:endParaRPr lang="en-US" sz="2600" b="1" dirty="0" smtClean="0"/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3000" b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355" y="3886200"/>
            <a:ext cx="6466114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3340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65425" y="5334000"/>
            <a:ext cx="123997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Quinones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838200" y="5181600"/>
            <a:ext cx="1676400" cy="8382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Oval 11"/>
          <p:cNvSpPr/>
          <p:nvPr/>
        </p:nvSpPr>
        <p:spPr>
          <a:xfrm>
            <a:off x="2533650" y="4419600"/>
            <a:ext cx="723900" cy="5334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Oval 12"/>
          <p:cNvSpPr/>
          <p:nvPr/>
        </p:nvSpPr>
        <p:spPr>
          <a:xfrm>
            <a:off x="6961414" y="4305300"/>
            <a:ext cx="723900" cy="5334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-339467" y="3482511"/>
            <a:ext cx="3162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The reaction: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491762" y="5600700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Insoluble brown Polymers</a:t>
            </a:r>
          </a:p>
        </p:txBody>
      </p:sp>
      <p:sp>
        <p:nvSpPr>
          <p:cNvPr id="10" name="Striped Right Arrow 9"/>
          <p:cNvSpPr/>
          <p:nvPr/>
        </p:nvSpPr>
        <p:spPr>
          <a:xfrm rot="4424429">
            <a:off x="7034562" y="4968930"/>
            <a:ext cx="914400" cy="838200"/>
          </a:xfrm>
          <a:prstGeom prst="striped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Oval 17"/>
          <p:cNvSpPr/>
          <p:nvPr/>
        </p:nvSpPr>
        <p:spPr>
          <a:xfrm>
            <a:off x="3647212" y="5143500"/>
            <a:ext cx="1676400" cy="8382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TextBox 18"/>
          <p:cNvSpPr txBox="1"/>
          <p:nvPr/>
        </p:nvSpPr>
        <p:spPr>
          <a:xfrm>
            <a:off x="3146710" y="4550122"/>
            <a:ext cx="621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Cu</a:t>
            </a:r>
            <a:r>
              <a:rPr lang="en-US" baseline="30000" dirty="0" smtClean="0">
                <a:solidFill>
                  <a:schemeClr val="bg1"/>
                </a:solidFill>
              </a:rPr>
              <a:t>+</a:t>
            </a:r>
            <a:endParaRPr lang="pt-BR" baseline="30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155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2" grpId="0" animBg="1"/>
      <p:bldP spid="13" grpId="0" animBg="1"/>
      <p:bldP spid="14" grpId="0"/>
      <p:bldP spid="15" grpId="0"/>
      <p:bldP spid="10" grpId="0" animBg="1"/>
      <p:bldP spid="18" grpId="0" animBg="1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7680"/>
            <a:ext cx="8382000" cy="1143000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>
                <a:solidFill>
                  <a:srgbClr val="FFFF00"/>
                </a:solidFill>
              </a:rPr>
              <a:t>What factors determine rate of enzymatic browning?</a:t>
            </a:r>
            <a:endParaRPr lang="en-US" sz="2200" b="1" dirty="0"/>
          </a:p>
          <a:p>
            <a:pPr marL="457200" lvl="1" indent="0">
              <a:buClr>
                <a:schemeClr val="tx1"/>
              </a:buClr>
              <a:buSzPct val="46000"/>
              <a:buNone/>
            </a:pPr>
            <a:endParaRPr lang="en-US" sz="2600" b="1" dirty="0" smtClean="0"/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3000" b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2293268"/>
            <a:ext cx="8382000" cy="22783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600" b="1" dirty="0" smtClean="0"/>
              <a:t>Concentration of available PPO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600" b="1" dirty="0" smtClean="0"/>
              <a:t>Concentration of </a:t>
            </a:r>
            <a:r>
              <a:rPr lang="en-US" sz="2600" b="1" dirty="0" err="1" smtClean="0"/>
              <a:t>Phenolics</a:t>
            </a:r>
            <a:endParaRPr lang="en-US" sz="2600" b="1" dirty="0" smtClean="0"/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600" b="1" dirty="0" smtClean="0"/>
              <a:t>pH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600" b="1" dirty="0" smtClean="0"/>
              <a:t>Temperature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600" b="1" dirty="0" smtClean="0"/>
              <a:t>Oxygen availability</a:t>
            </a:r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3000" b="1" dirty="0" smtClean="0"/>
          </a:p>
        </p:txBody>
      </p:sp>
    </p:spTree>
    <p:extLst>
      <p:ext uri="{BB962C8B-B14F-4D97-AF65-F5344CB8AC3E}">
        <p14:creationId xmlns:p14="http://schemas.microsoft.com/office/powerpoint/2010/main" val="3702368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INTRODUCTION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 txBox="1">
            <a:spLocks/>
          </p:cNvSpPr>
          <p:nvPr/>
        </p:nvSpPr>
        <p:spPr>
          <a:xfrm>
            <a:off x="540345" y="1371600"/>
            <a:ext cx="8382000" cy="557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>
                <a:solidFill>
                  <a:srgbClr val="FFFF00"/>
                </a:solidFill>
              </a:rPr>
              <a:t>How can we control the reaction?</a:t>
            </a:r>
            <a:endParaRPr lang="en-US" sz="2200" b="1" dirty="0" smtClean="0"/>
          </a:p>
          <a:p>
            <a:pPr marL="457200" lvl="1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2600" b="1" dirty="0" smtClean="0"/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3000" b="1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51172" y="2057400"/>
            <a:ext cx="8382000" cy="3276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600" b="1" dirty="0" err="1"/>
              <a:t>Ascorbates</a:t>
            </a:r>
            <a:r>
              <a:rPr lang="en-US" sz="2600" b="1" dirty="0"/>
              <a:t>, bisulfites, </a:t>
            </a:r>
            <a:r>
              <a:rPr lang="en-US" sz="2600" b="1" dirty="0" err="1"/>
              <a:t>thiols</a:t>
            </a:r>
            <a:r>
              <a:rPr lang="en-US" sz="2600" b="1" dirty="0"/>
              <a:t> --- Reducing agents, Reduce </a:t>
            </a:r>
            <a:r>
              <a:rPr lang="en-US" sz="2600" b="1" dirty="0" err="1"/>
              <a:t>quinone</a:t>
            </a:r>
            <a:r>
              <a:rPr lang="en-US" sz="2600" b="1" dirty="0"/>
              <a:t> formation</a:t>
            </a:r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600" b="1" dirty="0"/>
              <a:t>EDTA, Oxalis acid, Citric Acid --- </a:t>
            </a:r>
            <a:r>
              <a:rPr lang="en-US" sz="2600" b="1" dirty="0" err="1"/>
              <a:t>Chelators</a:t>
            </a:r>
            <a:endParaRPr lang="en-US" sz="2600" b="1" dirty="0"/>
          </a:p>
          <a:p>
            <a:pPr lvl="1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600" b="1" dirty="0"/>
              <a:t>Citric acid, malic, phosphoric acids --- Change pH of solution</a:t>
            </a:r>
          </a:p>
          <a:p>
            <a:pPr marL="0" indent="0">
              <a:buClr>
                <a:schemeClr val="tx1"/>
              </a:buClr>
              <a:buSzPct val="46000"/>
              <a:buFont typeface="Arial" pitchFamily="34" charset="0"/>
              <a:buNone/>
            </a:pPr>
            <a:endParaRPr lang="en-US" sz="3000" b="1" dirty="0" smtClean="0"/>
          </a:p>
        </p:txBody>
      </p:sp>
    </p:spTree>
    <p:extLst>
      <p:ext uri="{BB962C8B-B14F-4D97-AF65-F5344CB8AC3E}">
        <p14:creationId xmlns:p14="http://schemas.microsoft.com/office/powerpoint/2010/main" val="3175949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3100"/>
            <a:ext cx="8229600" cy="4525963"/>
          </a:xfrm>
        </p:spPr>
        <p:txBody>
          <a:bodyPr>
            <a:normAutofit/>
          </a:bodyPr>
          <a:lstStyle/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/>
              <a:t>To measure enzymatic activity and determine concentration dependence of an enzyme-</a:t>
            </a:r>
            <a:r>
              <a:rPr lang="en-US" sz="3000" b="1" dirty="0" err="1"/>
              <a:t>catayzed</a:t>
            </a:r>
            <a:r>
              <a:rPr lang="en-US" sz="3000" b="1" dirty="0"/>
              <a:t> reaction rate on substrate concentration</a:t>
            </a:r>
          </a:p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/>
              <a:t>Evaluate influence of inhibitors</a:t>
            </a:r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200" b="1" dirty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200" b="1" dirty="0"/>
          </a:p>
          <a:p>
            <a:pPr marL="457200" lvl="1" indent="0">
              <a:buClr>
                <a:schemeClr val="tx1"/>
              </a:buClr>
              <a:buSzPct val="46000"/>
              <a:buNone/>
            </a:pPr>
            <a:endParaRPr lang="en-US" sz="2600" b="1" dirty="0" smtClean="0"/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3000" b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600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3101"/>
            <a:ext cx="8229600" cy="1953500"/>
          </a:xfrm>
        </p:spPr>
        <p:txBody>
          <a:bodyPr>
            <a:normAutofit/>
          </a:bodyPr>
          <a:lstStyle/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Potato filtrate: being prepared</a:t>
            </a:r>
          </a:p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Substrate: 20mM catechol dissolved in buffer</a:t>
            </a:r>
          </a:p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/>
              <a:t>5mM ascorbic acid dissolved in buffer</a:t>
            </a:r>
            <a:endParaRPr lang="en-US" sz="3000" b="1" dirty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200" b="1" dirty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2200" b="1" dirty="0"/>
          </a:p>
          <a:p>
            <a:pPr marL="457200" lvl="1" indent="0">
              <a:buClr>
                <a:schemeClr val="tx1"/>
              </a:buClr>
              <a:buSzPct val="46000"/>
              <a:buNone/>
            </a:pPr>
            <a:endParaRPr lang="en-US" sz="2600" b="1" dirty="0" smtClean="0"/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3000" b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533400" y="3276600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 smtClean="0"/>
              <a:t>Method 1: Rate of Enzyme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28600" y="4105296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 txBox="1">
            <a:spLocks/>
          </p:cNvSpPr>
          <p:nvPr/>
        </p:nvSpPr>
        <p:spPr>
          <a:xfrm>
            <a:off x="450275" y="4267200"/>
            <a:ext cx="8229600" cy="1953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200" b="1" dirty="0" smtClean="0"/>
              <a:t>Obtain a test tube rack and small test tubes: everybody will do a duplicate of reactions!!!</a:t>
            </a:r>
          </a:p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200" b="1" dirty="0" smtClean="0"/>
              <a:t>Follow table order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56693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Method: Rate of Enzyme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 txBox="1">
            <a:spLocks/>
          </p:cNvSpPr>
          <p:nvPr/>
        </p:nvSpPr>
        <p:spPr>
          <a:xfrm>
            <a:off x="450275" y="4267200"/>
            <a:ext cx="8229600" cy="1953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sz="32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993236"/>
              </p:ext>
            </p:extLst>
          </p:nvPr>
        </p:nvGraphicFramePr>
        <p:xfrm>
          <a:off x="450275" y="1676400"/>
          <a:ext cx="8229599" cy="2103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2017"/>
                <a:gridCol w="885287"/>
                <a:gridCol w="965770"/>
                <a:gridCol w="885287"/>
                <a:gridCol w="724326"/>
                <a:gridCol w="885287"/>
                <a:gridCol w="965770"/>
                <a:gridCol w="905855"/>
              </a:tblGrid>
              <a:tr h="3505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Batang"/>
                        </a:rPr>
                        <a:t>Material</a:t>
                      </a:r>
                      <a:r>
                        <a:rPr lang="en-US" sz="1600" baseline="0" dirty="0" smtClean="0">
                          <a:effectLst/>
                          <a:latin typeface="Times New Roman"/>
                          <a:ea typeface="Batang"/>
                        </a:rPr>
                        <a:t> 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/>
                </a:tc>
                <a:tc grid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Batang"/>
                        </a:rPr>
                        <a:t>Volumes necessary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/>
                </a:tc>
              </a:tr>
              <a:tr h="3505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Catechol (mL)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0.00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0.05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0.10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0.20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0.40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0.80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1.6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</a:tr>
              <a:tr h="3505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Phosphate buffer (mL)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3.00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2.85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2.8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2.70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2.50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2.10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1.30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</a:tr>
              <a:tr h="3505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Potato filtrate (mL)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0.10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0.10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0.10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0.10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0.10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0.10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0.10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</a:tr>
              <a:tr h="3505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Total volume (mL)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3.00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3.00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3.00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3.00</a:t>
                      </a:r>
                      <a:endParaRPr lang="pt-BR" sz="160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3.00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3.00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3.00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</a:tr>
              <a:tr h="3505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Lab Group #</a:t>
                      </a:r>
                      <a:endParaRPr lang="pt-BR" sz="1600" b="1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to 7</a:t>
                      </a:r>
                      <a:endParaRPr lang="pt-BR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to 7</a:t>
                      </a:r>
                      <a:endParaRPr lang="pt-BR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 to 7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 to 7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 to 7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 to 7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 to 7</a:t>
                      </a:r>
                      <a:endParaRPr lang="pt-BR" sz="1600" dirty="0">
                        <a:effectLst/>
                        <a:latin typeface="Times New Roman"/>
                        <a:ea typeface="Batang"/>
                      </a:endParaRPr>
                    </a:p>
                  </a:txBody>
                  <a:tcPr marL="3810" marR="3810" marT="0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336964" y="3918650"/>
            <a:ext cx="3463636" cy="46166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In duplicates!!!!!</a:t>
            </a:r>
            <a:endParaRPr lang="pt-BR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4648200"/>
            <a:ext cx="8382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2" indent="-342900" algn="just">
              <a:spcBef>
                <a:spcPct val="20000"/>
              </a:spcBef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/>
              <a:t>Prepare reaction mixtures as </a:t>
            </a:r>
            <a:r>
              <a:rPr lang="en-US" sz="3000" b="1" dirty="0" smtClean="0"/>
              <a:t>shown</a:t>
            </a:r>
          </a:p>
          <a:p>
            <a:pPr marL="342900" lvl="2" indent="-342900" algn="just">
              <a:spcBef>
                <a:spcPct val="20000"/>
              </a:spcBef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3000" b="1" dirty="0" smtClean="0">
                <a:solidFill>
                  <a:srgbClr val="FFFF00"/>
                </a:solidFill>
              </a:rPr>
              <a:t>Don’t add the filtrate yet!!! - </a:t>
            </a:r>
            <a:r>
              <a:rPr lang="en-US" sz="3000" b="1" dirty="0" smtClean="0"/>
              <a:t> This step will be done with everybody, as we will read abs in </a:t>
            </a:r>
            <a:r>
              <a:rPr lang="en-US" sz="3000" b="1" dirty="0" err="1" smtClean="0"/>
              <a:t>microplate</a:t>
            </a:r>
            <a:r>
              <a:rPr lang="en-US" sz="3000" b="1" dirty="0" smtClean="0"/>
              <a:t> reader!!!</a:t>
            </a:r>
            <a:endParaRPr lang="pt-BR" sz="3000" b="1" dirty="0"/>
          </a:p>
        </p:txBody>
      </p:sp>
      <p:sp>
        <p:nvSpPr>
          <p:cNvPr id="11" name="Rectangle 10"/>
          <p:cNvSpPr/>
          <p:nvPr/>
        </p:nvSpPr>
        <p:spPr>
          <a:xfrm>
            <a:off x="304800" y="2667000"/>
            <a:ext cx="8458200" cy="4572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6101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1904"/>
            <a:ext cx="8229600" cy="1143000"/>
          </a:xfrm>
          <a:ln>
            <a:noFill/>
          </a:ln>
        </p:spPr>
        <p:txBody>
          <a:bodyPr/>
          <a:lstStyle/>
          <a:p>
            <a:pPr algn="l"/>
            <a:r>
              <a:rPr lang="en-US" dirty="0" smtClean="0"/>
              <a:t>Method: Rate of Enzyme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3100"/>
            <a:ext cx="8229600" cy="5763500"/>
          </a:xfrm>
        </p:spPr>
        <p:txBody>
          <a:bodyPr>
            <a:normAutofit/>
          </a:bodyPr>
          <a:lstStyle/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b="1" dirty="0" smtClean="0"/>
              <a:t>After everybody has mixed components,  add 0.1 mL to </a:t>
            </a:r>
            <a:r>
              <a:rPr lang="en-US" b="1" dirty="0" err="1" smtClean="0"/>
              <a:t>microplate</a:t>
            </a:r>
            <a:r>
              <a:rPr lang="en-US" b="1" dirty="0" smtClean="0"/>
              <a:t>.</a:t>
            </a:r>
          </a:p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b="1" dirty="0" smtClean="0">
                <a:solidFill>
                  <a:srgbClr val="FFFF00"/>
                </a:solidFill>
              </a:rPr>
              <a:t>The 0.1 mL potato filtrate will be added all at once – on everybody’s plate!!!!</a:t>
            </a:r>
          </a:p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b="1" dirty="0"/>
              <a:t>Prepare spectrophotometer </a:t>
            </a:r>
          </a:p>
          <a:p>
            <a:pPr marL="800100" lvl="3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400" b="1" dirty="0"/>
              <a:t>Read blank (no enzyme).  </a:t>
            </a:r>
          </a:p>
          <a:p>
            <a:pPr marL="800100" lvl="3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sz="2400" b="1" dirty="0"/>
              <a:t>The wavelength is 395 nm.  Only one blank (in duplicate) is needed for the entire series of assays.   </a:t>
            </a:r>
            <a:endParaRPr lang="pt-BR" sz="2400" b="1" dirty="0"/>
          </a:p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r>
              <a:rPr lang="en-US" b="1" dirty="0"/>
              <a:t>4. Continuous assays:  Record absorbance readings every 10-20 seconds/ or minutes, depending on the rate of the reaction using the </a:t>
            </a:r>
            <a:r>
              <a:rPr lang="en-US" b="1" dirty="0" err="1"/>
              <a:t>microplate</a:t>
            </a:r>
            <a:r>
              <a:rPr lang="en-US" b="1" dirty="0"/>
              <a:t> reader. </a:t>
            </a:r>
            <a:endParaRPr lang="pt-BR" b="1" dirty="0"/>
          </a:p>
          <a:p>
            <a:pPr marL="342900" lvl="2" indent="-342900" algn="just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/>
          </a:p>
          <a:p>
            <a:pPr lvl="2">
              <a:buClr>
                <a:schemeClr val="tx1"/>
              </a:buClr>
              <a:buSzPct val="46000"/>
              <a:buFont typeface="Monotype Sorts" pitchFamily="2" charset="2"/>
              <a:buChar char="n"/>
            </a:pPr>
            <a:endParaRPr lang="en-US" b="1" dirty="0"/>
          </a:p>
          <a:p>
            <a:pPr marL="457200" lvl="1" indent="0">
              <a:buClr>
                <a:schemeClr val="tx1"/>
              </a:buClr>
              <a:buSzPct val="46000"/>
              <a:buNone/>
            </a:pPr>
            <a:endParaRPr lang="en-US" sz="2400" b="1" dirty="0" smtClean="0"/>
          </a:p>
          <a:p>
            <a:pPr marL="0" indent="0">
              <a:buClr>
                <a:schemeClr val="tx1"/>
              </a:buClr>
              <a:buSzPct val="46000"/>
              <a:buNone/>
            </a:pPr>
            <a:endParaRPr lang="en-US" sz="2400" b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2400" y="990600"/>
            <a:ext cx="81534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941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1081</Words>
  <Application>Microsoft Office PowerPoint</Application>
  <PresentationFormat>On-screen Show (4:3)</PresentationFormat>
  <Paragraphs>346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Batang</vt:lpstr>
      <vt:lpstr>Arial</vt:lpstr>
      <vt:lpstr>Calibri</vt:lpstr>
      <vt:lpstr>Cambria Math</vt:lpstr>
      <vt:lpstr>Monotype Sorts</vt:lpstr>
      <vt:lpstr>Times New Roman</vt:lpstr>
      <vt:lpstr>Office Theme</vt:lpstr>
      <vt:lpstr>ENZYME-CATALYZED REACTIONS</vt:lpstr>
      <vt:lpstr>INTRODUCTION</vt:lpstr>
      <vt:lpstr>INTRODUCTION: PPO</vt:lpstr>
      <vt:lpstr>INTRODUCTION</vt:lpstr>
      <vt:lpstr>INTRODUCTION</vt:lpstr>
      <vt:lpstr>OBJECTIVES</vt:lpstr>
      <vt:lpstr>MATERIAL</vt:lpstr>
      <vt:lpstr>Method: Rate of Enzyme</vt:lpstr>
      <vt:lpstr>Method: Rate of Enzyme</vt:lpstr>
      <vt:lpstr>Method 2: Impact of Inhibitor</vt:lpstr>
      <vt:lpstr>Results: Interpreting </vt:lpstr>
      <vt:lpstr>Results: Interpreting </vt:lpstr>
      <vt:lpstr>Results: Interpreting </vt:lpstr>
      <vt:lpstr>Results: Interpreting </vt:lpstr>
      <vt:lpstr>Results: Interpreting </vt:lpstr>
      <vt:lpstr>Results: Interpreting </vt:lpstr>
      <vt:lpstr>Results: Interpreting </vt:lpstr>
      <vt:lpstr>Results:</vt:lpstr>
      <vt:lpstr>Visual observations:</vt:lpstr>
      <vt:lpstr>Visual observations:</vt:lpstr>
      <vt:lpstr>Tool Box: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Talcott</dc:creator>
  <cp:lastModifiedBy>Talcott, Stephen T</cp:lastModifiedBy>
  <cp:revision>71</cp:revision>
  <dcterms:created xsi:type="dcterms:W3CDTF">2013-01-30T19:21:04Z</dcterms:created>
  <dcterms:modified xsi:type="dcterms:W3CDTF">2018-01-11T17:22:28Z</dcterms:modified>
</cp:coreProperties>
</file>