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275" r:id="rId13"/>
    <p:sldId id="278" r:id="rId14"/>
    <p:sldId id="277" r:id="rId15"/>
    <p:sldId id="276" r:id="rId16"/>
    <p:sldId id="329" r:id="rId17"/>
    <p:sldId id="279" r:id="rId18"/>
    <p:sldId id="280" r:id="rId19"/>
    <p:sldId id="283" r:id="rId20"/>
    <p:sldId id="285" r:id="rId21"/>
    <p:sldId id="286" r:id="rId22"/>
    <p:sldId id="289" r:id="rId23"/>
    <p:sldId id="290" r:id="rId24"/>
    <p:sldId id="291" r:id="rId25"/>
    <p:sldId id="292" r:id="rId26"/>
    <p:sldId id="284" r:id="rId27"/>
    <p:sldId id="294" r:id="rId28"/>
    <p:sldId id="295" r:id="rId29"/>
    <p:sldId id="313" r:id="rId30"/>
    <p:sldId id="314" r:id="rId31"/>
    <p:sldId id="316" r:id="rId32"/>
    <p:sldId id="315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38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/>
      <c:scatterChart>
        <c:scatterStyle val="smoothMarker"/>
        <c:varyColors val="0"/>
        <c:ser>
          <c:idx val="3"/>
          <c:order val="3"/>
          <c:tx>
            <c:v>S4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Sheet1!$G$3:$G$8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985648"/>
        <c:axId val="122216000"/>
      </c:scatterChart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S1</c:v>
                </c:pt>
              </c:strCache>
            </c:strRef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Sheet1!$D$3:$D$8</c:f>
              <c:numCache>
                <c:formatCode>General</c:formatCode>
                <c:ptCount val="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</c:numCache>
            </c:numRef>
          </c:yVal>
          <c:smooth val="0"/>
        </c:ser>
        <c:ser>
          <c:idx val="1"/>
          <c:order val="1"/>
          <c:tx>
            <c:v>S2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Sheet1!$E$3:$E$8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S3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Sheet1!$F$3:$F$8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985648"/>
        <c:axId val="122216000"/>
      </c:scatterChart>
      <c:valAx>
        <c:axId val="200985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Time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22216000"/>
        <c:crosses val="autoZero"/>
        <c:crossBetween val="midCat"/>
      </c:valAx>
      <c:valAx>
        <c:axId val="122216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Abs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098564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0.png"/><Relationship Id="rId4" Type="http://schemas.openxmlformats.org/officeDocument/2006/relationships/image" Target="../media/image18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Figure. </a:t>
            </a:r>
            <a:r>
              <a:rPr lang="en-US" sz="1200" dirty="0" err="1" smtClean="0"/>
              <a:t>Stucture</a:t>
            </a:r>
            <a:r>
              <a:rPr lang="en-US" sz="1200" dirty="0" smtClean="0"/>
              <a:t> of tannase from </a:t>
            </a:r>
            <a:r>
              <a:rPr lang="en-US" sz="1200" i="1" dirty="0" smtClean="0"/>
              <a:t>Lactobacillus </a:t>
            </a:r>
            <a:r>
              <a:rPr lang="en-US" sz="1200" i="1" dirty="0" err="1" smtClean="0"/>
              <a:t>plantarum</a:t>
            </a:r>
            <a:r>
              <a:rPr lang="en-US" sz="1200" i="1" dirty="0" smtClean="0"/>
              <a:t>. </a:t>
            </a:r>
            <a:r>
              <a:rPr lang="en-US" sz="1200" dirty="0" smtClean="0"/>
              <a:t>Retrieved from </a:t>
            </a:r>
            <a:r>
              <a:rPr lang="en-US" sz="1200" dirty="0" err="1" smtClean="0"/>
              <a:t>Ren</a:t>
            </a:r>
            <a:r>
              <a:rPr lang="en-US" sz="1200" dirty="0" smtClean="0"/>
              <a:t>, B. et al. Crystal structure of Tannase from </a:t>
            </a:r>
            <a:r>
              <a:rPr lang="en-US" sz="1200" i="1" dirty="0" smtClean="0"/>
              <a:t>Lactobacillus </a:t>
            </a:r>
            <a:r>
              <a:rPr lang="en-US" sz="1200" i="1" dirty="0" err="1" smtClean="0"/>
              <a:t>plantarum</a:t>
            </a:r>
            <a:r>
              <a:rPr lang="en-US" sz="1200" i="1" dirty="0" smtClean="0"/>
              <a:t>. </a:t>
            </a:r>
            <a:r>
              <a:rPr lang="en-US" sz="1200" dirty="0" smtClean="0"/>
              <a:t>2013. </a:t>
            </a:r>
            <a:r>
              <a:rPr lang="en-US" sz="1200" i="1" dirty="0" smtClean="0"/>
              <a:t>Journal of Molecular Biology</a:t>
            </a:r>
            <a:r>
              <a:rPr lang="en-US" sz="1200" dirty="0" smtClean="0"/>
              <a:t>, 425, 2737-2751.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5971"/>
            <a:ext cx="7772400" cy="1470025"/>
          </a:xfrm>
        </p:spPr>
        <p:txBody>
          <a:bodyPr/>
          <a:lstStyle/>
          <a:p>
            <a:r>
              <a:rPr lang="en-US" dirty="0" smtClean="0"/>
              <a:t>Enzymes in the Food Industry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41600"/>
            <a:ext cx="6400800" cy="1752600"/>
          </a:xfrm>
        </p:spPr>
        <p:txBody>
          <a:bodyPr/>
          <a:lstStyle/>
          <a:p>
            <a:r>
              <a:rPr lang="en-US" dirty="0" smtClean="0"/>
              <a:t>Food Chemistry Lab (FSTC 313)</a:t>
            </a:r>
            <a:endParaRPr lang="en-US" dirty="0"/>
          </a:p>
        </p:txBody>
      </p:sp>
      <p:pic>
        <p:nvPicPr>
          <p:cNvPr id="7" name="Picture 6" descr="Screen Shot 2017-02-21 at 1.25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351" y="3573042"/>
            <a:ext cx="3222002" cy="2823293"/>
          </a:xfrm>
          <a:prstGeom prst="rect">
            <a:avLst/>
          </a:prstGeom>
          <a:ln>
            <a:solidFill>
              <a:srgbClr val="FFFFFF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37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092"/>
            <a:ext cx="8229600" cy="990600"/>
          </a:xfrm>
        </p:spPr>
        <p:txBody>
          <a:bodyPr/>
          <a:lstStyle/>
          <a:p>
            <a:r>
              <a:rPr lang="en-US" dirty="0" smtClean="0"/>
              <a:t>Browning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627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Browning can be either desirable (caramel, bread crust) or undesirable (fruit and vegetables)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Browning can be characterized as non-enzymatic (maillard, ascorbic acid) and enzymatic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Polyphenol oxidase (PPO) is the major culprit of enzymatic browning in foods</a:t>
            </a:r>
            <a:endParaRPr lang="en-US" dirty="0"/>
          </a:p>
        </p:txBody>
      </p:sp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95" y="4515869"/>
            <a:ext cx="2454039" cy="18381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826" y="4515869"/>
            <a:ext cx="2855044" cy="18381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666371" y="6408887"/>
            <a:ext cx="295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Maillard (non-enzymatic)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67973" y="6406442"/>
            <a:ext cx="2149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PPO (enzymatic)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PPO Works</a:t>
            </a:r>
            <a:endParaRPr lang="en-US" dirty="0"/>
          </a:p>
        </p:txBody>
      </p:sp>
      <p:pic>
        <p:nvPicPr>
          <p:cNvPr id="3" name="Picture 2" descr="Screen Shot 2017-02-21 at 2.49.48 PM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1" y="1884162"/>
            <a:ext cx="7912563" cy="207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800600" cy="13716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Browning:</a:t>
            </a:r>
            <a:endParaRPr lang="en-US" sz="3000" b="1" dirty="0">
              <a:solidFill>
                <a:srgbClr val="FFFF00"/>
              </a:solidFill>
            </a:endParaRPr>
          </a:p>
          <a:p>
            <a:pPr marL="800100" lvl="3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Fruits </a:t>
            </a:r>
            <a:r>
              <a:rPr lang="en-US" sz="2600" b="1" dirty="0"/>
              <a:t>and </a:t>
            </a:r>
            <a:r>
              <a:rPr lang="en-US" sz="2600" b="1" dirty="0" smtClean="0"/>
              <a:t>vegetables </a:t>
            </a:r>
            <a:endParaRPr lang="en-US" sz="26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e 3"/>
          <p:cNvSpPr/>
          <p:nvPr/>
        </p:nvSpPr>
        <p:spPr>
          <a:xfrm>
            <a:off x="4457700" y="1752600"/>
            <a:ext cx="533400" cy="121920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4991100" y="1724885"/>
            <a:ext cx="3086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 Enzymatic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Non-enzymatic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8" name="Down Arrow 7"/>
          <p:cNvSpPr/>
          <p:nvPr/>
        </p:nvSpPr>
        <p:spPr>
          <a:xfrm>
            <a:off x="5715000" y="2971800"/>
            <a:ext cx="1219200" cy="914400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696691" y="4114800"/>
            <a:ext cx="316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Oxidation of phenolic compounds</a:t>
            </a:r>
            <a:endParaRPr lang="pt-BR" sz="2400" dirty="0"/>
          </a:p>
        </p:txBody>
      </p:sp>
      <p:sp>
        <p:nvSpPr>
          <p:cNvPr id="10" name="Left Arrow 9"/>
          <p:cNvSpPr/>
          <p:nvPr/>
        </p:nvSpPr>
        <p:spPr>
          <a:xfrm>
            <a:off x="3730336" y="4208042"/>
            <a:ext cx="914400" cy="973558"/>
          </a:xfrm>
          <a:prstGeom prst="lef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88818" y="4004228"/>
            <a:ext cx="3162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Sensory properties</a:t>
            </a:r>
          </a:p>
          <a:p>
            <a:pPr algn="ctr"/>
            <a:r>
              <a:rPr lang="en-US" sz="2400" dirty="0" smtClean="0"/>
              <a:t>- Color</a:t>
            </a:r>
          </a:p>
          <a:p>
            <a:pPr algn="ctr"/>
            <a:r>
              <a:rPr lang="en-US" sz="2400" dirty="0" smtClean="0"/>
              <a:t>- Flavor</a:t>
            </a:r>
            <a:endParaRPr lang="pt-BR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108364" y="5204557"/>
            <a:ext cx="762000" cy="6858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49186" y="5228804"/>
            <a:ext cx="914400" cy="6858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591460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Bad</a:t>
            </a:r>
            <a:endParaRPr lang="pt-B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670470" y="5862888"/>
            <a:ext cx="1600200" cy="67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Good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9163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INTRODUCTION: 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91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err="1" smtClean="0"/>
              <a:t>Polyphenoloxidase</a:t>
            </a:r>
            <a:r>
              <a:rPr lang="en-US" sz="3000" b="1" dirty="0" smtClean="0"/>
              <a:t> (PPO): Enzyme that catalyze browning reaction</a:t>
            </a:r>
            <a:endParaRPr lang="en-US" sz="3000" b="1" dirty="0"/>
          </a:p>
          <a:p>
            <a:pPr lvl="1">
              <a:buClr>
                <a:schemeClr val="tx1"/>
              </a:buClr>
              <a:buSzPct val="46000"/>
              <a:buFontTx/>
              <a:buChar char="-"/>
            </a:pPr>
            <a:r>
              <a:rPr lang="en-US" sz="2600" b="1" dirty="0" smtClean="0"/>
              <a:t>Examples: Apples, avocados, lettuce, potatoes</a:t>
            </a:r>
          </a:p>
          <a:p>
            <a:pPr marL="457200" lvl="1" indent="0">
              <a:buClr>
                <a:schemeClr val="tx1"/>
              </a:buClr>
              <a:buSzPct val="46000"/>
              <a:buNone/>
            </a:pPr>
            <a:r>
              <a:rPr lang="en-US" sz="2600" b="1" dirty="0" smtClean="0"/>
              <a:t>	</a:t>
            </a: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55" y="3886200"/>
            <a:ext cx="646611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65425" y="5334000"/>
            <a:ext cx="12399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Quinones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200" y="5181600"/>
            <a:ext cx="16764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2533650" y="4419600"/>
            <a:ext cx="723900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6961414" y="4305300"/>
            <a:ext cx="723900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-339467" y="3482511"/>
            <a:ext cx="316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reaction: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9544" y="5662175"/>
            <a:ext cx="2843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Soluble or Insoluble brown polymers</a:t>
            </a:r>
          </a:p>
        </p:txBody>
      </p:sp>
      <p:sp>
        <p:nvSpPr>
          <p:cNvPr id="10" name="Striped Right Arrow 9"/>
          <p:cNvSpPr/>
          <p:nvPr/>
        </p:nvSpPr>
        <p:spPr>
          <a:xfrm rot="4424429">
            <a:off x="7034562" y="4968930"/>
            <a:ext cx="914400" cy="8382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3647212" y="5143500"/>
            <a:ext cx="16764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extBox 18"/>
          <p:cNvSpPr txBox="1"/>
          <p:nvPr/>
        </p:nvSpPr>
        <p:spPr>
          <a:xfrm>
            <a:off x="3146710" y="4550122"/>
            <a:ext cx="621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Cu</a:t>
            </a:r>
            <a:r>
              <a:rPr lang="en-US" baseline="30000" dirty="0" smtClean="0">
                <a:solidFill>
                  <a:schemeClr val="bg1"/>
                </a:solidFill>
              </a:rPr>
              <a:t>+</a:t>
            </a:r>
            <a:endParaRPr lang="pt-BR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5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2" grpId="0" animBg="1"/>
      <p:bldP spid="13" grpId="0" animBg="1"/>
      <p:bldP spid="14" grpId="0"/>
      <p:bldP spid="15" grpId="0"/>
      <p:bldP spid="10" grpId="0" animBg="1"/>
      <p:bldP spid="18" grpId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680"/>
            <a:ext cx="8382000" cy="114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What factors determine rate of enzymatic browning?</a:t>
            </a: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293268"/>
            <a:ext cx="8382000" cy="2278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Concentration of available PPO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Concentration of </a:t>
            </a:r>
            <a:r>
              <a:rPr lang="en-US" sz="2600" b="1" dirty="0" err="1" smtClean="0"/>
              <a:t>Phenolics</a:t>
            </a:r>
            <a:endParaRPr lang="en-US" sz="2600" b="1" dirty="0" smtClean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pH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Temperature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Oxygen availability</a:t>
            </a:r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70236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40345" y="1371600"/>
            <a:ext cx="8382000" cy="55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How can we control the reaction?</a:t>
            </a:r>
            <a:endParaRPr lang="en-US" sz="2200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1172" y="2057400"/>
            <a:ext cx="83820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err="1"/>
              <a:t>Ascorbates</a:t>
            </a:r>
            <a:r>
              <a:rPr lang="en-US" sz="2600" b="1" dirty="0"/>
              <a:t>, bisulfites, </a:t>
            </a:r>
            <a:r>
              <a:rPr lang="en-US" sz="2600" b="1" dirty="0" err="1"/>
              <a:t>thiols</a:t>
            </a:r>
            <a:r>
              <a:rPr lang="en-US" sz="2600" b="1" dirty="0"/>
              <a:t> --- Reducing agents, Reduce </a:t>
            </a:r>
            <a:r>
              <a:rPr lang="en-US" sz="2600" b="1" dirty="0" err="1"/>
              <a:t>quinone</a:t>
            </a:r>
            <a:r>
              <a:rPr lang="en-US" sz="2600" b="1" dirty="0"/>
              <a:t> formation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/>
              <a:t>EDTA, </a:t>
            </a:r>
            <a:r>
              <a:rPr lang="en-US" sz="2600" b="1" dirty="0" smtClean="0"/>
              <a:t>Oxalic </a:t>
            </a:r>
            <a:r>
              <a:rPr lang="en-US" sz="2600" b="1" dirty="0"/>
              <a:t>acid, Citric Acid --- Chelators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/>
              <a:t>Citric acid, malic, phosphoric acids --- Change pH of solution</a:t>
            </a:r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17594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get you thinking…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Are there any foods where browning by PPO is desirable?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Are all PPOs the same? For example, if I were to isolate PPO from 2 different vegetables would I get the </a:t>
            </a:r>
            <a:r>
              <a:rPr lang="en-US" b="1" i="1" u="sng" dirty="0" smtClean="0"/>
              <a:t>same </a:t>
            </a:r>
            <a:r>
              <a:rPr lang="en-US" dirty="0" smtClean="0"/>
              <a:t>protein?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Knowing what we know about enzymes and proteins, how can we inhibit their activity?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Is it possible to stop this reaction </a:t>
            </a:r>
            <a:r>
              <a:rPr lang="en-US" b="1" i="1" u="sng" dirty="0" smtClean="0"/>
              <a:t>without</a:t>
            </a:r>
            <a:r>
              <a:rPr lang="en-US" dirty="0" smtClean="0"/>
              <a:t> inhibiting the enzyme?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4525963"/>
          </a:xfrm>
        </p:spPr>
        <p:txBody>
          <a:bodyPr>
            <a:normAutofit/>
          </a:bodyPr>
          <a:lstStyle/>
          <a:p>
            <a:pPr marL="34290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To measure enzymatic activity and determine concentration dependence of an enzyme-</a:t>
            </a:r>
            <a:r>
              <a:rPr lang="en-US" sz="3000" b="1" dirty="0" err="1"/>
              <a:t>catayzed</a:t>
            </a:r>
            <a:r>
              <a:rPr lang="en-US" sz="3000" b="1" dirty="0"/>
              <a:t> reaction rate on substrate concentration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Evaluate influence of inhibitors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0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1"/>
            <a:ext cx="8229600" cy="19535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Potato filtrate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Substrate: 20mM catechol dissolved in buffer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5mM ascorbic acid dissolved in buffer</a:t>
            </a:r>
            <a:endParaRPr lang="en-US" sz="30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0275" y="4267200"/>
            <a:ext cx="8229600" cy="195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669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Method 2: Impact of Inhibitor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14201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Effect of Ascorbic acid on PPO activity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Each group will assay phenol oxidase activity in the presence of various concentrations of ascorbic acid, in duplicate</a:t>
            </a: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45404"/>
              </p:ext>
            </p:extLst>
          </p:nvPr>
        </p:nvGraphicFramePr>
        <p:xfrm>
          <a:off x="609600" y="2895600"/>
          <a:ext cx="7848602" cy="2578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9008"/>
                <a:gridCol w="889233"/>
                <a:gridCol w="808394"/>
                <a:gridCol w="847915"/>
                <a:gridCol w="886538"/>
                <a:gridCol w="646714"/>
                <a:gridCol w="889233"/>
                <a:gridCol w="771567"/>
              </a:tblGrid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Material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Volume needed (mL)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Catechol (mL)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Phosphate buffer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0.88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0.82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0.58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Inhibitor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en-US" sz="1600" dirty="0">
                          <a:effectLst/>
                        </a:rPr>
                        <a:t>mL):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0.02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0.08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0.32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Potato filtrate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volume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Lab Group #</a:t>
                      </a:r>
                      <a:endParaRPr lang="pt-BR" sz="1600" b="1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4343400"/>
            <a:ext cx="8077200" cy="381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5624933"/>
            <a:ext cx="8229600" cy="471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Observe browning based on scale of 1-10 visual rating</a:t>
            </a:r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204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Enzyme Basics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 Definitions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Factors to Consider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Enzymes in Food Processing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Enzymes and Food Quality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Expectations for Lab #5 (Today) and Protein Lab Reports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8867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Plot the change in absorbance as a function of time, and determine the slope: 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00200" y="2332121"/>
                <a:ext cx="6324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pt-BR" sz="2400" dirty="0" smtClean="0"/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pt-BR" sz="2400" dirty="0" smtClean="0"/>
                  <a:t>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pt-BR" sz="2400" dirty="0" smtClean="0"/>
                  <a:t>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pt-BR" sz="2400" dirty="0" smtClean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endParaRPr lang="pt-B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32121"/>
                <a:ext cx="632460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2971800" y="2558213"/>
            <a:ext cx="5334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85409" y="2558213"/>
            <a:ext cx="5334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389451"/>
              </p:ext>
            </p:extLst>
          </p:nvPr>
        </p:nvGraphicFramePr>
        <p:xfrm>
          <a:off x="1267680" y="3048000"/>
          <a:ext cx="5381626" cy="323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triped Right Arrow 3"/>
          <p:cNvSpPr/>
          <p:nvPr/>
        </p:nvSpPr>
        <p:spPr>
          <a:xfrm>
            <a:off x="6283025" y="3200400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7048500" y="3200400"/>
            <a:ext cx="1943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SLOPES:</a:t>
            </a:r>
          </a:p>
          <a:p>
            <a:r>
              <a:rPr lang="en-US" sz="3200" dirty="0" smtClean="0"/>
              <a:t>- Abs/time</a:t>
            </a:r>
            <a:endParaRPr lang="pt-BR" sz="3200" dirty="0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7545437" y="4408789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6866706" y="5094589"/>
            <a:ext cx="2116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SLOPES =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Rate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Velocity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6101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4" grpId="0" animBg="1"/>
      <p:bldP spid="7" grpId="0"/>
      <p:bldP spid="15" grpId="0" animBg="1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irc_mi" descr="300px-Michaelis-Menten_saturation_curve_of_an_enzyme_rea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50021"/>
            <a:ext cx="4800600" cy="3360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266700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53285" y="1219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Slopes = Velocity – Plot a graph: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427748"/>
                  </p:ext>
                </p:extLst>
              </p:nvPr>
            </p:nvGraphicFramePr>
            <p:xfrm>
              <a:off x="4558143" y="1219200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S2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427748"/>
                  </p:ext>
                </p:extLst>
              </p:nvPr>
            </p:nvGraphicFramePr>
            <p:xfrm>
              <a:off x="4558143" y="1219200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565" t="-18750" r="-134463" b="-45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S2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0" y="3505200"/>
                <a:ext cx="35814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05200"/>
                <a:ext cx="3581400" cy="6757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triped Right Arrow 14"/>
          <p:cNvSpPr/>
          <p:nvPr/>
        </p:nvSpPr>
        <p:spPr>
          <a:xfrm rot="5400000">
            <a:off x="6743700" y="4525431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658100" y="4501181"/>
            <a:ext cx="14859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Linearize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5334000"/>
                <a:ext cx="3581400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334000"/>
                <a:ext cx="3581400" cy="6833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59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5" grpId="0" animBg="1"/>
      <p:bldP spid="16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3285" y="1219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can we work with this data?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6463659"/>
                  </p:ext>
                </p:extLst>
              </p:nvPr>
            </p:nvGraphicFramePr>
            <p:xfrm>
              <a:off x="1295400" y="1828800"/>
              <a:ext cx="2528456" cy="146492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6463659"/>
                  </p:ext>
                </p:extLst>
              </p:nvPr>
            </p:nvGraphicFramePr>
            <p:xfrm>
              <a:off x="1295400" y="1828800"/>
              <a:ext cx="2528456" cy="146492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83845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65" t="-23404" r="-134463" b="-4617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1872983"/>
                  </p:ext>
                </p:extLst>
              </p:nvPr>
            </p:nvGraphicFramePr>
            <p:xfrm>
              <a:off x="4526972" y="1763992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1872983"/>
                  </p:ext>
                </p:extLst>
              </p:nvPr>
            </p:nvGraphicFramePr>
            <p:xfrm>
              <a:off x="4526972" y="1763992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65" t="-18367" r="-134463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459117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459117"/>
                <a:ext cx="2312898" cy="6833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rc_mi" descr="300px-Michaelis-Menten_saturation_curve_of_an_enzyme_reacti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29" y="4126246"/>
            <a:ext cx="3570116" cy="2499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64" y="4126246"/>
            <a:ext cx="3692230" cy="2552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triped Right Arrow 18"/>
          <p:cNvSpPr/>
          <p:nvPr/>
        </p:nvSpPr>
        <p:spPr>
          <a:xfrm>
            <a:off x="3146602" y="4899404"/>
            <a:ext cx="1653997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triped Right Arrow 19"/>
          <p:cNvSpPr/>
          <p:nvPr/>
        </p:nvSpPr>
        <p:spPr>
          <a:xfrm>
            <a:off x="3505200" y="2209800"/>
            <a:ext cx="1155236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4636" y="352238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239485" y="3484409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Lineweaver-Burlee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2921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72651" y="1214681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51" y="1214681"/>
                <a:ext cx="2312898" cy="6833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85" y="2183061"/>
            <a:ext cx="4889300" cy="337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ontent Placeholder 2"/>
          <p:cNvSpPr txBox="1">
            <a:spLocks/>
          </p:cNvSpPr>
          <p:nvPr/>
        </p:nvSpPr>
        <p:spPr>
          <a:xfrm>
            <a:off x="353285" y="1239973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Lineweaver-Burlee</a:t>
            </a:r>
            <a:r>
              <a:rPr lang="en-US" b="1" dirty="0" smtClean="0"/>
              <a:t>: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1676400" y="4267200"/>
            <a:ext cx="1219200" cy="457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96982" y="5133109"/>
            <a:ext cx="1219200" cy="457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638800" y="1932701"/>
            <a:ext cx="29718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795733"/>
                  </p:ext>
                </p:extLst>
              </p:nvPr>
            </p:nvGraphicFramePr>
            <p:xfrm>
              <a:off x="5860472" y="2563085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795733"/>
                  </p:ext>
                </p:extLst>
              </p:nvPr>
            </p:nvGraphicFramePr>
            <p:xfrm>
              <a:off x="5860472" y="2563085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t="-18367" r="-135028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53200" y="4248826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>
                    <a:solidFill>
                      <a:schemeClr val="tx1"/>
                    </a:solidFill>
                  </a:rPr>
                  <a:t>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</m:oMath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248826"/>
                <a:ext cx="1752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778" t="-8197" b="-245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/>
              <p:cNvSpPr txBox="1">
                <a:spLocks/>
              </p:cNvSpPr>
              <p:nvPr/>
            </p:nvSpPr>
            <p:spPr>
              <a:xfrm>
                <a:off x="6096015" y="4745174"/>
                <a:ext cx="2286000" cy="1579426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b="1" dirty="0" smtClean="0"/>
                  <a:t>Where:</a:t>
                </a:r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sz="2000" b="1" dirty="0" smtClean="0"/>
                  <a:t> </a:t>
                </a:r>
                <a:r>
                  <a:rPr lang="en-US" b="1" dirty="0" smtClean="0"/>
                  <a:t>y = 1/ V        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𝑴𝒂𝒙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 smtClean="0"/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endParaRPr lang="en-US" b="1" dirty="0" smtClean="0"/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b="1" dirty="0" smtClean="0"/>
                  <a:t>X = 1/ S          b=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𝑴𝒂𝒙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 smtClean="0"/>
              </a:p>
              <a:p>
                <a:pPr lvl="2">
                  <a:buClr>
                    <a:schemeClr val="tx1"/>
                  </a:buClr>
                  <a:buSzPct val="46000"/>
                  <a:buFont typeface="Monotype Sorts" pitchFamily="2" charset="2"/>
                  <a:buChar char="n"/>
                </a:pPr>
                <a:endParaRPr lang="en-US" b="1" dirty="0" smtClean="0"/>
              </a:p>
              <a:p>
                <a:pPr marL="457200" lvl="1" indent="0">
                  <a:buClr>
                    <a:schemeClr val="tx1"/>
                  </a:buClr>
                  <a:buSzPct val="46000"/>
                  <a:buFont typeface="Arial" pitchFamily="34" charset="0"/>
                  <a:buNone/>
                </a:pPr>
                <a:endParaRPr lang="en-US" sz="2400" b="1" dirty="0" smtClean="0"/>
              </a:p>
              <a:p>
                <a:pPr marL="0" indent="0">
                  <a:buClr>
                    <a:schemeClr val="tx1"/>
                  </a:buClr>
                  <a:buSzPct val="46000"/>
                  <a:buFont typeface="Arial" pitchFamily="34" charset="0"/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5" y="4745174"/>
                <a:ext cx="2286000" cy="1579426"/>
              </a:xfrm>
              <a:prstGeom prst="rect">
                <a:avLst/>
              </a:prstGeom>
              <a:blipFill rotWithShape="1">
                <a:blip r:embed="rId6"/>
                <a:stretch>
                  <a:fillRect l="-2122" t="-4580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82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353285" y="1239973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Example: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34828"/>
            <a:ext cx="29718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887702"/>
                  </p:ext>
                </p:extLst>
              </p:nvPr>
            </p:nvGraphicFramePr>
            <p:xfrm>
              <a:off x="1059872" y="2130133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0.19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0.1996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0.1998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887702"/>
                  </p:ext>
                </p:extLst>
              </p:nvPr>
            </p:nvGraphicFramePr>
            <p:xfrm>
              <a:off x="1059872" y="2130133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65" t="-18367" r="-134463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0.19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0.1996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0.1998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176651" y="2535382"/>
                <a:ext cx="1828800" cy="369332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>
                    <a:solidFill>
                      <a:schemeClr val="tx1"/>
                    </a:solidFill>
                  </a:rPr>
                  <a:t>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=0.01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+5</m:t>
                    </m:r>
                  </m:oMath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651" y="2535382"/>
                <a:ext cx="1828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18" t="-6452" b="-24194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598679"/>
                  </p:ext>
                </p:extLst>
              </p:nvPr>
            </p:nvGraphicFramePr>
            <p:xfrm>
              <a:off x="4537362" y="2140528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20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5.2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598679"/>
                  </p:ext>
                </p:extLst>
              </p:nvPr>
            </p:nvGraphicFramePr>
            <p:xfrm>
              <a:off x="4537362" y="2140528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t="-18750" r="-135028" b="-45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20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5.2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Striped Right Arrow 13"/>
          <p:cNvSpPr/>
          <p:nvPr/>
        </p:nvSpPr>
        <p:spPr>
          <a:xfrm>
            <a:off x="3505200" y="2514600"/>
            <a:ext cx="1155236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80895" y="4038600"/>
                <a:ext cx="1316579" cy="661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</a:rPr>
                              <m:t>𝑀𝑎𝑥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=5</m:t>
                    </m:r>
                  </m:oMath>
                </a14:m>
                <a:endParaRPr lang="pt-B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895" y="4038600"/>
                <a:ext cx="1316579" cy="6615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401437" y="4045526"/>
                <a:ext cx="2806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baseline="-25000" smtClean="0">
                          <a:latin typeface="Cambria Math"/>
                        </a:rPr>
                        <m:t>𝑀𝑎𝑥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0.2 </m:t>
                      </m:r>
                      <m:r>
                        <a:rPr lang="en-US" sz="2400" b="0" i="1" smtClean="0">
                          <a:latin typeface="Cambria Math"/>
                        </a:rPr>
                        <m:t>𝑎𝑏𝑠</m:t>
                      </m:r>
                      <m:r>
                        <a:rPr lang="en-US" sz="2400" b="0" i="1" smtClean="0">
                          <a:latin typeface="Cambria Math"/>
                        </a:rPr>
                        <m:t>/</m:t>
                      </m:r>
                      <m:r>
                        <a:rPr lang="en-US" sz="2400" b="0" i="1" smtClean="0"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pt-B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437" y="4045526"/>
                <a:ext cx="280628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triped Right Arrow 17"/>
          <p:cNvSpPr/>
          <p:nvPr/>
        </p:nvSpPr>
        <p:spPr>
          <a:xfrm>
            <a:off x="2644425" y="4045526"/>
            <a:ext cx="777794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0418" y="5029200"/>
            <a:ext cx="8160182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choose a concentration from your data: S= 2.0 and V = 0.1998  </a:t>
            </a:r>
            <a:endParaRPr lang="en-US" b="1" baseline="-25000" dirty="0" smtClean="0"/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endParaRPr lang="en-US" b="1" dirty="0"/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04577" y="1293132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77" y="1293132"/>
                <a:ext cx="2312898" cy="683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4" grpId="0" animBg="1"/>
      <p:bldP spid="4" grpId="0"/>
      <p:bldP spid="15" grpId="0"/>
      <p:bldP spid="18" grpId="0" animBg="1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34828"/>
            <a:ext cx="33909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M-M equation: 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1634828"/>
                <a:ext cx="26670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634828"/>
                <a:ext cx="2667000" cy="6757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66800" y="2352145"/>
                <a:ext cx="26670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0.1998=0.2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352145"/>
                <a:ext cx="2667000" cy="6757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0225" y="3394364"/>
                <a:ext cx="45165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0.1998 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+0.3</m:t>
                      </m:r>
                      <m:r>
                        <a:rPr lang="en-US" b="0" i="1" smtClean="0">
                          <a:latin typeface="Cambria Math"/>
                        </a:rPr>
                        <m:t>996=0.4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25" y="3394364"/>
                <a:ext cx="45165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5976" y="3763696"/>
                <a:ext cx="45165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0.1998 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=0. </m:t>
                      </m:r>
                      <m:r>
                        <a:rPr lang="en-US" b="0" i="1" smtClean="0">
                          <a:latin typeface="Cambria Math"/>
                        </a:rPr>
                        <m:t>0004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76" y="3763696"/>
                <a:ext cx="451658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00201" y="4280688"/>
                <a:ext cx="2133600" cy="369332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baseline="-25000" smtClean="0">
                          <a:latin typeface="Cambria Math"/>
                        </a:rPr>
                        <m:t>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=0. 0002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4280688"/>
                <a:ext cx="2133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triped Right Arrow 28"/>
          <p:cNvSpPr/>
          <p:nvPr/>
        </p:nvSpPr>
        <p:spPr>
          <a:xfrm>
            <a:off x="3576094" y="4160737"/>
            <a:ext cx="1653997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86400" y="4133028"/>
                <a:ext cx="3124200" cy="646331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𝐶𝑜𝑛𝑐𝑒𝑛𝑡𝑟𝑎𝑡𝑖𝑜𝑛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𝑤h𝑒𝑟𝑒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baseline="-25000" smtClean="0">
                          <a:latin typeface="Cambria Math"/>
                        </a:rPr>
                        <m:t>𝑀𝐴𝑋</m:t>
                      </m:r>
                      <m:r>
                        <a:rPr lang="en-US" b="0" i="1" smtClean="0">
                          <a:latin typeface="Cambria Math"/>
                        </a:rPr>
                        <m:t>/2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33028"/>
                <a:ext cx="3124200" cy="646331"/>
              </a:xfrm>
              <a:prstGeom prst="rect">
                <a:avLst/>
              </a:prstGeom>
              <a:blipFill rotWithShape="1">
                <a:blip r:embed="rId7"/>
                <a:stretch>
                  <a:fillRect b="-5556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42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 animBg="1"/>
      <p:bldP spid="29" grpId="0" animBg="1"/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irc_mi" descr="300px-Michaelis-Menten_saturation_curve_of_an_enzyme_rea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54040"/>
            <a:ext cx="4800600" cy="3360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419100" y="129540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54782" y="2139294"/>
                <a:ext cx="35814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82" y="2139294"/>
                <a:ext cx="3581400" cy="6757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6619009" y="2321128"/>
            <a:ext cx="505691" cy="49046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7145482" y="2491424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915890" y="3027905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K</a:t>
            </a:r>
            <a:r>
              <a:rPr lang="en-US" b="1" baseline="-25000" dirty="0" smtClean="0"/>
              <a:t>M</a:t>
            </a:r>
            <a:r>
              <a:rPr lang="en-US" b="1" dirty="0" smtClean="0"/>
              <a:t> and S : Molarity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V: abs/ sec</a:t>
            </a:r>
          </a:p>
        </p:txBody>
      </p:sp>
      <p:sp>
        <p:nvSpPr>
          <p:cNvPr id="22" name="Oval 21"/>
          <p:cNvSpPr/>
          <p:nvPr/>
        </p:nvSpPr>
        <p:spPr>
          <a:xfrm>
            <a:off x="1905000" y="2477175"/>
            <a:ext cx="505691" cy="49462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Oval 22"/>
          <p:cNvSpPr/>
          <p:nvPr/>
        </p:nvSpPr>
        <p:spPr>
          <a:xfrm>
            <a:off x="1676400" y="2937182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Oval 24"/>
          <p:cNvSpPr/>
          <p:nvPr/>
        </p:nvSpPr>
        <p:spPr>
          <a:xfrm>
            <a:off x="2265218" y="4221507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77252" y="2601870"/>
            <a:ext cx="243314" cy="23234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Right Arrow 5"/>
          <p:cNvSpPr/>
          <p:nvPr/>
        </p:nvSpPr>
        <p:spPr>
          <a:xfrm>
            <a:off x="838200" y="4221506"/>
            <a:ext cx="739052" cy="1950694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653880" y="5722285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Small S: Slope is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max</a:t>
            </a:r>
            <a:r>
              <a:rPr lang="en-US" b="1" dirty="0" smtClean="0"/>
              <a:t>/K</a:t>
            </a:r>
            <a:r>
              <a:rPr lang="en-US" b="1" baseline="-25000" dirty="0" smtClean="0"/>
              <a:t>M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791200" y="4330583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Large S: Saturation of enzyme</a:t>
            </a:r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sz="3200" b="1" baseline="-25000" dirty="0" smtClean="0"/>
              <a:t>V = </a:t>
            </a:r>
            <a:r>
              <a:rPr lang="en-US" sz="3200" b="1" baseline="-25000" dirty="0" err="1" smtClean="0"/>
              <a:t>Vmax</a:t>
            </a:r>
            <a:endParaRPr lang="en-US" sz="3200" b="1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971800" y="2477176"/>
            <a:ext cx="2944090" cy="27536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Right Arrow 23"/>
          <p:cNvSpPr/>
          <p:nvPr/>
        </p:nvSpPr>
        <p:spPr>
          <a:xfrm>
            <a:off x="4332902" y="2535403"/>
            <a:ext cx="1055325" cy="2355942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5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2" grpId="0" animBg="1"/>
      <p:bldP spid="23" grpId="0" animBg="1"/>
      <p:bldP spid="25" grpId="0" animBg="1"/>
      <p:bldP spid="6" grpId="0" animBg="1"/>
      <p:bldP spid="17" grpId="0"/>
      <p:bldP spid="19" grpId="0"/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Visual observations: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39436" y="1295400"/>
            <a:ext cx="8575964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“Experiment</a:t>
            </a:r>
            <a:r>
              <a:rPr lang="en-US" dirty="0"/>
              <a:t>” with the browning reactions and record your observations. </a:t>
            </a:r>
            <a:endParaRPr lang="en-US" dirty="0" smtClean="0"/>
          </a:p>
          <a:p>
            <a:pPr algn="just"/>
            <a:r>
              <a:rPr lang="en-US" dirty="0" smtClean="0"/>
              <a:t>Choose </a:t>
            </a:r>
            <a:r>
              <a:rPr lang="en-US" dirty="0"/>
              <a:t>factors that you believe will influence </a:t>
            </a:r>
            <a:r>
              <a:rPr lang="en-US" dirty="0" smtClean="0"/>
              <a:t>the</a:t>
            </a:r>
          </a:p>
          <a:p>
            <a:pPr lvl="1" algn="just"/>
            <a:r>
              <a:rPr lang="en-US" dirty="0" smtClean="0"/>
              <a:t>rate </a:t>
            </a:r>
            <a:r>
              <a:rPr lang="en-US" dirty="0"/>
              <a:t>of the </a:t>
            </a:r>
            <a:r>
              <a:rPr lang="en-US" dirty="0" smtClean="0"/>
              <a:t>reaction</a:t>
            </a:r>
          </a:p>
          <a:p>
            <a:pPr lvl="1" algn="just"/>
            <a:r>
              <a:rPr lang="en-US" dirty="0" smtClean="0"/>
              <a:t>severity </a:t>
            </a:r>
            <a:r>
              <a:rPr lang="en-US" dirty="0"/>
              <a:t>of </a:t>
            </a:r>
            <a:r>
              <a:rPr lang="en-US" dirty="0" smtClean="0"/>
              <a:t>browning</a:t>
            </a:r>
          </a:p>
          <a:p>
            <a:pPr lvl="1" algn="just"/>
            <a:r>
              <a:rPr lang="en-US" dirty="0" smtClean="0"/>
              <a:t>reversibility </a:t>
            </a:r>
            <a:r>
              <a:rPr lang="en-US" dirty="0"/>
              <a:t>of the </a:t>
            </a:r>
            <a:r>
              <a:rPr lang="en-US" dirty="0" smtClean="0"/>
              <a:t>browning</a:t>
            </a:r>
          </a:p>
          <a:p>
            <a:pPr lvl="1" algn="just"/>
            <a:r>
              <a:rPr lang="en-US" dirty="0" smtClean="0"/>
              <a:t>timing </a:t>
            </a:r>
            <a:r>
              <a:rPr lang="en-US" dirty="0"/>
              <a:t>of the reaction </a:t>
            </a:r>
            <a:endParaRPr lang="en-US" dirty="0" smtClean="0"/>
          </a:p>
          <a:p>
            <a:pPr lvl="1" algn="just"/>
            <a:r>
              <a:rPr lang="en-US" dirty="0" smtClean="0"/>
              <a:t>timing </a:t>
            </a:r>
            <a:r>
              <a:rPr lang="en-US" dirty="0"/>
              <a:t>of reversibility of </a:t>
            </a:r>
            <a:r>
              <a:rPr lang="en-US" dirty="0" smtClean="0"/>
              <a:t>color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1799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Visual observations: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-304800" y="1295400"/>
            <a:ext cx="92202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n-US" dirty="0"/>
              <a:t>Expect to conduct MANY different observational trials, using about 10 mL of solution for each. </a:t>
            </a:r>
            <a:endParaRPr lang="en-US" dirty="0" smtClean="0"/>
          </a:p>
          <a:p>
            <a:pPr lvl="1" algn="just"/>
            <a:r>
              <a:rPr lang="en-US" dirty="0" smtClean="0"/>
              <a:t>Take </a:t>
            </a:r>
            <a:r>
              <a:rPr lang="en-US" dirty="0"/>
              <a:t>your time and record all observations.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are on your own, so the more data you collect the better the discussion you can write. </a:t>
            </a:r>
            <a:endParaRPr lang="en-US" dirty="0" smtClean="0"/>
          </a:p>
          <a:p>
            <a:pPr lvl="1" algn="just"/>
            <a:r>
              <a:rPr lang="en-US" dirty="0" smtClean="0"/>
              <a:t>THINK </a:t>
            </a:r>
            <a:r>
              <a:rPr lang="en-US" dirty="0"/>
              <a:t>about what you are doing before you do it. Create a hypothesis and experimentally test it. </a:t>
            </a:r>
            <a:endParaRPr lang="pt-BR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299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Screening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0417" y="1828335"/>
            <a:ext cx="1297813" cy="108862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7651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17779" y="1828335"/>
            <a:ext cx="1297813" cy="108862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03983" y="1821879"/>
            <a:ext cx="1297813" cy="108862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48324" y="1828335"/>
            <a:ext cx="1297813" cy="108862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38193" y="1828335"/>
            <a:ext cx="1297813" cy="108862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55013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34240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685558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75427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92226" y="1452547"/>
            <a:ext cx="1382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Apples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82795" y="3405448"/>
            <a:ext cx="1297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Potatoes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417" y="2191210"/>
            <a:ext cx="129781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Citric Acid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17779" y="2093513"/>
            <a:ext cx="129781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Hydrogen Peroxide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7006" y="2079556"/>
            <a:ext cx="129781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Sodium Sulfite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8324" y="2079556"/>
            <a:ext cx="129781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Ascorbic Acid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13192" y="2233080"/>
            <a:ext cx="14138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HCl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388987" y="1821879"/>
            <a:ext cx="1297813" cy="108862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433061" y="2205167"/>
            <a:ext cx="1253739" cy="376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NaOH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26221" y="3864896"/>
            <a:ext cx="1060579" cy="171668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95370" y="4494075"/>
            <a:ext cx="1322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Citric Acid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8779" y="4494075"/>
            <a:ext cx="1378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Hydrogen Peroxide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4240" y="4494075"/>
            <a:ext cx="1060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Sodium Sulfite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85558" y="4494075"/>
            <a:ext cx="1060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Ascorbic Acid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5427" y="4494075"/>
            <a:ext cx="106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HCl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6221" y="4494075"/>
            <a:ext cx="106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NaOH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31462_01_10_14_10_21_50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654" y="3515126"/>
            <a:ext cx="4302906" cy="285241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74"/>
            <a:ext cx="8229600" cy="1143000"/>
          </a:xfrm>
        </p:spPr>
        <p:txBody>
          <a:bodyPr/>
          <a:lstStyle/>
          <a:p>
            <a:r>
              <a:rPr lang="en-US" dirty="0" smtClean="0"/>
              <a:t>What are Enzymes?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633"/>
            <a:ext cx="8229600" cy="4525963"/>
          </a:xfrm>
        </p:spPr>
        <p:txBody>
          <a:bodyPr/>
          <a:lstStyle/>
          <a:p>
            <a:r>
              <a:rPr lang="en-US" b="1" u="sng" dirty="0" smtClean="0"/>
              <a:t>Proteins</a:t>
            </a:r>
            <a:r>
              <a:rPr lang="en-US" dirty="0" smtClean="0"/>
              <a:t> that catalyze chemical reactions by lowering the activation energy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other words…they make reactions go faster!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 Trails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Catechol solution on potato and apples, let sit for 10 minutes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Take the solutions that helped inhibit browning in </a:t>
            </a:r>
            <a:r>
              <a:rPr lang="en-US" dirty="0" smtClean="0"/>
              <a:t>previous </a:t>
            </a:r>
            <a:r>
              <a:rPr lang="en-US" dirty="0" err="1" smtClean="0"/>
              <a:t>traiIs</a:t>
            </a:r>
            <a:r>
              <a:rPr lang="en-US" dirty="0" smtClean="0"/>
              <a:t> </a:t>
            </a:r>
            <a:r>
              <a:rPr lang="en-US" dirty="0" smtClean="0"/>
              <a:t>and treat potatoes and apples with 0.5 mL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Record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Trails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Compare apples/potatoes that were sitting out to apples/potatoes that were in an ice water bath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Cut the apples and potatoes into smaller pieces and observe the effect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Observe if leaving the potatoes and apples out for longer periods of times prevents inhibition of browning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99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 smtClean="0"/>
              <a:t>Citric Acid </a:t>
            </a:r>
            <a:r>
              <a:rPr lang="en-US" dirty="0" smtClean="0"/>
              <a:t>– </a:t>
            </a:r>
            <a:r>
              <a:rPr lang="en-US" dirty="0" err="1" smtClean="0"/>
              <a:t>Chelator</a:t>
            </a:r>
            <a:r>
              <a:rPr lang="en-US" dirty="0" smtClean="0"/>
              <a:t>, organic/weak acid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err="1" smtClean="0"/>
              <a:t>HCl</a:t>
            </a:r>
            <a:r>
              <a:rPr lang="en-US" dirty="0" smtClean="0"/>
              <a:t> – strong acid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err="1" smtClean="0"/>
              <a:t>NaOH</a:t>
            </a:r>
            <a:r>
              <a:rPr lang="en-US" dirty="0" smtClean="0"/>
              <a:t> – strong base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Hydrogen peroxide </a:t>
            </a:r>
            <a:r>
              <a:rPr lang="en-US" dirty="0" smtClean="0"/>
              <a:t>– pro-oxidant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Sodium sulfite </a:t>
            </a:r>
            <a:r>
              <a:rPr lang="en-US" dirty="0" smtClean="0"/>
              <a:t>– reducing agent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Ascorbic acid </a:t>
            </a:r>
            <a:r>
              <a:rPr lang="en-US" dirty="0" smtClean="0"/>
              <a:t>– reducing agent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Catechol</a:t>
            </a:r>
            <a:r>
              <a:rPr lang="en-US" dirty="0" smtClean="0"/>
              <a:t> – polyphenol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Potato/apples </a:t>
            </a:r>
            <a:r>
              <a:rPr lang="en-US" dirty="0" smtClean="0"/>
              <a:t>– source of PPO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Tool Box: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1295400"/>
            <a:ext cx="8763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A beaker and stir-bar for mixing.</a:t>
            </a:r>
            <a:endParaRPr lang="pt-BR" dirty="0"/>
          </a:p>
          <a:p>
            <a:pPr lvl="0"/>
            <a:r>
              <a:rPr lang="en-US" dirty="0"/>
              <a:t>Buffers to control pH</a:t>
            </a:r>
            <a:endParaRPr lang="pt-BR" dirty="0"/>
          </a:p>
          <a:p>
            <a:pPr lvl="0"/>
            <a:r>
              <a:rPr lang="en-US" dirty="0"/>
              <a:t>Hydrochloric acid solution to modify pH</a:t>
            </a:r>
            <a:endParaRPr lang="pt-BR" dirty="0"/>
          </a:p>
          <a:p>
            <a:pPr lvl="0"/>
            <a:r>
              <a:rPr lang="en-US" dirty="0"/>
              <a:t>Citric acid to modify pH and act as a metal </a:t>
            </a:r>
            <a:r>
              <a:rPr lang="en-US" dirty="0" err="1"/>
              <a:t>chelator</a:t>
            </a:r>
            <a:endParaRPr lang="pt-BR" dirty="0"/>
          </a:p>
          <a:p>
            <a:pPr lvl="0"/>
            <a:r>
              <a:rPr lang="en-US" dirty="0"/>
              <a:t>Phosphates to act as metal </a:t>
            </a:r>
            <a:r>
              <a:rPr lang="en-US" dirty="0" err="1"/>
              <a:t>chelators</a:t>
            </a:r>
            <a:endParaRPr lang="pt-BR" dirty="0"/>
          </a:p>
          <a:p>
            <a:pPr lvl="0"/>
            <a:r>
              <a:rPr lang="en-US" dirty="0"/>
              <a:t>Hydrogen peroxide as an oxygen source</a:t>
            </a:r>
            <a:endParaRPr lang="pt-BR" dirty="0"/>
          </a:p>
          <a:p>
            <a:pPr lvl="0"/>
            <a:r>
              <a:rPr lang="en-US" dirty="0"/>
              <a:t>A hot plate to provide heat</a:t>
            </a:r>
            <a:endParaRPr lang="pt-BR" dirty="0"/>
          </a:p>
          <a:p>
            <a:pPr lvl="0"/>
            <a:r>
              <a:rPr lang="en-US" dirty="0"/>
              <a:t>Ice to provide cold</a:t>
            </a:r>
            <a:endParaRPr lang="pt-BR" dirty="0"/>
          </a:p>
          <a:p>
            <a:pPr lvl="0"/>
            <a:r>
              <a:rPr lang="en-US" dirty="0"/>
              <a:t>Ascorbic acid and/or sodium sulfite (inhibitor)</a:t>
            </a:r>
            <a:endParaRPr lang="pt-BR" dirty="0"/>
          </a:p>
          <a:p>
            <a:pPr lvl="0"/>
            <a:r>
              <a:rPr lang="en-US" dirty="0" err="1"/>
              <a:t>Bentonite</a:t>
            </a:r>
            <a:r>
              <a:rPr lang="en-US" dirty="0"/>
              <a:t> clay, as a protein binding agent</a:t>
            </a:r>
            <a:endParaRPr lang="pt-BR" dirty="0"/>
          </a:p>
          <a:p>
            <a:pPr lvl="0"/>
            <a:r>
              <a:rPr lang="en-US" dirty="0"/>
              <a:t>Sodium Borate (Borax) (inhibitor)</a:t>
            </a:r>
            <a:endParaRPr lang="pt-BR" dirty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238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to Consider with Enzymes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Temperature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Concentration Substrate and Enzyme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Specificity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Cofactors and Inhibitors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Enzyme Info Sheet</a:t>
            </a:r>
            <a:endParaRPr lang="en-US" dirty="0"/>
          </a:p>
        </p:txBody>
      </p:sp>
      <p:pic>
        <p:nvPicPr>
          <p:cNvPr id="3" name="Picture 2" descr="Screen Shot 2017-02-21 at 2.15.52 PM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88" y="1524000"/>
            <a:ext cx="4946392" cy="502994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56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Enzyme Info Sheet</a:t>
            </a:r>
            <a:endParaRPr lang="en-US" dirty="0"/>
          </a:p>
        </p:txBody>
      </p:sp>
      <p:pic>
        <p:nvPicPr>
          <p:cNvPr id="3" name="Picture 2" descr="Screen Shot 2017-02-21 at 2.21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569" y="1524000"/>
            <a:ext cx="5503699" cy="491006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071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18" y="4619685"/>
            <a:ext cx="1567956" cy="1857579"/>
          </a:xfrm>
          <a:prstGeom prst="rect">
            <a:avLst/>
          </a:prstGeom>
        </p:spPr>
      </p:pic>
      <p:pic>
        <p:nvPicPr>
          <p:cNvPr id="3" name="Picture 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06" y="2982297"/>
            <a:ext cx="1821095" cy="1637388"/>
          </a:xfrm>
          <a:prstGeom prst="rect">
            <a:avLst/>
          </a:prstGeom>
        </p:spPr>
      </p:pic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538" y="2801766"/>
            <a:ext cx="2316868" cy="1987093"/>
          </a:xfrm>
          <a:prstGeom prst="rect">
            <a:avLst/>
          </a:prstGeom>
        </p:spPr>
      </p:pic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636" y="4839383"/>
            <a:ext cx="2492818" cy="1637881"/>
          </a:xfrm>
          <a:prstGeom prst="rect">
            <a:avLst/>
          </a:prstGeom>
        </p:spPr>
      </p:pic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191" y="2982297"/>
            <a:ext cx="2417246" cy="1608567"/>
          </a:xfrm>
          <a:prstGeom prst="rect">
            <a:avLst/>
          </a:prstGeom>
        </p:spPr>
      </p:pic>
      <p:pic>
        <p:nvPicPr>
          <p:cNvPr id="8" name="Picture 7" descr="images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89"/>
          <a:stretch/>
        </p:blipFill>
        <p:spPr>
          <a:xfrm>
            <a:off x="2253004" y="4619685"/>
            <a:ext cx="1996045" cy="1946458"/>
          </a:xfrm>
          <a:prstGeom prst="rect">
            <a:avLst/>
          </a:prstGeom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538" y="4788859"/>
            <a:ext cx="1651623" cy="1777284"/>
          </a:xfrm>
          <a:prstGeom prst="rect">
            <a:avLst/>
          </a:prstGeom>
        </p:spPr>
      </p:pic>
      <p:pic>
        <p:nvPicPr>
          <p:cNvPr id="10" name="Picture 9" descr="imgres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3638"/>
            <a:ext cx="2253004" cy="13564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5918" y="516400"/>
            <a:ext cx="81357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How do enzymes effect these food products?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3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0" y="810816"/>
          <a:ext cx="609600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Enzymes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Glucose Oxidase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Papain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Bromelain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Cheese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Chymosin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Browned 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Polyphenol Oxidase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Amylase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Protease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Pectinase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Cellulase</a:t>
                      </a:r>
                      <a:endParaRPr lang="en-US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Hemicellulase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HFCS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Amylase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Pullulanase</a:t>
                      </a:r>
                      <a:endParaRPr lang="en-US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Glucose </a:t>
                      </a:r>
                      <a:r>
                        <a:rPr lang="en-US" dirty="0" err="1" smtClean="0"/>
                        <a:t>Isomerase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Tomato Paste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err="1" smtClean="0"/>
                        <a:t>Polygalacturonase</a:t>
                      </a:r>
                      <a:endParaRPr lang="en-US" dirty="0" smtClean="0"/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dirty="0" smtClean="0"/>
                        <a:t>Pectin</a:t>
                      </a:r>
                      <a:r>
                        <a:rPr lang="en-US" baseline="0" dirty="0" smtClean="0"/>
                        <a:t> Methyl Esterase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716783" y="2498259"/>
            <a:ext cx="2386301" cy="558270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6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Enzymes in Food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Enzymes are used to improve food quality (Meat, Juice)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Enzymes are used to speed up/control the production process (HFCS, Bread, Cheese)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Natural enzymes from the raw material are manipulated during processing (Beer, Tomato Paste)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Enzymes cause food quality issues (Citrus, Browned apples)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1166</Words>
  <Application>Microsoft Office PowerPoint</Application>
  <PresentationFormat>On-screen Show (4:3)</PresentationFormat>
  <Paragraphs>377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Batang</vt:lpstr>
      <vt:lpstr>Arial</vt:lpstr>
      <vt:lpstr>Calibri</vt:lpstr>
      <vt:lpstr>Cambria Math</vt:lpstr>
      <vt:lpstr>Monotype Sorts</vt:lpstr>
      <vt:lpstr>Times New Roman</vt:lpstr>
      <vt:lpstr>Office Theme</vt:lpstr>
      <vt:lpstr>Enzymes in the Food Industry</vt:lpstr>
      <vt:lpstr>Outline</vt:lpstr>
      <vt:lpstr>What are Enzymes?</vt:lpstr>
      <vt:lpstr>Factors to Consider with Enzymes</vt:lpstr>
      <vt:lpstr>Example of Enzyme Info Sheet</vt:lpstr>
      <vt:lpstr>Example of Enzyme Info Sheet</vt:lpstr>
      <vt:lpstr>PowerPoint Presentation</vt:lpstr>
      <vt:lpstr>PowerPoint Presentation</vt:lpstr>
      <vt:lpstr>Enzymes in Food Processing</vt:lpstr>
      <vt:lpstr>Browning</vt:lpstr>
      <vt:lpstr>How PPO Works</vt:lpstr>
      <vt:lpstr>INTRODUCTION</vt:lpstr>
      <vt:lpstr>INTRODUCTION: PPO</vt:lpstr>
      <vt:lpstr>INTRODUCTION</vt:lpstr>
      <vt:lpstr>INTRODUCTION</vt:lpstr>
      <vt:lpstr>Questions to get you thinking…</vt:lpstr>
      <vt:lpstr>OBJECTIVES</vt:lpstr>
      <vt:lpstr>MATERIAL</vt:lpstr>
      <vt:lpstr>Method 2: Impact of Inhibitor</vt:lpstr>
      <vt:lpstr>Results: Interpreting </vt:lpstr>
      <vt:lpstr>Results: Interpreting </vt:lpstr>
      <vt:lpstr>Results: Interpreting </vt:lpstr>
      <vt:lpstr>Results: Interpreting </vt:lpstr>
      <vt:lpstr>Results: Interpreting </vt:lpstr>
      <vt:lpstr>Results: Interpreting </vt:lpstr>
      <vt:lpstr>Results: Interpreting </vt:lpstr>
      <vt:lpstr>Visual observations:</vt:lpstr>
      <vt:lpstr>Visual observations:</vt:lpstr>
      <vt:lpstr>Experimental Screening</vt:lpstr>
      <vt:lpstr>Practical Trails</vt:lpstr>
      <vt:lpstr>Practical Trails</vt:lpstr>
      <vt:lpstr>Materials</vt:lpstr>
      <vt:lpstr>Tool Box: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Talcott, Stephen T</cp:lastModifiedBy>
  <cp:revision>84</cp:revision>
  <dcterms:created xsi:type="dcterms:W3CDTF">2013-01-30T19:21:04Z</dcterms:created>
  <dcterms:modified xsi:type="dcterms:W3CDTF">2018-01-11T17:42:58Z</dcterms:modified>
</cp:coreProperties>
</file>