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4" r:id="rId4"/>
    <p:sldId id="276" r:id="rId5"/>
    <p:sldId id="275" r:id="rId6"/>
    <p:sldId id="280" r:id="rId7"/>
    <p:sldId id="281" r:id="rId8"/>
    <p:sldId id="288" r:id="rId9"/>
    <p:sldId id="282" r:id="rId10"/>
    <p:sldId id="283" r:id="rId11"/>
    <p:sldId id="290" r:id="rId12"/>
    <p:sldId id="289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F6971-5A60-4330-9CBA-74FC901A31D8}" type="datetimeFigureOut">
              <a:rPr lang="pt-BR" smtClean="0"/>
              <a:pPr/>
              <a:t>11/01/2018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E6B9D-1B26-4877-B440-E3F21047E6C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92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E6B9D-1B26-4877-B440-E3F21047E6C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5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2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3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8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1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3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90FE-7414-467D-B72B-1CD5264E83BE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5331-0311-48DF-84C6-C4CD78D46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44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Starch and</a:t>
            </a:r>
            <a:br>
              <a:rPr lang="en-US" sz="6000" dirty="0" smtClean="0"/>
            </a:br>
            <a:r>
              <a:rPr lang="en-US" sz="6000" dirty="0" smtClean="0"/>
              <a:t>Carbohydrates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Properties of Starches and Gums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2</a:t>
            </a:r>
            <a:r>
              <a:rPr lang="en-US" sz="3000" b="1" baseline="30000" dirty="0" smtClean="0"/>
              <a:t>nd</a:t>
            </a:r>
            <a:r>
              <a:rPr lang="en-US" sz="3000" b="1" dirty="0" smtClean="0"/>
              <a:t> Part: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Cool the samples as best you can (cold water / fridge)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Pour </a:t>
            </a:r>
            <a:r>
              <a:rPr lang="en-US" sz="2400" b="1" dirty="0"/>
              <a:t>a </a:t>
            </a:r>
            <a:r>
              <a:rPr lang="en-US" sz="2400" b="1" dirty="0" smtClean="0"/>
              <a:t>uniform amount </a:t>
            </a:r>
            <a:r>
              <a:rPr lang="en-US" sz="2400" b="1" dirty="0"/>
              <a:t>in a beaker and cool in </a:t>
            </a:r>
            <a:r>
              <a:rPr lang="en-US" sz="2400" b="1" dirty="0" smtClean="0"/>
              <a:t>cold water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Determine viscosity – </a:t>
            </a:r>
            <a:r>
              <a:rPr lang="en-US" sz="2400" b="1" dirty="0" smtClean="0">
                <a:solidFill>
                  <a:srgbClr val="FFFF00"/>
                </a:solidFill>
              </a:rPr>
              <a:t>LINE SPREAD TEST</a:t>
            </a:r>
            <a:endParaRPr lang="en-US" sz="2400" b="1" dirty="0">
              <a:solidFill>
                <a:srgbClr val="FFFF00"/>
              </a:solidFill>
            </a:endParaRP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400" b="1" dirty="0" smtClean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LINE SPREAD TEST: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/>
              <a:t>Fill sample cup to top, leveling it off.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/>
              <a:t>Dump onto the line-spread circles – over the plastic lid.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>
                <a:solidFill>
                  <a:srgbClr val="FFFF00"/>
                </a:solidFill>
              </a:rPr>
              <a:t>Allow to spread for 2 minutes. 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/>
              <a:t>Read nearest line on all four sides.</a:t>
            </a:r>
            <a:endParaRPr lang="en-US" sz="2000" b="1" dirty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400" b="1" dirty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3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Line Spread Test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821" y="1828800"/>
            <a:ext cx="50196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Lab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2800" dirty="0"/>
              <a:t>Which starches would be suitable for thickening a sauce or gravy? For a cherry pie? For a cream pie? A soup? Etc. Explain your answers.</a:t>
            </a:r>
            <a:endParaRPr lang="pt-BR" sz="2800" dirty="0"/>
          </a:p>
          <a:p>
            <a:pPr lvl="0"/>
            <a:r>
              <a:rPr lang="en-US" sz="2800" dirty="0"/>
              <a:t>Why is the GTR and the time it takes to gelatinize an important factor? Explain.</a:t>
            </a:r>
            <a:endParaRPr lang="pt-BR" sz="2800" dirty="0"/>
          </a:p>
          <a:p>
            <a:pPr lvl="0"/>
            <a:r>
              <a:rPr lang="en-US" sz="2800" dirty="0"/>
              <a:t>What effect does the addition of sugar, oil, and acid have on the gelatinization of starch? Why is this important for the food industry? Explain.</a:t>
            </a:r>
            <a:endParaRPr lang="pt-BR" sz="2800" dirty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9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Organization of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400" b="1" dirty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38400" y="1522864"/>
            <a:ext cx="46570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Starch Modifications (Wheat):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70332"/>
              </p:ext>
            </p:extLst>
          </p:nvPr>
        </p:nvGraphicFramePr>
        <p:xfrm>
          <a:off x="228600" y="2209800"/>
          <a:ext cx="868680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6944"/>
                <a:gridCol w="6289856"/>
              </a:tblGrid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Lab Group #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Modifications</a:t>
                      </a:r>
                      <a:endParaRPr lang="pt-BR" sz="2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Sucrose = 0, </a:t>
                      </a:r>
                      <a:r>
                        <a:rPr lang="en-US" sz="2400" dirty="0" smtClean="0">
                          <a:effectLst/>
                        </a:rPr>
                        <a:t>5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10 </a:t>
                      </a:r>
                      <a:r>
                        <a:rPr lang="en-US" sz="2400" dirty="0">
                          <a:effectLst/>
                        </a:rPr>
                        <a:t>grams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2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Oil = 0, </a:t>
                      </a:r>
                      <a:r>
                        <a:rPr lang="en-US" sz="2400" dirty="0" smtClean="0">
                          <a:effectLst/>
                        </a:rPr>
                        <a:t>2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5 mL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3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Citric Acid = </a:t>
                      </a:r>
                      <a:r>
                        <a:rPr lang="en-US" sz="2400" dirty="0" smtClean="0">
                          <a:effectLst/>
                        </a:rPr>
                        <a:t>0, </a:t>
                      </a:r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6 </a:t>
                      </a:r>
                      <a:r>
                        <a:rPr lang="en-US" sz="2400" dirty="0">
                          <a:effectLst/>
                        </a:rPr>
                        <a:t>grams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4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Sucrose + Citric </a:t>
                      </a:r>
                      <a:r>
                        <a:rPr lang="en-US" sz="2400" dirty="0">
                          <a:effectLst/>
                        </a:rPr>
                        <a:t>Acid = 0+0, </a:t>
                      </a:r>
                      <a:r>
                        <a:rPr lang="en-US" sz="2400" dirty="0" smtClean="0">
                          <a:effectLst/>
                        </a:rPr>
                        <a:t>5+3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10+3 </a:t>
                      </a:r>
                      <a:r>
                        <a:rPr lang="en-US" sz="2400" dirty="0">
                          <a:effectLst/>
                        </a:rPr>
                        <a:t>grams 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5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Oil + Citric </a:t>
                      </a:r>
                      <a:r>
                        <a:rPr lang="en-US" sz="2400" dirty="0">
                          <a:effectLst/>
                        </a:rPr>
                        <a:t>Acid = 0+0, </a:t>
                      </a:r>
                      <a:r>
                        <a:rPr lang="en-US" sz="2400" dirty="0" smtClean="0">
                          <a:effectLst/>
                        </a:rPr>
                        <a:t>2+2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5+2 grams </a:t>
                      </a:r>
                      <a:endParaRPr lang="pt-BR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51000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715000"/>
            <a:ext cx="48063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</a:t>
            </a:r>
            <a:r>
              <a:rPr lang="en-US" sz="3200" dirty="0" smtClean="0">
                <a:solidFill>
                  <a:srgbClr val="FFFF00"/>
                </a:solidFill>
              </a:rPr>
              <a:t>hat else can you do? 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What would you like to try?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Which </a:t>
            </a:r>
            <a:r>
              <a:rPr lang="en-US" sz="2800" dirty="0"/>
              <a:t>starches would be suitable for thickening a white sauce or gravy? For a cherry pie? For a cream pie? Etc. Explain your answers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pt-BR" sz="2800" dirty="0"/>
          </a:p>
          <a:p>
            <a:pPr lvl="0"/>
            <a:r>
              <a:rPr lang="en-US" sz="2800" dirty="0"/>
              <a:t>Why is the GTR and the time it takes to gelatinize an important factor? Explain</a:t>
            </a:r>
            <a:r>
              <a:rPr lang="en-US" sz="2800" dirty="0" smtClean="0"/>
              <a:t>.</a:t>
            </a:r>
          </a:p>
          <a:p>
            <a:pPr marL="0" lvl="0" indent="0">
              <a:buNone/>
            </a:pPr>
            <a:endParaRPr lang="pt-BR" sz="2800" dirty="0"/>
          </a:p>
          <a:p>
            <a:pPr lvl="0"/>
            <a:r>
              <a:rPr lang="en-US" sz="2800" dirty="0"/>
              <a:t>What effect does the addition of sugar, oil, and acid have on the gelatinization of starch? Why is this important for the food industry? Explain.</a:t>
            </a:r>
            <a:endParaRPr lang="pt-BR" sz="2800" dirty="0"/>
          </a:p>
          <a:p>
            <a:pPr marL="400050" lvl="2" indent="0">
              <a:buClr>
                <a:schemeClr val="tx1"/>
              </a:buClr>
              <a:buSzPct val="46000"/>
              <a:buNone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651000" y="3040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8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Energy storage for plants and animals</a:t>
            </a:r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Food Industry: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Thickening or gelling agents: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200" b="1" dirty="0" smtClean="0"/>
              <a:t>Expand or make food systems smaller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Give opacity or transparency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Retain moisture or repel it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Help emulsions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1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Characteristics of Starches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Amylose</a:t>
            </a:r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 smtClean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Amylopectin</a:t>
            </a:r>
            <a:endParaRPr lang="en-US" sz="3000" b="1" dirty="0"/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443209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411" y="3886200"/>
            <a:ext cx="4199351" cy="167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505200" y="1415963"/>
            <a:ext cx="685800" cy="10287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62600" y="1333500"/>
            <a:ext cx="685800" cy="10287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19286" y="1342112"/>
            <a:ext cx="685800" cy="99686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71039" y="3886200"/>
            <a:ext cx="685800" cy="10287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12988" y="3435281"/>
            <a:ext cx="685800" cy="102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5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Characteristics of Starches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Amylose</a:t>
            </a:r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 smtClean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 smtClean="0"/>
          </a:p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Amylopectin</a:t>
            </a:r>
            <a:endParaRPr lang="en-US" sz="3000" b="1" dirty="0">
              <a:solidFill>
                <a:srgbClr val="FFFF00"/>
              </a:solidFill>
            </a:endParaRP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0" y="20574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Found in Amorphous region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Upon Heating  - leached out allowing </a:t>
            </a:r>
          </a:p>
          <a:p>
            <a:r>
              <a:rPr lang="en-US" dirty="0"/>
              <a:t> </a:t>
            </a:r>
            <a:r>
              <a:rPr lang="en-US" dirty="0" smtClean="0"/>
              <a:t>    water to enter and swell the starch granule in the crystalline region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15" name="TextBox 14"/>
          <p:cNvSpPr txBox="1"/>
          <p:nvPr/>
        </p:nvSpPr>
        <p:spPr>
          <a:xfrm>
            <a:off x="313151" y="4401233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Found in Crystalline region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Highly influences on viscosity changes due to water and heating (gelatinization)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986" y="1773639"/>
            <a:ext cx="3907855" cy="2264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45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Important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>
                <a:solidFill>
                  <a:srgbClr val="FFFF00"/>
                </a:solidFill>
              </a:rPr>
              <a:t>Gelatinization 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200" b="1" dirty="0" smtClean="0"/>
              <a:t>Swelling of starch granules due to water and heat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200" b="1" dirty="0" smtClean="0"/>
              <a:t>Gelatinization temperature: the temp at which Max. viscosity is reached.</a:t>
            </a:r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342900" lvl="1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err="1">
                <a:solidFill>
                  <a:srgbClr val="FFFF00"/>
                </a:solidFill>
              </a:rPr>
              <a:t>Retrodegradation</a:t>
            </a:r>
            <a:endParaRPr lang="en-US" sz="3000" b="1" dirty="0">
              <a:solidFill>
                <a:srgbClr val="FFFF00"/>
              </a:solidFill>
            </a:endParaRP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At cooling, re-association of hydrogen bonds between the molecules of amylose that are leached out.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600" b="1" dirty="0" smtClean="0"/>
              <a:t>Increase in amylose content in starch – leads to Increased in viscosity</a:t>
            </a:r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Factors Effecting Starch Gelatinization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Starch Composition (Ratio of </a:t>
            </a:r>
            <a:r>
              <a:rPr lang="en-US" sz="3000" b="1" dirty="0" err="1" smtClean="0"/>
              <a:t>Amylose</a:t>
            </a:r>
            <a:r>
              <a:rPr lang="en-US" sz="3000" b="1" dirty="0" smtClean="0"/>
              <a:t> to </a:t>
            </a:r>
            <a:r>
              <a:rPr lang="en-US" sz="3000" b="1" dirty="0" err="1" smtClean="0"/>
              <a:t>Amylopectin</a:t>
            </a:r>
            <a:r>
              <a:rPr lang="en-US" sz="3000" b="1" dirty="0" smtClean="0"/>
              <a:t>)</a:t>
            </a:r>
          </a:p>
          <a:p>
            <a:pPr marL="342900" lvl="1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Botanical Source (i.e. Potato vs Corn)</a:t>
            </a:r>
          </a:p>
          <a:p>
            <a:pPr marL="342900" lvl="1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pH</a:t>
            </a:r>
          </a:p>
          <a:p>
            <a:pPr marL="342900" lvl="1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Rate of Shear </a:t>
            </a:r>
          </a:p>
          <a:p>
            <a:pPr marL="342900" lvl="1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Modifications (Chemical and Physical)</a:t>
            </a:r>
            <a:endParaRPr lang="en-US" sz="2800" b="1" dirty="0"/>
          </a:p>
          <a:p>
            <a:pPr marL="742950" lvl="2" indent="-342900">
              <a:buClr>
                <a:schemeClr val="tx1"/>
              </a:buClr>
              <a:buSzPct val="46000"/>
              <a:buNone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4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SzPct val="46000"/>
              <a:buNone/>
            </a:pPr>
            <a:r>
              <a:rPr lang="en-US" sz="2800" dirty="0"/>
              <a:t>To investigate the factors that affects the thickness of a cooked starch paste and to compare the usefulness of various starches (i.e. normal, waxy, and modified</a:t>
            </a:r>
            <a:r>
              <a:rPr lang="en-US" sz="2800" dirty="0" smtClean="0"/>
              <a:t>). </a:t>
            </a: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2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4" y="1219200"/>
            <a:ext cx="9296400" cy="5943600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1</a:t>
            </a:r>
            <a:r>
              <a:rPr lang="en-US" sz="3000" b="1" baseline="30000" dirty="0" smtClean="0"/>
              <a:t>st</a:t>
            </a:r>
            <a:r>
              <a:rPr lang="en-US" sz="3000" b="1" dirty="0" smtClean="0"/>
              <a:t> Part: Gelatinization and </a:t>
            </a:r>
            <a:r>
              <a:rPr lang="en-US" sz="3000" b="1" dirty="0" err="1" smtClean="0"/>
              <a:t>Retrodegradation</a:t>
            </a:r>
            <a:r>
              <a:rPr lang="en-US" sz="3000" b="1" dirty="0" smtClean="0"/>
              <a:t> properties of starches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Select up to 3 Starches (0.25 to 0.5 grams each)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Add water: about 80% of test tube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SLOWLY Begin heating the water: OBSERVE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Shake as temperature increases: don’t be shy!!!!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>
                <a:solidFill>
                  <a:srgbClr val="FFFF00"/>
                </a:solidFill>
              </a:rPr>
              <a:t>Record your observations!!! (as temperature changes)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>
                <a:solidFill>
                  <a:srgbClr val="FFFF00"/>
                </a:solidFill>
              </a:rPr>
              <a:t>Solubility, color, texture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/>
              <a:t>Record </a:t>
            </a:r>
            <a:r>
              <a:rPr lang="en-US" sz="2400" b="1" dirty="0" smtClean="0">
                <a:solidFill>
                  <a:srgbClr val="FF0000"/>
                </a:solidFill>
              </a:rPr>
              <a:t>GTR</a:t>
            </a:r>
            <a:r>
              <a:rPr lang="en-US" sz="2400" b="1" dirty="0" smtClean="0"/>
              <a:t>: temperature range at which starch starts swelling until the last bit has gelatinized.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Cool starches and observe changes in viscosity or gel strength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>
                <a:solidFill>
                  <a:srgbClr val="FFFF00"/>
                </a:solidFill>
              </a:rPr>
              <a:t>Record your observations!!!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4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000" b="1" dirty="0" smtClean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904"/>
            <a:ext cx="8229600" cy="1143000"/>
          </a:xfrm>
          <a:ln>
            <a:noFill/>
          </a:ln>
        </p:spPr>
        <p:txBody>
          <a:bodyPr/>
          <a:lstStyle/>
          <a:p>
            <a:pPr algn="l"/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943600"/>
          </a:xfrm>
          <a:ln>
            <a:noFill/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3000" b="1" dirty="0" smtClean="0"/>
              <a:t>2</a:t>
            </a:r>
            <a:r>
              <a:rPr lang="en-US" sz="3000" b="1" baseline="30000" dirty="0" smtClean="0"/>
              <a:t>nd</a:t>
            </a:r>
            <a:r>
              <a:rPr lang="en-US" sz="3000" b="1" dirty="0" smtClean="0"/>
              <a:t> Part: Modification of Starch Gelatinization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Select your Starch and place into separate beakers (1 g)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Add </a:t>
            </a:r>
            <a:r>
              <a:rPr lang="en-US" b="1" dirty="0"/>
              <a:t>your respective modification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Mix all at once: Mix it good!!!!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Bring to a constant volume (~50 mL) with water </a:t>
            </a:r>
            <a:endParaRPr lang="en-US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b="1" dirty="0" smtClean="0"/>
              <a:t>Place them on the heat plate and </a:t>
            </a:r>
            <a:r>
              <a:rPr lang="en-US" b="1" i="1" dirty="0" smtClean="0"/>
              <a:t>slowly</a:t>
            </a:r>
            <a:r>
              <a:rPr lang="en-US" b="1" dirty="0" smtClean="0"/>
              <a:t> heat until gelatinization temp is reached. 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>
                <a:solidFill>
                  <a:srgbClr val="FFFF00"/>
                </a:solidFill>
              </a:rPr>
              <a:t>Record your observations!!!</a:t>
            </a:r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000" b="1" dirty="0" smtClean="0">
                <a:solidFill>
                  <a:srgbClr val="FFFF00"/>
                </a:solidFill>
              </a:rPr>
              <a:t>Solubility, color, texture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Don’t overheat starch!!! Take your time in heating…Stir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/>
              <a:t>Add more water as needed, keep constant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r>
              <a:rPr lang="en-US" sz="2400" b="1" dirty="0" smtClean="0">
                <a:solidFill>
                  <a:srgbClr val="FFFF00"/>
                </a:solidFill>
              </a:rPr>
              <a:t>Record </a:t>
            </a:r>
            <a:r>
              <a:rPr lang="en-US" sz="2400" b="1" dirty="0">
                <a:solidFill>
                  <a:srgbClr val="FFFF00"/>
                </a:solidFill>
              </a:rPr>
              <a:t>your observations!!!</a:t>
            </a:r>
          </a:p>
          <a:p>
            <a:pPr lvl="1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400" b="1" dirty="0"/>
          </a:p>
          <a:p>
            <a:pPr lvl="2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000" b="1" dirty="0" smtClean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2400" b="1" dirty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8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 smtClean="0"/>
          </a:p>
          <a:p>
            <a:pPr marL="742950" lvl="2" indent="-342900">
              <a:buClr>
                <a:schemeClr val="tx1"/>
              </a:buClr>
              <a:buSzPct val="46000"/>
              <a:buFont typeface="Monotype Sorts" pitchFamily="2" charset="2"/>
              <a:buChar char="n"/>
            </a:pPr>
            <a:endParaRPr lang="en-US" sz="2600" b="1" dirty="0"/>
          </a:p>
          <a:p>
            <a:pPr marL="457200" lvl="1" indent="0">
              <a:buClr>
                <a:schemeClr val="tx1"/>
              </a:buClr>
              <a:buSzPct val="46000"/>
              <a:buNone/>
            </a:pPr>
            <a:endParaRPr lang="en-US" sz="3000" b="1" dirty="0"/>
          </a:p>
          <a:p>
            <a:pPr marL="0" indent="0">
              <a:buClr>
                <a:schemeClr val="tx1"/>
              </a:buClr>
              <a:buSzPct val="46000"/>
              <a:buNone/>
            </a:pPr>
            <a:endParaRPr lang="en-US" sz="30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81534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1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709</Words>
  <Application>Microsoft Office PowerPoint</Application>
  <PresentationFormat>On-screen Show (4:3)</PresentationFormat>
  <Paragraphs>143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Mincho</vt:lpstr>
      <vt:lpstr>Arial</vt:lpstr>
      <vt:lpstr>Calibri</vt:lpstr>
      <vt:lpstr>Cambria</vt:lpstr>
      <vt:lpstr>Monotype Sorts</vt:lpstr>
      <vt:lpstr>Times New Roman</vt:lpstr>
      <vt:lpstr>Office Theme</vt:lpstr>
      <vt:lpstr>Starch and Carbohydrates</vt:lpstr>
      <vt:lpstr>INTRODUCTION</vt:lpstr>
      <vt:lpstr>Characteristics of Starches</vt:lpstr>
      <vt:lpstr>Characteristics of Starches</vt:lpstr>
      <vt:lpstr>Important Processes</vt:lpstr>
      <vt:lpstr>Factors Effecting Starch Gelatinization</vt:lpstr>
      <vt:lpstr>Objective</vt:lpstr>
      <vt:lpstr>Lab</vt:lpstr>
      <vt:lpstr>Lab</vt:lpstr>
      <vt:lpstr>Lab</vt:lpstr>
      <vt:lpstr>Line Spread Test</vt:lpstr>
      <vt:lpstr>Lab Results</vt:lpstr>
      <vt:lpstr>Organization of lab</vt:lpstr>
      <vt:lpstr>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Talcott</dc:creator>
  <cp:lastModifiedBy>Talcott, Stephen T</cp:lastModifiedBy>
  <cp:revision>68</cp:revision>
  <dcterms:created xsi:type="dcterms:W3CDTF">2013-01-30T19:21:04Z</dcterms:created>
  <dcterms:modified xsi:type="dcterms:W3CDTF">2018-01-11T17:15:44Z</dcterms:modified>
</cp:coreProperties>
</file>