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8" r:id="rId10"/>
    <p:sldId id="271" r:id="rId11"/>
    <p:sldId id="272" r:id="rId12"/>
    <p:sldId id="262" r:id="rId13"/>
    <p:sldId id="261" r:id="rId14"/>
    <p:sldId id="273" r:id="rId15"/>
    <p:sldId id="265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126237232394152E-2"/>
          <c:y val="2.0341732283464566E-2"/>
          <c:w val="0.90044002782784682"/>
          <c:h val="0.8794860892388451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FF0000"/>
              </a:solidFill>
            </c:spPr>
          </c:marker>
          <c:trendline>
            <c:spPr>
              <a:ln>
                <a:solidFill>
                  <a:srgbClr val="FFFF00"/>
                </a:solidFill>
              </a:ln>
            </c:spPr>
            <c:trendlineType val="linear"/>
            <c:intercept val="0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Sheet1!$D$3:$D$12</c:f>
              <c:numCache>
                <c:formatCode>General</c:formatCode>
                <c:ptCount val="10"/>
                <c:pt idx="0">
                  <c:v>0</c:v>
                </c:pt>
                <c:pt idx="1">
                  <c:v>39.0625</c:v>
                </c:pt>
                <c:pt idx="2">
                  <c:v>78.125</c:v>
                </c:pt>
                <c:pt idx="3">
                  <c:v>156.25</c:v>
                </c:pt>
                <c:pt idx="4">
                  <c:v>312.5</c:v>
                </c:pt>
                <c:pt idx="5">
                  <c:v>625</c:v>
                </c:pt>
                <c:pt idx="6">
                  <c:v>1250</c:v>
                </c:pt>
                <c:pt idx="7">
                  <c:v>2500</c:v>
                </c:pt>
              </c:numCache>
            </c:numRef>
          </c:xVal>
          <c:yVal>
            <c:numRef>
              <c:f>Sheet1!$E$3:$E$12</c:f>
              <c:numCache>
                <c:formatCode>General</c:formatCode>
                <c:ptCount val="10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7.9000000000000001E-2</c:v>
                </c:pt>
                <c:pt idx="4">
                  <c:v>0.15</c:v>
                </c:pt>
                <c:pt idx="5">
                  <c:v>0.32600000000000001</c:v>
                </c:pt>
                <c:pt idx="6">
                  <c:v>0.68</c:v>
                </c:pt>
                <c:pt idx="7">
                  <c:v>1.2549999999999999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8928"/>
        <c:axId val="78557184"/>
      </c:scatterChart>
      <c:valAx>
        <c:axId val="7810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557184"/>
        <c:crosses val="autoZero"/>
        <c:crossBetween val="midCat"/>
      </c:valAx>
      <c:valAx>
        <c:axId val="78557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1089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427038"/>
            <a:ext cx="7916862" cy="1281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39738" y="1897063"/>
            <a:ext cx="7916862" cy="40782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2150" y="6253163"/>
            <a:ext cx="1871663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7850" y="6253163"/>
            <a:ext cx="290830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0188" y="6253163"/>
            <a:ext cx="1871662" cy="469900"/>
          </a:xfrm>
        </p:spPr>
        <p:txBody>
          <a:bodyPr/>
          <a:lstStyle>
            <a:lvl1pPr>
              <a:defRPr/>
            </a:lvl1pPr>
          </a:lstStyle>
          <a:p>
            <a:fld id="{121DE261-4681-4BAD-9DE3-5C66EECF4A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5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umbbd.ahc.umn.edu/core/graphics/c0155.gif" TargetMode="Externa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Sucrose Hydrolysis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Non-Enzymatic (Acid Hydrolysis)</a:t>
            </a:r>
          </a:p>
          <a:p>
            <a:r>
              <a:rPr lang="en-US" dirty="0" smtClean="0"/>
              <a:t>Versus</a:t>
            </a:r>
          </a:p>
          <a:p>
            <a:r>
              <a:rPr lang="en-US" dirty="0" smtClean="0"/>
              <a:t>Enzymatic Hydrolysis (Sucrase/</a:t>
            </a:r>
            <a:r>
              <a:rPr lang="en-US" dirty="0" err="1" smtClean="0"/>
              <a:t>Invertase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“extreme”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Some methods detect the reaction of “going </a:t>
            </a:r>
            <a:r>
              <a:rPr lang="en-US" sz="3000" b="1" dirty="0" err="1" smtClean="0"/>
              <a:t>toooo</a:t>
            </a:r>
            <a:r>
              <a:rPr lang="en-US" sz="3000" b="1" dirty="0" smtClean="0"/>
              <a:t> far” with the sugar hydrolysis</a:t>
            </a:r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PHENOL </a:t>
            </a:r>
            <a:r>
              <a:rPr lang="en-US" sz="3000" b="1" dirty="0" smtClean="0"/>
              <a:t>mixed with </a:t>
            </a:r>
            <a:r>
              <a:rPr lang="en-US" sz="3000" b="1" dirty="0" smtClean="0">
                <a:solidFill>
                  <a:srgbClr val="FFFF00"/>
                </a:solidFill>
              </a:rPr>
              <a:t>SULFURIC ACID</a:t>
            </a:r>
            <a:r>
              <a:rPr lang="en-US" sz="3000" b="1" dirty="0" smtClean="0">
                <a:solidFill>
                  <a:srgbClr val="000000"/>
                </a:solidFill>
              </a:rPr>
              <a:t> </a:t>
            </a:r>
            <a:r>
              <a:rPr lang="en-US" sz="3000" b="1" dirty="0" smtClean="0"/>
              <a:t>and heated with “digest” carbohydrates to create  furans (furfural, 5-hydroxymethyl furfural, </a:t>
            </a:r>
            <a:r>
              <a:rPr lang="en-US" sz="3000" b="1" dirty="0" err="1" smtClean="0"/>
              <a:t>furaldehyde</a:t>
            </a:r>
            <a:r>
              <a:rPr lang="en-US" sz="3000" b="1" dirty="0" smtClean="0"/>
              <a:t>) which condenses with </a:t>
            </a:r>
            <a:r>
              <a:rPr lang="en-US" sz="3000" b="1" u="sng" dirty="0" smtClean="0"/>
              <a:t>phenol</a:t>
            </a:r>
            <a:r>
              <a:rPr lang="en-US" sz="3000" b="1" dirty="0" smtClean="0"/>
              <a:t> into a near </a:t>
            </a:r>
            <a:r>
              <a:rPr lang="en-US" sz="3000" b="1" dirty="0" smtClean="0">
                <a:solidFill>
                  <a:srgbClr val="FF66FF"/>
                </a:solidFill>
              </a:rPr>
              <a:t>pink</a:t>
            </a:r>
            <a:r>
              <a:rPr lang="en-US" sz="3000" b="1" dirty="0" smtClean="0"/>
              <a:t> color.</a:t>
            </a:r>
          </a:p>
        </p:txBody>
      </p:sp>
    </p:spTree>
    <p:extLst>
      <p:ext uri="{BB962C8B-B14F-4D97-AF65-F5344CB8AC3E}">
        <p14:creationId xmlns:p14="http://schemas.microsoft.com/office/powerpoint/2010/main" val="1335152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</a:t>
            </a:r>
            <a:r>
              <a:rPr lang="en-US" dirty="0" err="1"/>
              <a:t>T</a:t>
            </a:r>
            <a:r>
              <a:rPr lang="en-US" dirty="0" err="1" smtClean="0"/>
              <a:t>ooo</a:t>
            </a:r>
            <a:r>
              <a:rPr lang="en-US" dirty="0" smtClean="0"/>
              <a:t>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</a:t>
            </a:r>
            <a:r>
              <a:rPr lang="en-US" dirty="0" smtClean="0"/>
              <a:t>oday’s lab, we want to optimally hydrolyze sucrose.</a:t>
            </a:r>
          </a:p>
          <a:p>
            <a:r>
              <a:rPr lang="en-US" dirty="0" smtClean="0"/>
              <a:t>The goal is to get the MOST glucose and fructose possible (competition?)</a:t>
            </a:r>
          </a:p>
          <a:p>
            <a:r>
              <a:rPr lang="en-US" dirty="0" smtClean="0"/>
              <a:t>Too gentle, and no reducing sugar is created</a:t>
            </a:r>
          </a:p>
          <a:p>
            <a:r>
              <a:rPr lang="en-US" dirty="0" smtClean="0"/>
              <a:t>Too harsh, and you will break-down your reducing sugars into aldehydes.</a:t>
            </a:r>
          </a:p>
          <a:p>
            <a:r>
              <a:rPr lang="en-US" dirty="0" smtClean="0"/>
              <a:t>Aldehydes will </a:t>
            </a:r>
            <a:r>
              <a:rPr lang="en-US" u="sng" dirty="0" smtClean="0">
                <a:solidFill>
                  <a:srgbClr val="FFFF00"/>
                </a:solidFill>
              </a:rPr>
              <a:t>not react </a:t>
            </a:r>
            <a:r>
              <a:rPr lang="en-US" dirty="0" smtClean="0"/>
              <a:t>with 3,5-DNSA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3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Arial" pitchFamily="34" charset="0"/>
              </a:rPr>
              <a:t>Beer’s Law: States that as absorbance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Arial" pitchFamily="34" charset="0"/>
              </a:rPr>
              <a:t>increases, so does concentration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rgbClr val="FF0000"/>
                </a:solidFill>
                <a:latin typeface="Arial" pitchFamily="34" charset="0"/>
              </a:rPr>
              <a:t>A = </a:t>
            </a:r>
            <a:r>
              <a:rPr lang="en-US" sz="3200" dirty="0" err="1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sz="3200" dirty="0" err="1">
                <a:solidFill>
                  <a:srgbClr val="FF0000"/>
                </a:solidFill>
                <a:latin typeface="Arial" pitchFamily="34" charset="0"/>
              </a:rPr>
              <a:t>bc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</a:rPr>
              <a:t> or just A = </a:t>
            </a:r>
            <a:r>
              <a:rPr lang="en-US" sz="3200" dirty="0" err="1">
                <a:solidFill>
                  <a:srgbClr val="FF0000"/>
                </a:solidFill>
                <a:latin typeface="Arial" pitchFamily="34" charset="0"/>
              </a:rPr>
              <a:t>abc</a:t>
            </a:r>
            <a:endParaRPr lang="en-US" sz="3200" dirty="0">
              <a:solidFill>
                <a:srgbClr val="FF00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Arial" pitchFamily="34" charset="0"/>
              </a:rPr>
              <a:t>A = absorbance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Symbol" pitchFamily="18" charset="2"/>
              </a:rPr>
              <a:t>e </a:t>
            </a:r>
            <a:r>
              <a:rPr lang="en-US" sz="3200" dirty="0">
                <a:latin typeface="Arial" pitchFamily="34" charset="0"/>
              </a:rPr>
              <a:t>= extinction coefficient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Arial" pitchFamily="34" charset="0"/>
              </a:rPr>
              <a:t>b = light path distance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200" dirty="0">
                <a:latin typeface="Arial" pitchFamily="34" charset="0"/>
              </a:rPr>
              <a:t>c = concentration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We are using a standard curve, generated from pure glucose, so: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600" u="sng" dirty="0" smtClean="0">
                <a:solidFill>
                  <a:srgbClr val="FFFF00"/>
                </a:solidFill>
              </a:rPr>
              <a:t>A = C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When using 200µL of reactant in a </a:t>
            </a:r>
            <a:r>
              <a:rPr lang="en-US" dirty="0" err="1" smtClean="0"/>
              <a:t>microplate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6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16863" cy="1281113"/>
          </a:xfrm>
        </p:spPr>
        <p:txBody>
          <a:bodyPr/>
          <a:lstStyle/>
          <a:p>
            <a:r>
              <a:rPr lang="en-US"/>
              <a:t>Maximum Level of Beers Law</a:t>
            </a:r>
            <a:br>
              <a:rPr lang="en-US"/>
            </a:br>
            <a:r>
              <a:rPr lang="en-US" sz="2700">
                <a:solidFill>
                  <a:srgbClr val="FF0000"/>
                </a:solidFill>
              </a:rPr>
              <a:t>Actual Cutoff is Dependent on the Given Assay</a:t>
            </a:r>
          </a:p>
        </p:txBody>
      </p:sp>
      <p:graphicFrame>
        <p:nvGraphicFramePr>
          <p:cNvPr id="198659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1000" y="1600200"/>
          <a:ext cx="7916863" cy="407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hart" r:id="rId3" imgW="7915372" imgH="4076680" progId="MSGraph.Chart.8">
                  <p:embed followColorScheme="full"/>
                </p:oleObj>
              </mc:Choice>
              <mc:Fallback>
                <p:oleObj name="Chart" r:id="rId3" imgW="7915372" imgH="40766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7916863" cy="4078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0" y="5670550"/>
            <a:ext cx="6248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Stay within a linear range…..too much reducing sugar and you can not get an accurate reading (may need to dilute your sample more)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429000" y="3048000"/>
            <a:ext cx="2057400" cy="25146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6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 Standard Curve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slope of your standard curve is: </a:t>
            </a:r>
            <a:r>
              <a:rPr lang="en-US" dirty="0" smtClean="0">
                <a:solidFill>
                  <a:srgbClr val="FFFF00"/>
                </a:solidFill>
              </a:rPr>
              <a:t>0.00051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633461"/>
              </p:ext>
            </p:extLst>
          </p:nvPr>
        </p:nvGraphicFramePr>
        <p:xfrm>
          <a:off x="1295400" y="2438400"/>
          <a:ext cx="6324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038600"/>
            <a:ext cx="528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6216134"/>
            <a:ext cx="2937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Concentration (mg/L or ppm)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49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400" dirty="0">
                <a:solidFill>
                  <a:srgbClr val="FFFF00"/>
                </a:solidFill>
                <a:latin typeface="Arial" pitchFamily="34" charset="0"/>
              </a:rPr>
              <a:t>Case </a:t>
            </a:r>
            <a:r>
              <a:rPr lang="en-US" sz="3400" dirty="0" smtClean="0">
                <a:solidFill>
                  <a:srgbClr val="FFFF00"/>
                </a:solidFill>
                <a:latin typeface="Arial" pitchFamily="34" charset="0"/>
              </a:rPr>
              <a:t>Study: </a:t>
            </a:r>
            <a:r>
              <a:rPr lang="en-US" sz="3400" dirty="0">
                <a:solidFill>
                  <a:srgbClr val="FFFF00"/>
                </a:solidFill>
                <a:latin typeface="Arial" pitchFamily="34" charset="0"/>
              </a:rPr>
              <a:t>Hydrolysis</a:t>
            </a:r>
            <a:r>
              <a:rPr lang="en-US" sz="3000" dirty="0">
                <a:solidFill>
                  <a:srgbClr val="FFFF00"/>
                </a:solidFill>
                <a:latin typeface="Arial" pitchFamily="34" charset="0"/>
              </a:rPr>
              <a:t> in Orange Juice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534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Sucrose hydrolysis occurs quite frequently in OJ. </a:t>
            </a:r>
          </a:p>
          <a:p>
            <a:r>
              <a:rPr lang="en-US" dirty="0"/>
              <a:t>Sucrose inverts or hydrolyzes to form 1 molecule of glucose and 1 of fructose from the heat of processing and natural organic acids.</a:t>
            </a:r>
          </a:p>
          <a:p>
            <a:r>
              <a:rPr lang="en-US" dirty="0"/>
              <a:t>Results in changes to </a:t>
            </a:r>
            <a:r>
              <a:rPr lang="en-US" dirty="0" smtClean="0"/>
              <a:t>sweetness and degradation</a:t>
            </a:r>
            <a:endParaRPr lang="en-US" dirty="0"/>
          </a:p>
          <a:p>
            <a:r>
              <a:rPr lang="es-MX" dirty="0" err="1"/>
              <a:t>Fructose</a:t>
            </a:r>
            <a:r>
              <a:rPr lang="es-MX" dirty="0"/>
              <a:t> and </a:t>
            </a:r>
            <a:r>
              <a:rPr lang="es-MX" dirty="0" err="1"/>
              <a:t>glucose</a:t>
            </a:r>
            <a:r>
              <a:rPr lang="es-MX" dirty="0"/>
              <a:t> are </a:t>
            </a:r>
            <a:r>
              <a:rPr lang="es-MX" dirty="0" err="1"/>
              <a:t>then</a:t>
            </a:r>
            <a:r>
              <a:rPr lang="es-MX" dirty="0"/>
              <a:t> </a:t>
            </a:r>
            <a:r>
              <a:rPr lang="es-MX" dirty="0" err="1"/>
              <a:t>succeptable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degradation</a:t>
            </a:r>
            <a:r>
              <a:rPr lang="es-MX" dirty="0"/>
              <a:t> (HMF </a:t>
            </a:r>
            <a:r>
              <a:rPr lang="es-MX" dirty="0" err="1" smtClean="0"/>
              <a:t>formation</a:t>
            </a:r>
            <a:r>
              <a:rPr lang="es-MX" dirty="0" smtClean="0"/>
              <a:t>).</a:t>
            </a:r>
            <a:endParaRPr lang="es-MX" dirty="0"/>
          </a:p>
          <a:p>
            <a:r>
              <a:rPr lang="es-MX" dirty="0"/>
              <a:t>HMF </a:t>
            </a:r>
            <a:r>
              <a:rPr lang="es-MX" dirty="0" err="1"/>
              <a:t>results</a:t>
            </a:r>
            <a:r>
              <a:rPr lang="es-MX" dirty="0"/>
              <a:t> in </a:t>
            </a:r>
            <a:r>
              <a:rPr lang="es-MX" dirty="0" err="1"/>
              <a:t>brown</a:t>
            </a:r>
            <a:r>
              <a:rPr lang="es-MX" dirty="0"/>
              <a:t> color </a:t>
            </a:r>
            <a:r>
              <a:rPr lang="es-MX" dirty="0" err="1"/>
              <a:t>formation</a:t>
            </a:r>
            <a:r>
              <a:rPr lang="es-MX" dirty="0"/>
              <a:t>, a </a:t>
            </a:r>
            <a:r>
              <a:rPr lang="es-MX" dirty="0" err="1"/>
              <a:t>smelly</a:t>
            </a:r>
            <a:r>
              <a:rPr lang="es-MX" dirty="0"/>
              <a:t> aroma, and a </a:t>
            </a:r>
            <a:r>
              <a:rPr lang="es-MX" dirty="0" err="1"/>
              <a:t>bitter</a:t>
            </a:r>
            <a:r>
              <a:rPr lang="es-MX" dirty="0"/>
              <a:t>/medicinal taste. </a:t>
            </a:r>
            <a:endParaRPr lang="es-MX" dirty="0" smtClean="0"/>
          </a:p>
          <a:p>
            <a:r>
              <a:rPr lang="es-MX" u="sng" dirty="0" err="1" smtClean="0">
                <a:solidFill>
                  <a:srgbClr val="FF0000"/>
                </a:solidFill>
              </a:rPr>
              <a:t>Based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on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your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lab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group’s</a:t>
            </a:r>
            <a:r>
              <a:rPr lang="es-MX" u="sng" dirty="0" smtClean="0">
                <a:solidFill>
                  <a:srgbClr val="FF0000"/>
                </a:solidFill>
              </a:rPr>
              <a:t> data, </a:t>
            </a:r>
            <a:r>
              <a:rPr lang="es-MX" u="sng" dirty="0" err="1" smtClean="0">
                <a:solidFill>
                  <a:srgbClr val="FF0000"/>
                </a:solidFill>
              </a:rPr>
              <a:t>how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easy</a:t>
            </a:r>
            <a:r>
              <a:rPr lang="es-MX" u="sng" dirty="0" smtClean="0">
                <a:solidFill>
                  <a:srgbClr val="FF0000"/>
                </a:solidFill>
              </a:rPr>
              <a:t>/</a:t>
            </a:r>
            <a:r>
              <a:rPr lang="es-MX" u="sng" dirty="0" err="1" smtClean="0">
                <a:solidFill>
                  <a:srgbClr val="FF0000"/>
                </a:solidFill>
              </a:rPr>
              <a:t>hard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would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it</a:t>
            </a:r>
            <a:r>
              <a:rPr lang="es-MX" u="sng" dirty="0" smtClean="0">
                <a:solidFill>
                  <a:srgbClr val="FF0000"/>
                </a:solidFill>
              </a:rPr>
              <a:t> be </a:t>
            </a:r>
            <a:r>
              <a:rPr lang="es-MX" u="sng" dirty="0" err="1" smtClean="0">
                <a:solidFill>
                  <a:srgbClr val="FF0000"/>
                </a:solidFill>
              </a:rPr>
              <a:t>for</a:t>
            </a:r>
            <a:r>
              <a:rPr lang="es-MX" u="sng" dirty="0" smtClean="0">
                <a:solidFill>
                  <a:srgbClr val="FF0000"/>
                </a:solidFill>
              </a:rPr>
              <a:t> OJ </a:t>
            </a:r>
            <a:r>
              <a:rPr lang="es-MX" u="sng" dirty="0" err="1" smtClean="0">
                <a:solidFill>
                  <a:srgbClr val="FF0000"/>
                </a:solidFill>
              </a:rPr>
              <a:t>to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have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inverted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sucrose</a:t>
            </a:r>
            <a:r>
              <a:rPr lang="es-MX" u="sng" dirty="0" smtClean="0">
                <a:solidFill>
                  <a:srgbClr val="FF0000"/>
                </a:solidFill>
              </a:rPr>
              <a:t> and/</a:t>
            </a:r>
            <a:r>
              <a:rPr lang="es-MX" u="sng" dirty="0" err="1" smtClean="0">
                <a:solidFill>
                  <a:srgbClr val="FF0000"/>
                </a:solidFill>
              </a:rPr>
              <a:t>or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reducing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sugar</a:t>
            </a:r>
            <a:r>
              <a:rPr lang="es-MX" u="sng" dirty="0" smtClean="0">
                <a:solidFill>
                  <a:srgbClr val="FF0000"/>
                </a:solidFill>
              </a:rPr>
              <a:t> </a:t>
            </a:r>
            <a:r>
              <a:rPr lang="es-MX" u="sng" dirty="0" err="1" smtClean="0">
                <a:solidFill>
                  <a:srgbClr val="FF0000"/>
                </a:solidFill>
              </a:rPr>
              <a:t>degradation</a:t>
            </a:r>
            <a:r>
              <a:rPr lang="es-MX" u="sng" dirty="0" smtClean="0">
                <a:solidFill>
                  <a:srgbClr val="FF0000"/>
                </a:solidFill>
              </a:rPr>
              <a:t>?</a:t>
            </a:r>
            <a:endParaRPr lang="es-MX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1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Lab Details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639016"/>
              </p:ext>
            </p:extLst>
          </p:nvPr>
        </p:nvGraphicFramePr>
        <p:xfrm>
          <a:off x="457201" y="2286000"/>
          <a:ext cx="792480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904"/>
                <a:gridCol w="1039051"/>
                <a:gridCol w="1138757"/>
                <a:gridCol w="362968"/>
                <a:gridCol w="993120"/>
                <a:gridCol w="1687689"/>
                <a:gridCol w="1614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 °C</a:t>
                      </a:r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Enzyme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 °C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L,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L,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1423755"/>
            <a:ext cx="7507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Everybody run trials for </a:t>
            </a:r>
            <a:r>
              <a:rPr lang="en-US" sz="2800" u="sng" dirty="0" smtClean="0">
                <a:solidFill>
                  <a:srgbClr val="FFFF00"/>
                </a:solidFill>
              </a:rPr>
              <a:t>0, 15, 30, 45, and 60 </a:t>
            </a:r>
            <a:r>
              <a:rPr lang="en-US" sz="2800" dirty="0" err="1" smtClean="0">
                <a:solidFill>
                  <a:srgbClr val="FFFF00"/>
                </a:solidFill>
              </a:rPr>
              <a:t>mins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5484167"/>
            <a:ext cx="6472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Get your water-bath going and regulated ASAP !!!!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6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90800" y="304800"/>
            <a:ext cx="386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1800" b="1">
                <a:latin typeface="Arial" pitchFamily="34" charset="0"/>
              </a:rPr>
              <a:t>Fischer Projection of a-D-Glucose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10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2857500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175250" y="5334000"/>
            <a:ext cx="396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1800" b="1">
                <a:latin typeface="Arial" pitchFamily="34" charset="0"/>
              </a:rPr>
              <a:t>Haworth Projection of a-D-Glucose</a:t>
            </a: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3810000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762000" y="6172200"/>
            <a:ext cx="309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800" b="1">
                <a:latin typeface="Arial" pitchFamily="34" charset="0"/>
              </a:rPr>
              <a:t>Chair form of a-D-Glucose</a:t>
            </a:r>
            <a:r>
              <a:rPr lang="en-US" sz="1800">
                <a:latin typeface="Arial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0" y="1655144"/>
            <a:ext cx="27349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Reducing End of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Glucose/Fructose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068068" y="506444"/>
            <a:ext cx="1959864" cy="95924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027932" y="3016648"/>
            <a:ext cx="496443" cy="23173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95421" y="2992265"/>
            <a:ext cx="2757979" cy="11225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2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184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endParaRPr lang="en-US" sz="2200">
              <a:latin typeface="Aria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59436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2200" b="1">
                <a:latin typeface="Arial" pitchFamily="34" charset="0"/>
              </a:rPr>
              <a:t>Sucrose</a:t>
            </a:r>
            <a:r>
              <a:rPr lang="en-US" sz="2200">
                <a:latin typeface="Arial" pitchFamily="34" charset="0"/>
              </a:rPr>
              <a:t>: prevalent in sugar cane and sugar beets, is composed of glucose and fructose through an </a:t>
            </a:r>
            <a:r>
              <a:rPr lang="el-GR" sz="22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n-US" sz="2200">
                <a:latin typeface="Arial" pitchFamily="34" charset="0"/>
              </a:rPr>
              <a:t>-(1,2) glycosidic bond.</a:t>
            </a:r>
            <a:r>
              <a:rPr lang="en-US" sz="1800">
                <a:latin typeface="Arial" pitchFamily="34" charset="0"/>
              </a:rPr>
              <a:t> 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00400"/>
            <a:ext cx="477202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/>
              <a:t>Disaccharides</a:t>
            </a:r>
            <a:endParaRPr lang="en-US" sz="4000" smtClean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198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Bonds between sugar units are termed </a:t>
            </a:r>
            <a:r>
              <a:rPr lang="en-US" sz="2800" b="1" smtClean="0"/>
              <a:t>glycosidic bonds</a:t>
            </a:r>
            <a:r>
              <a:rPr lang="en-US" sz="2800" smtClean="0"/>
              <a:t>, and the resultant molecules are </a:t>
            </a:r>
            <a:r>
              <a:rPr lang="en-US" sz="2800" b="1" smtClean="0"/>
              <a:t>glycosides</a:t>
            </a:r>
            <a:r>
              <a:rPr lang="en-US" sz="28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linkage of two monosaccharides to form disaccharides involves a glycosidic bond. The important food disaccharides are sucrose, lactose, and maltose.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3390900" y="4080521"/>
            <a:ext cx="2958669" cy="4472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349569" y="3618856"/>
            <a:ext cx="2565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No reducing capacity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Reducing ends are not </a:t>
            </a:r>
          </a:p>
          <a:p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exposed due to 1,2 bond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2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75517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2200" b="1" dirty="0">
                <a:solidFill>
                  <a:srgbClr val="FFFF00"/>
                </a:solidFill>
                <a:latin typeface="Arial" pitchFamily="34" charset="0"/>
              </a:rPr>
              <a:t>Lactose</a:t>
            </a:r>
            <a:r>
              <a:rPr lang="en-US" sz="2200" dirty="0">
                <a:latin typeface="Arial" pitchFamily="34" charset="0"/>
              </a:rPr>
              <a:t>: </a:t>
            </a:r>
          </a:p>
          <a:p>
            <a:endParaRPr lang="en-US" sz="2200" dirty="0">
              <a:latin typeface="Arial" pitchFamily="34" charset="0"/>
            </a:endParaRPr>
          </a:p>
          <a:p>
            <a:r>
              <a:rPr lang="en-US" sz="2200" dirty="0">
                <a:latin typeface="Arial" pitchFamily="34" charset="0"/>
              </a:rPr>
              <a:t>is found exclusively in the milk of mammals and consists of </a:t>
            </a:r>
          </a:p>
          <a:p>
            <a:r>
              <a:rPr lang="en-US" sz="2200" u="sng" dirty="0" err="1">
                <a:latin typeface="Arial" pitchFamily="34" charset="0"/>
              </a:rPr>
              <a:t>galactose</a:t>
            </a:r>
            <a:r>
              <a:rPr lang="en-US" sz="2200" u="sng" dirty="0">
                <a:latin typeface="Arial" pitchFamily="34" charset="0"/>
              </a:rPr>
              <a:t> and glucose</a:t>
            </a:r>
            <a:r>
              <a:rPr lang="en-US" sz="2200" dirty="0">
                <a:latin typeface="Arial" pitchFamily="34" charset="0"/>
              </a:rPr>
              <a:t> in a </a:t>
            </a:r>
            <a:r>
              <a:rPr lang="el-GR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200" dirty="0">
                <a:latin typeface="Arial" pitchFamily="34" charset="0"/>
              </a:rPr>
              <a:t>-(1,4) </a:t>
            </a:r>
            <a:r>
              <a:rPr lang="en-US" sz="2200" dirty="0" err="1">
                <a:latin typeface="Arial" pitchFamily="34" charset="0"/>
              </a:rPr>
              <a:t>glycosidic</a:t>
            </a:r>
            <a:r>
              <a:rPr lang="en-US" sz="2200" dirty="0">
                <a:latin typeface="Arial" pitchFamily="34" charset="0"/>
              </a:rPr>
              <a:t> bond. 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4448175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3429000" y="990600"/>
            <a:ext cx="1219200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648201" y="990600"/>
            <a:ext cx="761999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28800" y="526579"/>
            <a:ext cx="676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Both are reducing sugars…so we could do this in milk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6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2325" y="620713"/>
            <a:ext cx="69357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2000" b="1">
                <a:solidFill>
                  <a:srgbClr val="FFFF00"/>
                </a:solidFill>
                <a:latin typeface="Arial" pitchFamily="34" charset="0"/>
              </a:rPr>
              <a:t>Maltose</a:t>
            </a:r>
            <a:r>
              <a:rPr lang="en-US" sz="2000">
                <a:latin typeface="Arial" pitchFamily="34" charset="0"/>
              </a:rPr>
              <a:t>: </a:t>
            </a:r>
          </a:p>
          <a:p>
            <a:endParaRPr lang="en-US" sz="2000">
              <a:latin typeface="Arial" pitchFamily="34" charset="0"/>
            </a:endParaRPr>
          </a:p>
          <a:p>
            <a:r>
              <a:rPr lang="en-US" sz="2000">
                <a:latin typeface="Arial" pitchFamily="34" charset="0"/>
              </a:rPr>
              <a:t>Is the major degradation product of starch, and is composed</a:t>
            </a:r>
          </a:p>
          <a:p>
            <a:r>
              <a:rPr lang="en-US" sz="2000">
                <a:latin typeface="Arial" pitchFamily="34" charset="0"/>
              </a:rPr>
              <a:t>of </a:t>
            </a:r>
            <a:r>
              <a:rPr lang="en-US" sz="2000" u="sng">
                <a:latin typeface="Arial" pitchFamily="34" charset="0"/>
              </a:rPr>
              <a:t>2 glucose</a:t>
            </a:r>
            <a:r>
              <a:rPr lang="en-US" sz="2000">
                <a:latin typeface="Arial" pitchFamily="34" charset="0"/>
              </a:rPr>
              <a:t> monomers in an </a:t>
            </a:r>
            <a:r>
              <a:rPr lang="el-GR" sz="20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n-US" sz="2000">
                <a:latin typeface="Arial" pitchFamily="34" charset="0"/>
              </a:rPr>
              <a:t>-(1,4) glycosidic bond.</a:t>
            </a:r>
            <a:r>
              <a:rPr lang="en-US" sz="1800">
                <a:latin typeface="Arial" pitchFamily="34" charset="0"/>
              </a:rPr>
              <a:t> 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4610100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0" y="304800"/>
            <a:ext cx="5930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…and in starch hydrolysis reactions to monitor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glucose production in making corn syrup!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7038"/>
            <a:ext cx="8839200" cy="1281112"/>
          </a:xfrm>
        </p:spPr>
        <p:txBody>
          <a:bodyPr>
            <a:normAutofit fontScale="90000"/>
          </a:bodyPr>
          <a:lstStyle/>
          <a:p>
            <a:r>
              <a:rPr lang="en-US" dirty="0"/>
              <a:t>Chemical Properties of Reducing Sugars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97063"/>
            <a:ext cx="9144000" cy="465613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Reducing Sugars</a:t>
            </a:r>
          </a:p>
          <a:p>
            <a:r>
              <a:rPr lang="en-US" dirty="0"/>
              <a:t>Some </a:t>
            </a:r>
            <a:r>
              <a:rPr lang="en-US" dirty="0" err="1"/>
              <a:t>monosaccharides</a:t>
            </a:r>
            <a:r>
              <a:rPr lang="en-US" dirty="0"/>
              <a:t> can act as </a:t>
            </a:r>
            <a:r>
              <a:rPr lang="en-US" dirty="0">
                <a:solidFill>
                  <a:srgbClr val="FF0000"/>
                </a:solidFill>
              </a:rPr>
              <a:t>Reducing Agents</a:t>
            </a:r>
            <a:r>
              <a:rPr lang="en-US" dirty="0"/>
              <a:t> (</a:t>
            </a:r>
            <a:r>
              <a:rPr lang="en-US" u="sng" dirty="0"/>
              <a:t>electron donators</a:t>
            </a:r>
            <a:r>
              <a:rPr lang="en-US" dirty="0"/>
              <a:t>). (I.e. Glucose and Fructose)</a:t>
            </a:r>
          </a:p>
          <a:p>
            <a:pPr lvl="1"/>
            <a:r>
              <a:rPr lang="en-US" dirty="0"/>
              <a:t>They reduce Fehling’s, </a:t>
            </a:r>
            <a:r>
              <a:rPr lang="en-US" dirty="0" err="1"/>
              <a:t>Tollen’s</a:t>
            </a:r>
            <a:r>
              <a:rPr lang="en-US" dirty="0"/>
              <a:t>, or </a:t>
            </a:r>
            <a:r>
              <a:rPr lang="en-US" dirty="0" err="1"/>
              <a:t>Folin’s</a:t>
            </a:r>
            <a:r>
              <a:rPr lang="en-US" dirty="0"/>
              <a:t> Reagents</a:t>
            </a:r>
          </a:p>
          <a:p>
            <a:pPr>
              <a:buFontTx/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We will use these properties of sugars for understanding their physical </a:t>
            </a:r>
            <a:r>
              <a:rPr lang="en-US" dirty="0" smtClean="0"/>
              <a:t>properties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223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00">
                <a:solidFill>
                  <a:schemeClr val="tx1"/>
                </a:solidFill>
                <a:latin typeface="Arial" pitchFamily="34" charset="0"/>
              </a:rPr>
              <a:t>Examples of Reducing Sugars and Non-Reducing Sugars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9738" y="1897063"/>
            <a:ext cx="4513262" cy="4078287"/>
          </a:xfrm>
        </p:spPr>
        <p:txBody>
          <a:bodyPr/>
          <a:lstStyle/>
          <a:p>
            <a:pPr>
              <a:buFontTx/>
              <a:buNone/>
            </a:pPr>
            <a:r>
              <a:rPr lang="en-US" sz="2500" dirty="0">
                <a:solidFill>
                  <a:srgbClr val="FF0000"/>
                </a:solidFill>
              </a:rPr>
              <a:t>REDUCING</a:t>
            </a:r>
          </a:p>
          <a:p>
            <a:r>
              <a:rPr lang="en-US" sz="2500" dirty="0"/>
              <a:t>D-glucose</a:t>
            </a:r>
          </a:p>
          <a:p>
            <a:r>
              <a:rPr lang="en-US" sz="2500" dirty="0" smtClean="0"/>
              <a:t>D-fructose</a:t>
            </a:r>
          </a:p>
          <a:p>
            <a:r>
              <a:rPr lang="en-US" sz="2500" dirty="0" err="1" smtClean="0"/>
              <a:t>Galactose</a:t>
            </a:r>
            <a:endParaRPr lang="en-US" sz="2500" dirty="0"/>
          </a:p>
          <a:p>
            <a:r>
              <a:rPr lang="en-US" sz="2500" dirty="0"/>
              <a:t>Maltose</a:t>
            </a:r>
          </a:p>
          <a:p>
            <a:r>
              <a:rPr lang="en-US" sz="2500" dirty="0" err="1"/>
              <a:t>Maltotriose</a:t>
            </a:r>
            <a:endParaRPr lang="en-US" sz="2500" dirty="0"/>
          </a:p>
          <a:p>
            <a:endParaRPr lang="en-US" sz="2500" dirty="0"/>
          </a:p>
        </p:txBody>
      </p:sp>
      <p:sp>
        <p:nvSpPr>
          <p:cNvPr id="287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62600" y="1981200"/>
            <a:ext cx="2971800" cy="4078288"/>
          </a:xfrm>
        </p:spPr>
        <p:txBody>
          <a:bodyPr/>
          <a:lstStyle/>
          <a:p>
            <a:pPr>
              <a:buFontTx/>
              <a:buNone/>
            </a:pPr>
            <a:r>
              <a:rPr lang="en-US" sz="2500" dirty="0">
                <a:solidFill>
                  <a:srgbClr val="FF0000"/>
                </a:solidFill>
              </a:rPr>
              <a:t>NON-REDUCING</a:t>
            </a:r>
          </a:p>
          <a:p>
            <a:r>
              <a:rPr lang="en-US" sz="2500" dirty="0"/>
              <a:t>Sucrose</a:t>
            </a:r>
          </a:p>
          <a:p>
            <a:r>
              <a:rPr lang="en-US" sz="2500" dirty="0" err="1"/>
              <a:t>Raffinose</a:t>
            </a:r>
            <a:endParaRPr lang="en-US" sz="2500" dirty="0"/>
          </a:p>
          <a:p>
            <a:r>
              <a:rPr lang="en-US" sz="2500" dirty="0"/>
              <a:t>Cellulose</a:t>
            </a:r>
          </a:p>
          <a:p>
            <a:r>
              <a:rPr lang="en-US" sz="2500" dirty="0" smtClean="0"/>
              <a:t>Amylopectin</a:t>
            </a:r>
          </a:p>
          <a:p>
            <a:r>
              <a:rPr lang="en-US" sz="2500" dirty="0" smtClean="0"/>
              <a:t>Larger </a:t>
            </a:r>
            <a:r>
              <a:rPr lang="en-US" sz="2500" dirty="0" err="1" smtClean="0"/>
              <a:t>dextrins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35245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Chemical Methods</a:t>
            </a:r>
            <a:br>
              <a:rPr lang="en-US" dirty="0"/>
            </a:br>
            <a:r>
              <a:rPr lang="en-US" sz="3600" dirty="0"/>
              <a:t>(Spectrophotometric)</a:t>
            </a:r>
          </a:p>
        </p:txBody>
      </p:sp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432816" y="1981200"/>
            <a:ext cx="8421688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15900" indent="-215900" defTabSz="4730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20713" indent="-163513" defTabSz="4730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27113" indent="-112713" defTabSz="4730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4730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4730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473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473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473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473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2387" indent="0">
              <a:buClr>
                <a:schemeClr val="tx1"/>
              </a:buClr>
              <a:buSzPct val="70000"/>
            </a:pPr>
            <a:r>
              <a:rPr lang="en-US" sz="2900" b="1" dirty="0" smtClean="0"/>
              <a:t>Simple “phenols” will react with reducing sugars under the right pH and temperature conditions to product a colored “</a:t>
            </a:r>
            <a:r>
              <a:rPr lang="en-US" sz="2900" b="1" dirty="0" err="1" smtClean="0"/>
              <a:t>chromaphore</a:t>
            </a:r>
            <a:r>
              <a:rPr lang="en-US" sz="2900" b="1" dirty="0" smtClean="0"/>
              <a:t>” that can be read on a spectrophotometer. </a:t>
            </a:r>
          </a:p>
          <a:p>
            <a:pPr marL="52387" indent="0">
              <a:buClr>
                <a:schemeClr val="tx1"/>
              </a:buClr>
              <a:buSzPct val="70000"/>
            </a:pPr>
            <a:endParaRPr lang="en-US" sz="2900" b="1" dirty="0"/>
          </a:p>
          <a:p>
            <a:pPr marL="52387" indent="0">
              <a:buClr>
                <a:schemeClr val="tx1"/>
              </a:buClr>
              <a:buSzPct val="70000"/>
            </a:pPr>
            <a:r>
              <a:rPr lang="en-US" sz="2900" b="1" dirty="0" smtClean="0"/>
              <a:t>Refer to your “Food Analysis” course.</a:t>
            </a:r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643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47800" y="1143000"/>
            <a:ext cx="7772400" cy="563880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Clr>
                <a:schemeClr val="tx1"/>
              </a:buClr>
              <a:buNone/>
            </a:pPr>
            <a:endParaRPr lang="en-US" sz="2100" b="1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b="1" dirty="0">
                <a:solidFill>
                  <a:srgbClr val="FFFF00"/>
                </a:solidFill>
              </a:rPr>
              <a:t>3,5-DINITROSALICYLIC ACID</a:t>
            </a:r>
            <a:r>
              <a:rPr lang="en-US" sz="2800" b="1" dirty="0"/>
              <a:t> reacts with </a:t>
            </a:r>
            <a:r>
              <a:rPr lang="en-US" sz="2800" b="1" dirty="0">
                <a:solidFill>
                  <a:srgbClr val="FFFF00"/>
                </a:solidFill>
              </a:rPr>
              <a:t>reducing sugars</a:t>
            </a:r>
            <a:r>
              <a:rPr lang="en-US" sz="2800" b="1" dirty="0"/>
              <a:t> in </a:t>
            </a:r>
            <a:r>
              <a:rPr lang="en-US" sz="2800" b="1" u="sng" dirty="0"/>
              <a:t>alkali</a:t>
            </a:r>
            <a:r>
              <a:rPr lang="en-US" sz="2800" b="1" dirty="0"/>
              <a:t> to form brown-red color that can be measured on a spec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800" b="1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800" b="1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b="1" dirty="0">
                <a:solidFill>
                  <a:srgbClr val="FFFF00"/>
                </a:solidFill>
              </a:rPr>
              <a:t>RESORCINOL</a:t>
            </a:r>
            <a:r>
              <a:rPr lang="en-US" sz="2800" b="1" dirty="0"/>
              <a:t> (a phenol) reaction is primarily with </a:t>
            </a:r>
            <a:r>
              <a:rPr lang="en-US" sz="2800" b="1" dirty="0">
                <a:solidFill>
                  <a:srgbClr val="FFFF00"/>
                </a:solidFill>
              </a:rPr>
              <a:t>ketoses</a:t>
            </a:r>
            <a:r>
              <a:rPr lang="en-US" sz="2800" b="1" dirty="0"/>
              <a:t> to form a colored complex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800" b="1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800" b="1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800" b="1" dirty="0">
                <a:solidFill>
                  <a:srgbClr val="FFFF00"/>
                </a:solidFill>
              </a:rPr>
              <a:t>ORCINOL</a:t>
            </a:r>
            <a:r>
              <a:rPr lang="en-US" sz="2800" b="1" dirty="0"/>
              <a:t> (a phenol) reacts with </a:t>
            </a:r>
            <a:r>
              <a:rPr lang="en-US" sz="2800" b="1" dirty="0" err="1">
                <a:solidFill>
                  <a:srgbClr val="FFFF00"/>
                </a:solidFill>
              </a:rPr>
              <a:t>pentoses</a:t>
            </a:r>
            <a:r>
              <a:rPr lang="en-US" sz="2800" b="1" dirty="0"/>
              <a:t> with 5X more color than hexoses</a:t>
            </a: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defTabSz="473075">
              <a:buClr>
                <a:srgbClr val="000000"/>
              </a:buClr>
              <a:buSzPct val="90000"/>
              <a:buFont typeface="Monotype Sorts" pitchFamily="2" charset="2"/>
              <a:buNone/>
            </a:pPr>
            <a:r>
              <a:rPr kumimoji="1" lang="en-US" sz="3500" b="1" dirty="0" smtClean="0">
                <a:solidFill>
                  <a:srgbClr val="FFFF00"/>
                </a:solidFill>
                <a:latin typeface="Arial" pitchFamily="34" charset="0"/>
              </a:rPr>
              <a:t>Chemical </a:t>
            </a:r>
            <a:r>
              <a:rPr kumimoji="1" lang="en-US" sz="3500" b="1" dirty="0">
                <a:solidFill>
                  <a:srgbClr val="FFFF00"/>
                </a:solidFill>
                <a:latin typeface="Arial" pitchFamily="34" charset="0"/>
              </a:rPr>
              <a:t>Methods</a:t>
            </a:r>
            <a:endParaRPr kumimoji="1" lang="en-US" sz="4700" b="1" dirty="0">
              <a:solidFill>
                <a:srgbClr val="FFFF00"/>
              </a:solidFill>
              <a:latin typeface="Arial" pitchFamily="34" charset="0"/>
            </a:endParaRPr>
          </a:p>
        </p:txBody>
      </p:sp>
      <p:pic>
        <p:nvPicPr>
          <p:cNvPr id="232453" name="Picture 5" descr="[Scheme 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0"/>
          <a:stretch>
            <a:fillRect/>
          </a:stretch>
        </p:blipFill>
        <p:spPr bwMode="auto">
          <a:xfrm>
            <a:off x="37707" y="1524000"/>
            <a:ext cx="16002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24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50681"/>
              </p:ext>
            </p:extLst>
          </p:nvPr>
        </p:nvGraphicFramePr>
        <p:xfrm>
          <a:off x="223837" y="3581400"/>
          <a:ext cx="9239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ISIS/Draw Sketch" r:id="rId4" imgW="923760" imgH="952200" progId="ISISServer">
                  <p:embed/>
                </p:oleObj>
              </mc:Choice>
              <mc:Fallback>
                <p:oleObj name="ISIS/Draw Sketch" r:id="rId4" imgW="923760" imgH="9522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" y="3581400"/>
                        <a:ext cx="9239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2455" name="Picture 7" descr="Structur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0"/>
          <a:stretch>
            <a:fillRect/>
          </a:stretch>
        </p:blipFill>
        <p:spPr bwMode="auto">
          <a:xfrm>
            <a:off x="10998" y="5334000"/>
            <a:ext cx="1279525" cy="113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1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759</Words>
  <Application>Microsoft Office PowerPoint</Application>
  <PresentationFormat>On-screen Show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ISIS/Draw Sketch</vt:lpstr>
      <vt:lpstr>Chart</vt:lpstr>
      <vt:lpstr>Sucrose Hydrolysis</vt:lpstr>
      <vt:lpstr>PowerPoint Presentation</vt:lpstr>
      <vt:lpstr>Disaccharides</vt:lpstr>
      <vt:lpstr>PowerPoint Presentation</vt:lpstr>
      <vt:lpstr>PowerPoint Presentation</vt:lpstr>
      <vt:lpstr>Chemical Properties of Reducing Sugars</vt:lpstr>
      <vt:lpstr>Examples of Reducing Sugars and Non-Reducing Sugars</vt:lpstr>
      <vt:lpstr>Chemical Methods (Spectrophotometric)</vt:lpstr>
      <vt:lpstr>PowerPoint Presentation</vt:lpstr>
      <vt:lpstr>To the “extreme”</vt:lpstr>
      <vt:lpstr>Going Tooo Far</vt:lpstr>
      <vt:lpstr>PowerPoint Presentation</vt:lpstr>
      <vt:lpstr>Maximum Level of Beers Law Actual Cutoff is Dependent on the Given Assay</vt:lpstr>
      <vt:lpstr>Glucose Standard Curve</vt:lpstr>
      <vt:lpstr>Case Study: Hydrolysis in Orange Juice</vt:lpstr>
      <vt:lpstr>Today’s Lab Details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pcipriano</cp:lastModifiedBy>
  <cp:revision>27</cp:revision>
  <dcterms:created xsi:type="dcterms:W3CDTF">2013-01-30T19:21:04Z</dcterms:created>
  <dcterms:modified xsi:type="dcterms:W3CDTF">2015-02-02T20:53:17Z</dcterms:modified>
</cp:coreProperties>
</file>