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90" r:id="rId3"/>
    <p:sldId id="291" r:id="rId4"/>
    <p:sldId id="292" r:id="rId5"/>
    <p:sldId id="294" r:id="rId6"/>
    <p:sldId id="295" r:id="rId7"/>
    <p:sldId id="293" r:id="rId8"/>
    <p:sldId id="296" r:id="rId9"/>
    <p:sldId id="297" r:id="rId10"/>
    <p:sldId id="298" r:id="rId11"/>
    <p:sldId id="303" r:id="rId12"/>
    <p:sldId id="299" r:id="rId13"/>
    <p:sldId id="300" r:id="rId14"/>
    <p:sldId id="301" r:id="rId15"/>
    <p:sldId id="302" r:id="rId16"/>
    <p:sldId id="277" r:id="rId17"/>
    <p:sldId id="278" r:id="rId18"/>
    <p:sldId id="279" r:id="rId19"/>
    <p:sldId id="280" r:id="rId20"/>
    <p:sldId id="283" r:id="rId21"/>
    <p:sldId id="284" r:id="rId22"/>
    <p:sldId id="287" r:id="rId23"/>
    <p:sldId id="288" r:id="rId24"/>
    <p:sldId id="28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372"/>
      </p:cViewPr>
      <p:guideLst>
        <p:guide orient="horz" pos="2160"/>
        <p:guide pos="2880"/>
      </p:guideLst>
    </p:cSldViewPr>
  </p:slideViewPr>
  <p:notesTextViewPr>
    <p:cViewPr>
      <p:scale>
        <a:sx n="1" d="1"/>
        <a:sy n="1" d="1"/>
      </p:scale>
      <p:origin x="0" y="0"/>
    </p:cViewPr>
  </p:notesTextViewPr>
  <p:sorterViewPr>
    <p:cViewPr>
      <p:scale>
        <a:sx n="140" d="100"/>
        <a:sy n="140" d="100"/>
      </p:scale>
      <p:origin x="0" y="17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299D3-073F-480F-B375-A38EC358FB26}" type="datetimeFigureOut">
              <a:rPr lang="en-US" smtClean="0"/>
              <a:t>1/11/2018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31A38C-31D6-49E1-8D25-036C3F876C67}" type="slidenum">
              <a:rPr lang="en-US" smtClean="0"/>
              <a:t>‹#›</a:t>
            </a:fld>
            <a:endParaRPr lang="en-US"/>
          </a:p>
        </p:txBody>
      </p:sp>
    </p:spTree>
    <p:extLst>
      <p:ext uri="{BB962C8B-B14F-4D97-AF65-F5344CB8AC3E}">
        <p14:creationId xmlns:p14="http://schemas.microsoft.com/office/powerpoint/2010/main" val="1213000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98D25-CE4E-41CB-BC31-F7ECAFA6237F}" type="slidenum">
              <a:rPr lang="en-US" smtClean="0"/>
              <a:t>24</a:t>
            </a:fld>
            <a:endParaRPr lang="en-US"/>
          </a:p>
        </p:txBody>
      </p:sp>
    </p:spTree>
    <p:extLst>
      <p:ext uri="{BB962C8B-B14F-4D97-AF65-F5344CB8AC3E}">
        <p14:creationId xmlns:p14="http://schemas.microsoft.com/office/powerpoint/2010/main" val="378185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46662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38704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732537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292683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7890FE-7414-467D-B72B-1CD5264E83B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428058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691974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7890FE-7414-467D-B72B-1CD5264E83BE}" type="datetimeFigureOut">
              <a:rPr lang="en-US" smtClean="0"/>
              <a:t>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16501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7890FE-7414-467D-B72B-1CD5264E83BE}" type="datetimeFigureOut">
              <a:rPr lang="en-US" smtClean="0"/>
              <a:t>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24083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890FE-7414-467D-B72B-1CD5264E83BE}" type="datetimeFigureOut">
              <a:rPr lang="en-US" smtClean="0"/>
              <a:t>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318176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87194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890FE-7414-467D-B72B-1CD5264E83B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F5331-0311-48DF-84C6-C4CD78D46173}" type="slidenum">
              <a:rPr lang="en-US" smtClean="0"/>
              <a:t>‹#›</a:t>
            </a:fld>
            <a:endParaRPr lang="en-US"/>
          </a:p>
        </p:txBody>
      </p:sp>
    </p:spTree>
    <p:extLst>
      <p:ext uri="{BB962C8B-B14F-4D97-AF65-F5344CB8AC3E}">
        <p14:creationId xmlns:p14="http://schemas.microsoft.com/office/powerpoint/2010/main" val="187373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890FE-7414-467D-B72B-1CD5264E83BE}" type="datetimeFigureOut">
              <a:rPr lang="en-US" smtClean="0"/>
              <a:t>1/11/2018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F5331-0311-48DF-84C6-C4CD78D46173}" type="slidenum">
              <a:rPr lang="en-US" smtClean="0"/>
              <a:t>‹#›</a:t>
            </a:fld>
            <a:endParaRPr lang="en-US"/>
          </a:p>
        </p:txBody>
      </p:sp>
    </p:spTree>
    <p:extLst>
      <p:ext uri="{BB962C8B-B14F-4D97-AF65-F5344CB8AC3E}">
        <p14:creationId xmlns:p14="http://schemas.microsoft.com/office/powerpoint/2010/main" val="322684434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zahra74@tamu.edu" TargetMode="External"/><Relationship Id="rId2" Type="http://schemas.openxmlformats.org/officeDocument/2006/relationships/hyperlink" Target="mailto:efrankiec@tamu.edu" TargetMode="External"/><Relationship Id="rId1" Type="http://schemas.openxmlformats.org/officeDocument/2006/relationships/slideLayout" Target="../slideLayouts/slideLayout2.xml"/><Relationship Id="rId5" Type="http://schemas.openxmlformats.org/officeDocument/2006/relationships/hyperlink" Target="mailto:e.link@tamu.edu" TargetMode="External"/><Relationship Id="rId4" Type="http://schemas.openxmlformats.org/officeDocument/2006/relationships/hyperlink" Target="mailto:mehdihashemi666@tamu.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dirty="0" smtClean="0"/>
              <a:t>Food Chemistry Lab</a:t>
            </a:r>
            <a:br>
              <a:rPr lang="en-US" dirty="0" smtClean="0"/>
            </a:br>
            <a:r>
              <a:rPr lang="en-US" dirty="0" smtClean="0"/>
              <a:t>FSTC 313</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62625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Grades</a:t>
            </a:r>
            <a:endParaRPr lang="en-US" dirty="0"/>
          </a:p>
        </p:txBody>
      </p:sp>
      <p:sp>
        <p:nvSpPr>
          <p:cNvPr id="3" name="Content Placeholder 2"/>
          <p:cNvSpPr>
            <a:spLocks noGrp="1"/>
          </p:cNvSpPr>
          <p:nvPr>
            <p:ph idx="1"/>
          </p:nvPr>
        </p:nvSpPr>
        <p:spPr>
          <a:xfrm>
            <a:off x="76200" y="1600200"/>
            <a:ext cx="8839200" cy="4525963"/>
          </a:xfrm>
        </p:spPr>
        <p:txBody>
          <a:bodyPr>
            <a:normAutofit/>
          </a:bodyPr>
          <a:lstStyle/>
          <a:p>
            <a:r>
              <a:rPr lang="en-US" dirty="0" smtClean="0"/>
              <a:t>Application </a:t>
            </a:r>
            <a:r>
              <a:rPr lang="en-US" dirty="0"/>
              <a:t>Notes (2 @ 50 pts each</a:t>
            </a:r>
            <a:r>
              <a:rPr lang="en-US" dirty="0" smtClean="0"/>
              <a:t>)  = </a:t>
            </a:r>
            <a:r>
              <a:rPr lang="en-US" dirty="0"/>
              <a:t>100 pts               </a:t>
            </a:r>
          </a:p>
          <a:p>
            <a:r>
              <a:rPr lang="en-US" dirty="0" smtClean="0"/>
              <a:t>Abstract/</a:t>
            </a:r>
            <a:r>
              <a:rPr lang="en-US" dirty="0" err="1" smtClean="0"/>
              <a:t>AppNote</a:t>
            </a:r>
            <a:r>
              <a:rPr lang="en-US" dirty="0" smtClean="0"/>
              <a:t> </a:t>
            </a:r>
            <a:r>
              <a:rPr lang="en-US" dirty="0"/>
              <a:t>(3 @ 100 pts each) </a:t>
            </a:r>
            <a:r>
              <a:rPr lang="en-US" dirty="0" smtClean="0"/>
              <a:t>= </a:t>
            </a:r>
            <a:r>
              <a:rPr lang="en-US" dirty="0"/>
              <a:t>300 pts                  </a:t>
            </a:r>
          </a:p>
          <a:p>
            <a:r>
              <a:rPr lang="en-US" dirty="0"/>
              <a:t>Laboratory notebook		</a:t>
            </a:r>
            <a:r>
              <a:rPr lang="en-US" dirty="0" smtClean="0"/>
              <a:t>         </a:t>
            </a:r>
            <a:r>
              <a:rPr lang="en-US" dirty="0"/>
              <a:t>	</a:t>
            </a:r>
            <a:r>
              <a:rPr lang="en-US" dirty="0" smtClean="0"/>
              <a:t>=   </a:t>
            </a:r>
            <a:r>
              <a:rPr lang="en-US" dirty="0"/>
              <a:t>50 pts                     </a:t>
            </a:r>
          </a:p>
          <a:p>
            <a:r>
              <a:rPr lang="en-US" u="sng" dirty="0"/>
              <a:t>Lab Exam					</a:t>
            </a:r>
            <a:r>
              <a:rPr lang="en-US" u="sng" dirty="0" smtClean="0"/>
              <a:t>=   </a:t>
            </a:r>
            <a:r>
              <a:rPr lang="en-US" u="sng" dirty="0"/>
              <a:t>50 pts                     </a:t>
            </a:r>
            <a:endParaRPr lang="en-US" dirty="0"/>
          </a:p>
          <a:p>
            <a:r>
              <a:rPr lang="en-US" b="1" dirty="0"/>
              <a:t>          				</a:t>
            </a:r>
            <a:r>
              <a:rPr lang="en-US" b="1" dirty="0" smtClean="0"/>
              <a:t>Total</a:t>
            </a:r>
            <a:r>
              <a:rPr lang="en-US" b="1" dirty="0"/>
              <a:t>	</a:t>
            </a:r>
            <a:r>
              <a:rPr lang="en-US" b="1" dirty="0" smtClean="0"/>
              <a:t>	= </a:t>
            </a:r>
            <a:r>
              <a:rPr lang="en-US" b="1" dirty="0"/>
              <a:t>500 pts</a:t>
            </a:r>
            <a:endParaRPr lang="en-US" dirty="0"/>
          </a:p>
          <a:p>
            <a:endParaRPr lang="en-US" dirty="0"/>
          </a:p>
        </p:txBody>
      </p:sp>
    </p:spTree>
    <p:extLst>
      <p:ext uri="{BB962C8B-B14F-4D97-AF65-F5344CB8AC3E}">
        <p14:creationId xmlns:p14="http://schemas.microsoft.com/office/powerpoint/2010/main" val="84377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Safety and Procedures</a:t>
            </a:r>
            <a:endParaRPr lang="en-US" dirty="0"/>
          </a:p>
        </p:txBody>
      </p:sp>
      <p:sp>
        <p:nvSpPr>
          <p:cNvPr id="3" name="Content Placeholder 2"/>
          <p:cNvSpPr>
            <a:spLocks noGrp="1"/>
          </p:cNvSpPr>
          <p:nvPr>
            <p:ph idx="1"/>
          </p:nvPr>
        </p:nvSpPr>
        <p:spPr/>
        <p:txBody>
          <a:bodyPr/>
          <a:lstStyle/>
          <a:p>
            <a:r>
              <a:rPr lang="en-US" dirty="0" smtClean="0"/>
              <a:t>Your safety and those around you are our #1 concern.</a:t>
            </a:r>
          </a:p>
          <a:p>
            <a:r>
              <a:rPr lang="en-US" dirty="0" smtClean="0"/>
              <a:t>Watch out for yourself and others.</a:t>
            </a:r>
          </a:p>
          <a:p>
            <a:endParaRPr lang="en-US" dirty="0" smtClean="0"/>
          </a:p>
          <a:p>
            <a:r>
              <a:rPr lang="en-US" dirty="0" smtClean="0"/>
              <a:t>The instructors will show you how equipment works, but if you don’t know…don’t assume.</a:t>
            </a:r>
          </a:p>
          <a:p>
            <a:pPr lvl="1"/>
            <a:r>
              <a:rPr lang="en-US" dirty="0" smtClean="0"/>
              <a:t>Ask…take your time…we will show you how. </a:t>
            </a:r>
            <a:endParaRPr lang="en-US" dirty="0"/>
          </a:p>
        </p:txBody>
      </p:sp>
    </p:spTree>
    <p:extLst>
      <p:ext uri="{BB962C8B-B14F-4D97-AF65-F5344CB8AC3E}">
        <p14:creationId xmlns:p14="http://schemas.microsoft.com/office/powerpoint/2010/main" val="396041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 “W-Course”</a:t>
            </a:r>
            <a:endParaRPr lang="en-US" dirty="0"/>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r>
              <a:rPr lang="en-US" dirty="0" smtClean="0"/>
              <a:t>Up to 70% of your grade will be based on how your write about your experiments and results.</a:t>
            </a:r>
          </a:p>
          <a:p>
            <a:r>
              <a:rPr lang="en-US" dirty="0" smtClean="0"/>
              <a:t>Your </a:t>
            </a:r>
            <a:r>
              <a:rPr lang="en-US" dirty="0" err="1" smtClean="0"/>
              <a:t>AppNotes</a:t>
            </a:r>
            <a:r>
              <a:rPr lang="en-US" dirty="0" smtClean="0"/>
              <a:t> and Abstracts will be graded on clarity of thought and technical interpretation.</a:t>
            </a:r>
          </a:p>
          <a:p>
            <a:endParaRPr lang="en-US" dirty="0"/>
          </a:p>
          <a:p>
            <a:r>
              <a:rPr lang="en-US" dirty="0" smtClean="0"/>
              <a:t>We will cover writing techniques before labs.</a:t>
            </a:r>
          </a:p>
          <a:p>
            <a:endParaRPr lang="en-US" dirty="0"/>
          </a:p>
          <a:p>
            <a:r>
              <a:rPr lang="en-US" dirty="0" smtClean="0"/>
              <a:t>You will not be able to write well, if you don’t read literature in your field.</a:t>
            </a:r>
            <a:endParaRPr lang="en-US" dirty="0"/>
          </a:p>
        </p:txBody>
      </p:sp>
    </p:spTree>
    <p:extLst>
      <p:ext uri="{BB962C8B-B14F-4D97-AF65-F5344CB8AC3E}">
        <p14:creationId xmlns:p14="http://schemas.microsoft.com/office/powerpoint/2010/main" val="789040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 Lab Partner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 can choose your lab partner.</a:t>
            </a:r>
          </a:p>
          <a:p>
            <a:r>
              <a:rPr lang="en-US" dirty="0" smtClean="0"/>
              <a:t>I reserve the right to change lab partners at ANY time for ANY reason.</a:t>
            </a:r>
          </a:p>
          <a:p>
            <a:r>
              <a:rPr lang="en-US" dirty="0" smtClean="0"/>
              <a:t>If you have an issue with your lab partner, first try to resolve, try again, and then let a TA know.</a:t>
            </a:r>
          </a:p>
          <a:p>
            <a:r>
              <a:rPr lang="en-US" dirty="0" smtClean="0"/>
              <a:t>There are times when it may be advantageous to combine lab groups to run larger, more complicated experiments.</a:t>
            </a:r>
          </a:p>
          <a:p>
            <a:r>
              <a:rPr lang="en-US" dirty="0" smtClean="0"/>
              <a:t>Exchange contact information.</a:t>
            </a:r>
            <a:endParaRPr lang="en-US" dirty="0"/>
          </a:p>
        </p:txBody>
      </p:sp>
    </p:spTree>
    <p:extLst>
      <p:ext uri="{BB962C8B-B14F-4D97-AF65-F5344CB8AC3E}">
        <p14:creationId xmlns:p14="http://schemas.microsoft.com/office/powerpoint/2010/main" val="202567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Food </a:t>
            </a:r>
            <a:r>
              <a:rPr lang="en-US" dirty="0" err="1" smtClean="0"/>
              <a:t>Chem</a:t>
            </a:r>
            <a:r>
              <a:rPr lang="en-US" dirty="0" smtClean="0"/>
              <a:t> Lab?</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We will study reactions in foods.</a:t>
            </a:r>
          </a:p>
          <a:p>
            <a:r>
              <a:rPr lang="en-US" dirty="0" smtClean="0"/>
              <a:t>Getting “the right answer” is not a requirement of this class.</a:t>
            </a:r>
          </a:p>
          <a:p>
            <a:r>
              <a:rPr lang="en-US" dirty="0" smtClean="0"/>
              <a:t>You must critically think about your lab.</a:t>
            </a:r>
          </a:p>
          <a:p>
            <a:r>
              <a:rPr lang="en-US" dirty="0" smtClean="0"/>
              <a:t>You must come prepared for the lab.</a:t>
            </a:r>
          </a:p>
          <a:p>
            <a:r>
              <a:rPr lang="en-US" dirty="0" smtClean="0"/>
              <a:t>Many labs you will have experimental options that require thought followed by action.</a:t>
            </a:r>
          </a:p>
          <a:p>
            <a:r>
              <a:rPr lang="en-US" dirty="0" smtClean="0"/>
              <a:t>You will need time to evaluate your results and re-test your experiment to confirm. </a:t>
            </a:r>
            <a:endParaRPr lang="en-US" dirty="0"/>
          </a:p>
        </p:txBody>
      </p:sp>
    </p:spTree>
    <p:extLst>
      <p:ext uri="{BB962C8B-B14F-4D97-AF65-F5344CB8AC3E}">
        <p14:creationId xmlns:p14="http://schemas.microsoft.com/office/powerpoint/2010/main" val="536543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77437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Rectangle 7"/>
          <p:cNvSpPr>
            <a:spLocks noChangeArrowheads="1"/>
          </p:cNvSpPr>
          <p:nvPr/>
        </p:nvSpPr>
        <p:spPr bwMode="auto">
          <a:xfrm>
            <a:off x="1825480" y="1233676"/>
            <a:ext cx="5578771"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3200" b="1" u="none" dirty="0" smtClean="0">
                <a:latin typeface="Verdana" panose="020B0604030504040204" pitchFamily="34" charset="0"/>
              </a:rPr>
              <a:t>Water </a:t>
            </a:r>
            <a:r>
              <a:rPr lang="en-US" altLang="en-US" sz="3200" b="1" u="none" dirty="0" smtClean="0">
                <a:latin typeface="Verdana" panose="020B0604030504040204" pitchFamily="34" charset="0"/>
              </a:rPr>
              <a:t>Activity of </a:t>
            </a:r>
            <a:r>
              <a:rPr lang="en-US" altLang="en-US" sz="3200" b="1" u="none" dirty="0">
                <a:latin typeface="Verdana" panose="020B0604030504040204" pitchFamily="34" charset="0"/>
              </a:rPr>
              <a:t>Foods</a:t>
            </a:r>
          </a:p>
          <a:p>
            <a:pPr algn="ctr"/>
            <a:endParaRPr lang="en-US" altLang="en-US" sz="2400" b="1" u="none" dirty="0">
              <a:latin typeface="Verdana" panose="020B0604030504040204" pitchFamily="34" charset="0"/>
            </a:endParaRPr>
          </a:p>
          <a:p>
            <a:pPr algn="ctr"/>
            <a:endParaRPr lang="en-US" altLang="en-US" sz="2400" b="1" u="none" dirty="0">
              <a:latin typeface="Verdana" panose="020B0604030504040204" pitchFamily="34" charset="0"/>
            </a:endParaRPr>
          </a:p>
          <a:p>
            <a:pPr algn="ctr"/>
            <a:endParaRPr lang="en-US" altLang="en-US" sz="2400" b="1" u="none" dirty="0">
              <a:latin typeface="Verdana" panose="020B0604030504040204" pitchFamily="34" charset="0"/>
            </a:endParaRPr>
          </a:p>
          <a:p>
            <a:pPr algn="ctr"/>
            <a:endParaRPr lang="en-US" altLang="en-US" sz="2400" b="1" u="none" dirty="0">
              <a:latin typeface="Verdana" panose="020B0604030504040204" pitchFamily="34" charset="0"/>
            </a:endParaRPr>
          </a:p>
          <a:p>
            <a:pPr algn="ctr"/>
            <a:endParaRPr lang="en-US" altLang="en-US" sz="2400" b="1" u="none" dirty="0">
              <a:latin typeface="Verdana" panose="020B0604030504040204" pitchFamily="34" charset="0"/>
            </a:endParaRPr>
          </a:p>
          <a:p>
            <a:pPr algn="ctr"/>
            <a:endParaRPr lang="en-US" altLang="en-US" sz="2400" u="none" dirty="0">
              <a:latin typeface="Verdana" panose="020B0604030504040204" pitchFamily="34" charset="0"/>
            </a:endParaRPr>
          </a:p>
          <a:p>
            <a:pPr algn="ctr"/>
            <a:endParaRPr lang="en-US" altLang="en-US" sz="2000" u="none" dirty="0">
              <a:latin typeface="Verdana" panose="020B0604030504040204" pitchFamily="34" charset="0"/>
            </a:endParaRPr>
          </a:p>
          <a:p>
            <a:pPr algn="ctr"/>
            <a:endParaRPr lang="en-US" altLang="en-US" sz="2000" u="none" dirty="0">
              <a:latin typeface="Verdana" panose="020B0604030504040204" pitchFamily="34" charset="0"/>
            </a:endParaRPr>
          </a:p>
          <a:p>
            <a:pPr algn="ctr"/>
            <a:endParaRPr lang="en-US" altLang="en-US" sz="2000" u="none" dirty="0">
              <a:latin typeface="Verdana" panose="020B0604030504040204" pitchFamily="34" charset="0"/>
            </a:endParaRPr>
          </a:p>
          <a:p>
            <a:pPr algn="ctr"/>
            <a:endParaRPr lang="en-US" altLang="en-US" sz="2000" u="none" dirty="0">
              <a:latin typeface="Verdana" panose="020B0604030504040204" pitchFamily="34" charset="0"/>
            </a:endParaRPr>
          </a:p>
        </p:txBody>
      </p:sp>
      <p:pic>
        <p:nvPicPr>
          <p:cNvPr id="3687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5137" y="2895600"/>
            <a:ext cx="3133725" cy="157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633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Text Box 7"/>
          <p:cNvSpPr txBox="1">
            <a:spLocks noChangeArrowheads="1"/>
          </p:cNvSpPr>
          <p:nvPr/>
        </p:nvSpPr>
        <p:spPr bwMode="auto">
          <a:xfrm>
            <a:off x="533400" y="1143000"/>
            <a:ext cx="8501045"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buFontTx/>
              <a:buAutoNum type="arabicParenR"/>
            </a:pPr>
            <a:r>
              <a:rPr lang="en-US" altLang="en-US" sz="2800" b="1" u="none" dirty="0">
                <a:solidFill>
                  <a:srgbClr val="FF0000"/>
                </a:solidFill>
                <a:effectLst>
                  <a:outerShdw blurRad="38100" dist="38100" dir="2700000" algn="tl">
                    <a:srgbClr val="C0C0C0"/>
                  </a:outerShdw>
                </a:effectLst>
                <a:latin typeface="Verdana" panose="020B0604030504040204" pitchFamily="34" charset="0"/>
              </a:rPr>
              <a:t> Adsorbed water </a:t>
            </a:r>
          </a:p>
          <a:p>
            <a:r>
              <a:rPr lang="en-US" altLang="en-US" sz="2400" u="none" dirty="0">
                <a:latin typeface="Verdana" panose="020B0604030504040204" pitchFamily="34" charset="0"/>
              </a:rPr>
              <a:t>is water that associates in layers via intermolecular </a:t>
            </a:r>
          </a:p>
          <a:p>
            <a:r>
              <a:rPr lang="en-US" altLang="en-US" sz="2400" u="none" dirty="0">
                <a:latin typeface="Verdana" panose="020B0604030504040204" pitchFamily="34" charset="0"/>
              </a:rPr>
              <a:t>bonds around hydrophilic food molecules, monolayer </a:t>
            </a:r>
          </a:p>
          <a:p>
            <a:endParaRPr lang="en-US" altLang="en-US" sz="2400" u="none" dirty="0">
              <a:latin typeface="Verdana" panose="020B0604030504040204" pitchFamily="34" charset="0"/>
            </a:endParaRPr>
          </a:p>
          <a:p>
            <a:r>
              <a:rPr lang="en-US" altLang="en-US" sz="2800" b="1" u="none" dirty="0">
                <a:solidFill>
                  <a:srgbClr val="FF0000"/>
                </a:solidFill>
                <a:effectLst>
                  <a:outerShdw blurRad="38100" dist="38100" dir="2700000" algn="tl">
                    <a:srgbClr val="C0C0C0"/>
                  </a:outerShdw>
                </a:effectLst>
                <a:latin typeface="Verdana" panose="020B0604030504040204" pitchFamily="34" charset="0"/>
              </a:rPr>
              <a:t>2) Bound water</a:t>
            </a:r>
          </a:p>
          <a:p>
            <a:r>
              <a:rPr lang="en-US" altLang="en-US" sz="2400" u="none" dirty="0">
                <a:latin typeface="Verdana" panose="020B0604030504040204" pitchFamily="34" charset="0"/>
              </a:rPr>
              <a:t>is tightly bound water, does not exhibit colligative </a:t>
            </a:r>
          </a:p>
          <a:p>
            <a:r>
              <a:rPr lang="en-US" altLang="en-US" sz="2400" u="none" dirty="0">
                <a:latin typeface="Verdana" panose="020B0604030504040204" pitchFamily="34" charset="0"/>
              </a:rPr>
              <a:t>properties</a:t>
            </a:r>
          </a:p>
          <a:p>
            <a:endParaRPr lang="en-US" altLang="en-US" sz="2400" u="none" dirty="0">
              <a:latin typeface="Verdana" panose="020B0604030504040204" pitchFamily="34" charset="0"/>
            </a:endParaRPr>
          </a:p>
          <a:p>
            <a:r>
              <a:rPr lang="en-US" altLang="en-US" sz="2800" b="1" u="none" dirty="0">
                <a:solidFill>
                  <a:srgbClr val="FF0000"/>
                </a:solidFill>
                <a:effectLst>
                  <a:outerShdw blurRad="38100" dist="38100" dir="2700000" algn="tl">
                    <a:srgbClr val="C0C0C0"/>
                  </a:outerShdw>
                </a:effectLst>
                <a:latin typeface="Verdana" panose="020B0604030504040204" pitchFamily="34" charset="0"/>
              </a:rPr>
              <a:t>3) Free water</a:t>
            </a:r>
          </a:p>
          <a:p>
            <a:r>
              <a:rPr lang="en-US" altLang="en-US" sz="2400" u="none" dirty="0">
                <a:latin typeface="Verdana" panose="020B0604030504040204" pitchFamily="34" charset="0"/>
              </a:rPr>
              <a:t>is lightly trapped and easily removed from food </a:t>
            </a:r>
          </a:p>
          <a:p>
            <a:r>
              <a:rPr lang="en-US" altLang="en-US" sz="2400" u="none" dirty="0">
                <a:latin typeface="Verdana" panose="020B0604030504040204" pitchFamily="34" charset="0"/>
              </a:rPr>
              <a:t>material</a:t>
            </a:r>
          </a:p>
        </p:txBody>
      </p:sp>
    </p:spTree>
    <p:extLst>
      <p:ext uri="{BB962C8B-B14F-4D97-AF65-F5344CB8AC3E}">
        <p14:creationId xmlns:p14="http://schemas.microsoft.com/office/powerpoint/2010/main" val="265296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Text Box 7"/>
          <p:cNvSpPr txBox="1">
            <a:spLocks noChangeArrowheads="1"/>
          </p:cNvSpPr>
          <p:nvPr/>
        </p:nvSpPr>
        <p:spPr bwMode="auto">
          <a:xfrm>
            <a:off x="457200" y="533400"/>
            <a:ext cx="860181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en-US" sz="2400" b="1" u="none" dirty="0">
                <a:solidFill>
                  <a:srgbClr val="FF0000"/>
                </a:solidFill>
                <a:latin typeface="Verdana" panose="020B0604030504040204" pitchFamily="34" charset="0"/>
              </a:rPr>
              <a:t>Water activity</a:t>
            </a:r>
          </a:p>
          <a:p>
            <a:pPr algn="l"/>
            <a:endParaRPr lang="en-US" altLang="en-US" sz="2400" b="1" u="none" dirty="0">
              <a:latin typeface="Verdana" panose="020B0604030504040204" pitchFamily="34" charset="0"/>
            </a:endParaRPr>
          </a:p>
          <a:p>
            <a:pPr algn="l"/>
            <a:r>
              <a:rPr lang="en-US" altLang="en-US" sz="2400" u="none" dirty="0">
                <a:latin typeface="Verdana" panose="020B0604030504040204" pitchFamily="34" charset="0"/>
              </a:rPr>
              <a:t>Important in food </a:t>
            </a:r>
            <a:r>
              <a:rPr lang="en-US" altLang="en-US" sz="2400" u="none" dirty="0" smtClean="0">
                <a:latin typeface="Verdana" panose="020B0604030504040204" pitchFamily="34" charset="0"/>
              </a:rPr>
              <a:t>preservation and safety</a:t>
            </a:r>
            <a:endParaRPr lang="en-US" altLang="en-US" sz="2400" b="1" u="none" dirty="0">
              <a:latin typeface="Verdana" panose="020B0604030504040204" pitchFamily="34" charset="0"/>
            </a:endParaRPr>
          </a:p>
          <a:p>
            <a:pPr algn="l"/>
            <a:endParaRPr lang="en-US" altLang="en-US" sz="2400" b="1" u="none" dirty="0">
              <a:latin typeface="Verdana" panose="020B0604030504040204" pitchFamily="34" charset="0"/>
            </a:endParaRPr>
          </a:p>
          <a:p>
            <a:pPr algn="l"/>
            <a:r>
              <a:rPr lang="en-US" altLang="en-US" sz="2400" b="1" u="none" dirty="0">
                <a:latin typeface="Verdana" panose="020B0604030504040204" pitchFamily="34" charset="0"/>
              </a:rPr>
              <a:t>Definitions</a:t>
            </a:r>
          </a:p>
          <a:p>
            <a:pPr algn="l"/>
            <a:endParaRPr lang="en-US" altLang="en-US" sz="2400" b="1" u="none" dirty="0">
              <a:latin typeface="Verdana" panose="020B0604030504040204" pitchFamily="34" charset="0"/>
            </a:endParaRPr>
          </a:p>
          <a:p>
            <a:pPr algn="l"/>
            <a:r>
              <a:rPr lang="en-US" altLang="en-US" sz="2400" u="none" dirty="0" smtClean="0">
                <a:latin typeface="Verdana" panose="020B0604030504040204" pitchFamily="34" charset="0"/>
              </a:rPr>
              <a:t>-”Availability” </a:t>
            </a:r>
            <a:r>
              <a:rPr lang="en-US" altLang="en-US" sz="2400" u="none" dirty="0">
                <a:latin typeface="Verdana" panose="020B0604030504040204" pitchFamily="34" charset="0"/>
              </a:rPr>
              <a:t>of water to enter chemical and </a:t>
            </a:r>
          </a:p>
          <a:p>
            <a:pPr algn="l"/>
            <a:r>
              <a:rPr lang="en-US" altLang="en-US" sz="2400" u="none" dirty="0">
                <a:latin typeface="Verdana" panose="020B0604030504040204" pitchFamily="34" charset="0"/>
              </a:rPr>
              <a:t>enzymatic reactions.</a:t>
            </a:r>
          </a:p>
          <a:p>
            <a:pPr algn="l"/>
            <a:endParaRPr lang="en-US" altLang="en-US" sz="2400" u="none" dirty="0">
              <a:latin typeface="Verdana" panose="020B0604030504040204" pitchFamily="34" charset="0"/>
            </a:endParaRPr>
          </a:p>
          <a:p>
            <a:pPr algn="l"/>
            <a:r>
              <a:rPr lang="en-US" altLang="en-US" sz="2400" u="none" dirty="0">
                <a:latin typeface="Verdana" panose="020B0604030504040204" pitchFamily="34" charset="0"/>
              </a:rPr>
              <a:t>-Represents the degree to which the bound water </a:t>
            </a:r>
          </a:p>
          <a:p>
            <a:pPr algn="l"/>
            <a:r>
              <a:rPr lang="en-US" altLang="en-US" sz="2400" u="none" dirty="0">
                <a:latin typeface="Verdana" panose="020B0604030504040204" pitchFamily="34" charset="0"/>
              </a:rPr>
              <a:t>in a food is “tied up” and </a:t>
            </a:r>
            <a:r>
              <a:rPr lang="en-US" altLang="en-US" sz="2400" u="none" dirty="0" smtClean="0">
                <a:latin typeface="Verdana" panose="020B0604030504040204" pitchFamily="34" charset="0"/>
              </a:rPr>
              <a:t>“unavailable” </a:t>
            </a:r>
            <a:r>
              <a:rPr lang="en-US" altLang="en-US" sz="2400" u="none" dirty="0">
                <a:latin typeface="Verdana" panose="020B0604030504040204" pitchFamily="34" charset="0"/>
              </a:rPr>
              <a:t>for chemical </a:t>
            </a:r>
          </a:p>
          <a:p>
            <a:pPr algn="l"/>
            <a:r>
              <a:rPr lang="en-US" altLang="en-US" sz="2400" u="none" dirty="0">
                <a:latin typeface="Verdana" panose="020B0604030504040204" pitchFamily="34" charset="0"/>
              </a:rPr>
              <a:t>reactions or microbial growth</a:t>
            </a:r>
          </a:p>
          <a:p>
            <a:pPr algn="l"/>
            <a:endParaRPr lang="en-US" altLang="en-US" sz="2400" u="none" dirty="0">
              <a:latin typeface="Verdana" panose="020B0604030504040204" pitchFamily="34" charset="0"/>
            </a:endParaRPr>
          </a:p>
          <a:p>
            <a:pPr algn="l"/>
            <a:r>
              <a:rPr lang="en-US" altLang="en-US" sz="2400" u="none" dirty="0">
                <a:latin typeface="Verdana" panose="020B0604030504040204" pitchFamily="34" charset="0"/>
              </a:rPr>
              <a:t>-Relationship between loss of quality and moisture </a:t>
            </a:r>
          </a:p>
          <a:p>
            <a:pPr algn="l"/>
            <a:r>
              <a:rPr lang="en-US" altLang="en-US" sz="2400" u="none" dirty="0">
                <a:latin typeface="Verdana" panose="020B0604030504040204" pitchFamily="34" charset="0"/>
              </a:rPr>
              <a:t>content</a:t>
            </a:r>
          </a:p>
        </p:txBody>
      </p:sp>
    </p:spTree>
    <p:extLst>
      <p:ext uri="{BB962C8B-B14F-4D97-AF65-F5344CB8AC3E}">
        <p14:creationId xmlns:p14="http://schemas.microsoft.com/office/powerpoint/2010/main" val="4028106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3" name="Rectangle 7"/>
          <p:cNvSpPr>
            <a:spLocks noChangeArrowheads="1"/>
          </p:cNvSpPr>
          <p:nvPr/>
        </p:nvSpPr>
        <p:spPr bwMode="auto">
          <a:xfrm>
            <a:off x="609600" y="901214"/>
            <a:ext cx="7882351"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en-US" sz="2400" u="none" dirty="0"/>
              <a:t>A general rule of thumb: </a:t>
            </a:r>
            <a:endParaRPr lang="en-US" altLang="en-US" sz="2400" u="none" dirty="0" smtClean="0"/>
          </a:p>
          <a:p>
            <a:pPr algn="l"/>
            <a:endParaRPr lang="en-US" altLang="en-US" sz="2400" u="none" dirty="0"/>
          </a:p>
          <a:p>
            <a:pPr algn="l"/>
            <a:r>
              <a:rPr lang="en-US" altLang="en-US" sz="2400" u="none" dirty="0"/>
              <a:t>As the percentage of bound water in a food </a:t>
            </a:r>
            <a:r>
              <a:rPr lang="en-US" altLang="en-US" sz="2400" u="none" dirty="0">
                <a:solidFill>
                  <a:srgbClr val="FF0000"/>
                </a:solidFill>
                <a:effectLst>
                  <a:outerShdw blurRad="38100" dist="38100" dir="2700000" algn="tl">
                    <a:srgbClr val="000000">
                      <a:alpha val="43137"/>
                    </a:srgbClr>
                  </a:outerShdw>
                </a:effectLst>
              </a:rPr>
              <a:t>increases</a:t>
            </a:r>
            <a:r>
              <a:rPr lang="en-US" altLang="en-US" sz="2400" u="none" dirty="0"/>
              <a:t>, </a:t>
            </a:r>
          </a:p>
          <a:p>
            <a:pPr algn="l"/>
            <a:r>
              <a:rPr lang="en-US" altLang="en-US" sz="2400" u="none" dirty="0"/>
              <a:t>the water activity </a:t>
            </a:r>
            <a:r>
              <a:rPr lang="en-US" altLang="en-US" sz="2400" u="none" dirty="0">
                <a:solidFill>
                  <a:srgbClr val="FF0000"/>
                </a:solidFill>
                <a:effectLst>
                  <a:outerShdw blurRad="38100" dist="38100" dir="2700000" algn="tl">
                    <a:srgbClr val="C0C0C0"/>
                  </a:outerShdw>
                </a:effectLst>
              </a:rPr>
              <a:t>decreases</a:t>
            </a:r>
          </a:p>
          <a:p>
            <a:pPr algn="l"/>
            <a:endParaRPr lang="en-US" altLang="en-US" sz="2400" u="none" dirty="0"/>
          </a:p>
          <a:p>
            <a:pPr algn="l"/>
            <a:r>
              <a:rPr lang="en-US" altLang="en-US" sz="2400" u="none" dirty="0"/>
              <a:t>A</a:t>
            </a:r>
            <a:r>
              <a:rPr lang="en-US" altLang="en-US" sz="2400" u="none" baseline="-25000" dirty="0"/>
              <a:t>w</a:t>
            </a:r>
            <a:r>
              <a:rPr lang="en-US" altLang="en-US" sz="2400" u="none" dirty="0"/>
              <a:t> = P/ Po</a:t>
            </a:r>
          </a:p>
          <a:p>
            <a:pPr algn="l"/>
            <a:endParaRPr lang="en-US" altLang="en-US" sz="2400" u="none" dirty="0"/>
          </a:p>
          <a:p>
            <a:pPr algn="l"/>
            <a:r>
              <a:rPr lang="en-US" altLang="en-US" sz="2400" u="none" dirty="0"/>
              <a:t>P= Vapor pressure of a food</a:t>
            </a:r>
          </a:p>
          <a:p>
            <a:pPr algn="l"/>
            <a:r>
              <a:rPr lang="en-US" altLang="en-US" sz="2400" u="none" dirty="0" smtClean="0"/>
              <a:t>Po</a:t>
            </a:r>
            <a:r>
              <a:rPr lang="en-US" altLang="en-US" sz="2400" u="none" dirty="0"/>
              <a:t>= Vapor pressure of pure water (1.0)</a:t>
            </a:r>
          </a:p>
          <a:p>
            <a:pPr algn="l"/>
            <a:r>
              <a:rPr lang="en-US" altLang="en-US" sz="2400" u="none" dirty="0" smtClean="0"/>
              <a:t>A</a:t>
            </a:r>
            <a:r>
              <a:rPr lang="en-US" altLang="en-US" sz="2400" u="none" baseline="-25000" dirty="0" smtClean="0"/>
              <a:t>w</a:t>
            </a:r>
            <a:r>
              <a:rPr lang="en-US" altLang="en-US" sz="2400" u="none" dirty="0" smtClean="0"/>
              <a:t> </a:t>
            </a:r>
            <a:r>
              <a:rPr lang="en-US" altLang="en-US" sz="2400" u="none" dirty="0"/>
              <a:t>scale is from (0.0 to 1.0)</a:t>
            </a:r>
          </a:p>
          <a:p>
            <a:pPr algn="l"/>
            <a:endParaRPr lang="en-US" altLang="en-US" sz="2400" u="none" dirty="0"/>
          </a:p>
          <a:p>
            <a:pPr algn="l"/>
            <a:r>
              <a:rPr lang="en-US" altLang="en-US" sz="2400" u="none" dirty="0"/>
              <a:t>All foods have a water activity less than 1.0; the </a:t>
            </a:r>
            <a:r>
              <a:rPr lang="en-US" altLang="en-US" sz="2400" u="none" dirty="0" smtClean="0"/>
              <a:t>higher the </a:t>
            </a:r>
            <a:endParaRPr lang="en-US" altLang="en-US" sz="2400" u="none" dirty="0"/>
          </a:p>
          <a:p>
            <a:pPr algn="l"/>
            <a:r>
              <a:rPr lang="en-US" altLang="en-US" sz="2400" u="none" dirty="0"/>
              <a:t>water </a:t>
            </a:r>
            <a:r>
              <a:rPr lang="en-US" altLang="en-US" sz="2400" u="none" dirty="0" smtClean="0"/>
              <a:t>activity </a:t>
            </a:r>
            <a:r>
              <a:rPr lang="en-US" altLang="en-US" sz="2400" u="none" dirty="0"/>
              <a:t>the more </a:t>
            </a:r>
            <a:r>
              <a:rPr lang="en-US" altLang="en-US" sz="2400" b="1" u="none" dirty="0">
                <a:solidFill>
                  <a:srgbClr val="FF0000"/>
                </a:solidFill>
                <a:effectLst>
                  <a:outerShdw blurRad="38100" dist="38100" dir="2700000" algn="tl">
                    <a:srgbClr val="C0C0C0"/>
                  </a:outerShdw>
                </a:effectLst>
              </a:rPr>
              <a:t>perishable</a:t>
            </a:r>
            <a:r>
              <a:rPr lang="en-US" altLang="en-US" sz="2400" u="none" dirty="0">
                <a:solidFill>
                  <a:srgbClr val="FF0000"/>
                </a:solidFill>
              </a:rPr>
              <a:t> </a:t>
            </a:r>
            <a:r>
              <a:rPr lang="en-US" altLang="en-US" sz="2400" u="none" dirty="0"/>
              <a:t>the food </a:t>
            </a:r>
            <a:r>
              <a:rPr lang="en-US" altLang="en-US" sz="2400" u="none" dirty="0" smtClean="0"/>
              <a:t>item is likely to be</a:t>
            </a:r>
            <a:endParaRPr lang="en-US" altLang="en-US" sz="2400" u="none" dirty="0"/>
          </a:p>
        </p:txBody>
      </p:sp>
    </p:spTree>
    <p:extLst>
      <p:ext uri="{BB962C8B-B14F-4D97-AF65-F5344CB8AC3E}">
        <p14:creationId xmlns:p14="http://schemas.microsoft.com/office/powerpoint/2010/main" val="180929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Instructors</a:t>
            </a:r>
            <a:endParaRPr lang="en-US" dirty="0"/>
          </a:p>
        </p:txBody>
      </p:sp>
      <p:sp>
        <p:nvSpPr>
          <p:cNvPr id="3" name="Content Placeholder 2"/>
          <p:cNvSpPr>
            <a:spLocks noGrp="1"/>
          </p:cNvSpPr>
          <p:nvPr>
            <p:ph idx="1"/>
          </p:nvPr>
        </p:nvSpPr>
        <p:spPr>
          <a:xfrm>
            <a:off x="304800" y="1600200"/>
            <a:ext cx="8458200" cy="4525963"/>
          </a:xfrm>
        </p:spPr>
        <p:txBody>
          <a:bodyPr/>
          <a:lstStyle/>
          <a:p>
            <a:r>
              <a:rPr lang="en-US" dirty="0" smtClean="0"/>
              <a:t>Eric </a:t>
            </a:r>
            <a:r>
              <a:rPr lang="en-US" dirty="0" err="1" smtClean="0"/>
              <a:t>Casteneda</a:t>
            </a:r>
            <a:r>
              <a:rPr lang="en-US" dirty="0" smtClean="0"/>
              <a:t>: </a:t>
            </a:r>
            <a:r>
              <a:rPr lang="en-US" dirty="0" smtClean="0">
                <a:hlinkClick r:id="rId2"/>
              </a:rPr>
              <a:t>efrankiec@tamu.edu</a:t>
            </a:r>
            <a:r>
              <a:rPr lang="en-US" dirty="0" smtClean="0"/>
              <a:t> </a:t>
            </a:r>
          </a:p>
          <a:p>
            <a:r>
              <a:rPr lang="en-US" dirty="0" smtClean="0"/>
              <a:t>Helen </a:t>
            </a:r>
            <a:r>
              <a:rPr lang="en-US" dirty="0" err="1" smtClean="0"/>
              <a:t>Sarbazi</a:t>
            </a:r>
            <a:r>
              <a:rPr lang="en-US" dirty="0"/>
              <a:t>: </a:t>
            </a:r>
            <a:r>
              <a:rPr lang="en-US" dirty="0" smtClean="0">
                <a:hlinkClick r:id="rId3"/>
              </a:rPr>
              <a:t>zahra74@tamu.edu</a:t>
            </a:r>
            <a:r>
              <a:rPr lang="en-US" dirty="0" smtClean="0"/>
              <a:t> </a:t>
            </a:r>
          </a:p>
          <a:p>
            <a:r>
              <a:rPr lang="en-US" dirty="0" smtClean="0"/>
              <a:t>Mehdi </a:t>
            </a:r>
            <a:r>
              <a:rPr lang="en-US" dirty="0" err="1" smtClean="0"/>
              <a:t>Hashemi</a:t>
            </a:r>
            <a:r>
              <a:rPr lang="en-US" dirty="0" smtClean="0"/>
              <a:t>: </a:t>
            </a:r>
            <a:r>
              <a:rPr lang="en-US" dirty="0" smtClean="0">
                <a:hlinkClick r:id="rId4"/>
              </a:rPr>
              <a:t>mehdihashemi666@tamu.edu</a:t>
            </a:r>
            <a:r>
              <a:rPr lang="en-US" dirty="0" smtClean="0"/>
              <a:t> </a:t>
            </a:r>
            <a:endParaRPr lang="en-US" dirty="0"/>
          </a:p>
          <a:p>
            <a:r>
              <a:rPr lang="en-US" dirty="0" smtClean="0"/>
              <a:t>Emma Link (lab coordinator): </a:t>
            </a:r>
            <a:r>
              <a:rPr lang="en-US" dirty="0" smtClean="0">
                <a:hlinkClick r:id="rId5"/>
              </a:rPr>
              <a:t>e.link@tamu.edu</a:t>
            </a:r>
            <a:endParaRPr lang="en-US" dirty="0" smtClean="0"/>
          </a:p>
          <a:p>
            <a:endParaRPr lang="en-US" dirty="0"/>
          </a:p>
          <a:p>
            <a:r>
              <a:rPr lang="en-US" dirty="0" smtClean="0"/>
              <a:t> </a:t>
            </a:r>
            <a:endParaRPr lang="en-US" dirty="0"/>
          </a:p>
        </p:txBody>
      </p:sp>
    </p:spTree>
    <p:extLst>
      <p:ext uri="{BB962C8B-B14F-4D97-AF65-F5344CB8AC3E}">
        <p14:creationId xmlns:p14="http://schemas.microsoft.com/office/powerpoint/2010/main" val="3656196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6" name="Rectangle 10"/>
          <p:cNvSpPr>
            <a:spLocks noChangeArrowheads="1"/>
          </p:cNvSpPr>
          <p:nvPr/>
        </p:nvSpPr>
        <p:spPr bwMode="auto">
          <a:xfrm>
            <a:off x="304800" y="1295400"/>
            <a:ext cx="8686800"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2000" b="1" u="none" dirty="0">
                <a:solidFill>
                  <a:srgbClr val="FF0000"/>
                </a:solidFill>
                <a:effectLst>
                  <a:outerShdw blurRad="38100" dist="38100" dir="2700000" algn="tl">
                    <a:srgbClr val="C0C0C0"/>
                  </a:outerShdw>
                </a:effectLst>
                <a:latin typeface="Verdana" panose="020B0604030504040204" pitchFamily="34" charset="0"/>
              </a:rPr>
              <a:t>Desorption</a:t>
            </a:r>
            <a:r>
              <a:rPr lang="en-US" altLang="en-US" sz="2000" b="1" u="none" dirty="0">
                <a:solidFill>
                  <a:srgbClr val="FF0000"/>
                </a:solidFill>
                <a:latin typeface="Verdana" panose="020B0604030504040204" pitchFamily="34" charset="0"/>
              </a:rPr>
              <a:t> </a:t>
            </a:r>
            <a:r>
              <a:rPr lang="en-US" altLang="en-US" sz="2000" b="1" u="none" dirty="0">
                <a:latin typeface="Verdana" panose="020B0604030504040204" pitchFamily="34" charset="0"/>
              </a:rPr>
              <a:t>–</a:t>
            </a:r>
            <a:r>
              <a:rPr lang="en-US" altLang="en-US" sz="2000" u="none" dirty="0">
                <a:latin typeface="Verdana" panose="020B0604030504040204" pitchFamily="34" charset="0"/>
              </a:rPr>
              <a:t> wet material placed in a dry environment</a:t>
            </a:r>
          </a:p>
          <a:p>
            <a:pPr algn="l"/>
            <a:endParaRPr lang="en-US" altLang="en-US" sz="2000" u="none" dirty="0">
              <a:latin typeface="Verdana" panose="020B0604030504040204" pitchFamily="34" charset="0"/>
            </a:endParaRPr>
          </a:p>
          <a:p>
            <a:pPr algn="l"/>
            <a:r>
              <a:rPr lang="en-US" altLang="en-US" sz="2000" u="none" dirty="0">
                <a:latin typeface="Verdana" panose="020B0604030504040204" pitchFamily="34" charset="0"/>
              </a:rPr>
              <a:t>Foods lose moisture, water activity </a:t>
            </a:r>
            <a:r>
              <a:rPr lang="en-US" altLang="en-US" sz="2000" u="none" dirty="0" smtClean="0">
                <a:latin typeface="Verdana" panose="020B0604030504040204" pitchFamily="34" charset="0"/>
              </a:rPr>
              <a:t>decreases</a:t>
            </a:r>
          </a:p>
          <a:p>
            <a:pPr algn="l"/>
            <a:endParaRPr lang="en-US" altLang="en-US" sz="2000" u="none" dirty="0">
              <a:latin typeface="Verdana" panose="020B0604030504040204" pitchFamily="34" charset="0"/>
            </a:endParaRPr>
          </a:p>
          <a:p>
            <a:pPr algn="l"/>
            <a:r>
              <a:rPr lang="en-US" altLang="en-US" sz="2000" u="none" dirty="0">
                <a:latin typeface="Verdana" panose="020B0604030504040204" pitchFamily="34" charset="0"/>
              </a:rPr>
              <a:t>Important in drying or concentration food processing</a:t>
            </a:r>
          </a:p>
          <a:p>
            <a:pPr algn="l"/>
            <a:endParaRPr lang="en-US" altLang="en-US" dirty="0">
              <a:solidFill>
                <a:srgbClr val="006600"/>
              </a:solidFill>
              <a:latin typeface="Verdana" panose="020B0604030504040204" pitchFamily="34" charset="0"/>
            </a:endParaRPr>
          </a:p>
          <a:p>
            <a:pPr algn="l"/>
            <a:endParaRPr lang="en-US" altLang="en-US" sz="1600" b="1" dirty="0">
              <a:solidFill>
                <a:srgbClr val="006600"/>
              </a:solidFill>
              <a:latin typeface="Verdana" panose="020B0604030504040204" pitchFamily="34" charset="0"/>
            </a:endParaRPr>
          </a:p>
          <a:p>
            <a:pPr algn="l"/>
            <a:endParaRPr lang="en-US" altLang="en-US" sz="2000" b="1" u="none" dirty="0">
              <a:latin typeface="Verdana" panose="020B0604030504040204" pitchFamily="34" charset="0"/>
            </a:endParaRPr>
          </a:p>
          <a:p>
            <a:pPr algn="l"/>
            <a:r>
              <a:rPr lang="en-US" altLang="en-US" sz="2000" b="1" u="none" dirty="0">
                <a:solidFill>
                  <a:srgbClr val="FF0000"/>
                </a:solidFill>
                <a:effectLst>
                  <a:outerShdw blurRad="38100" dist="38100" dir="2700000" algn="tl">
                    <a:srgbClr val="C0C0C0"/>
                  </a:outerShdw>
                </a:effectLst>
                <a:latin typeface="Verdana" panose="020B0604030504040204" pitchFamily="34" charset="0"/>
              </a:rPr>
              <a:t>Adsorption-</a:t>
            </a:r>
            <a:r>
              <a:rPr lang="en-US" altLang="en-US" sz="2000" u="none" dirty="0">
                <a:solidFill>
                  <a:srgbClr val="FF0000"/>
                </a:solidFill>
                <a:latin typeface="Verdana" panose="020B0604030504040204" pitchFamily="34" charset="0"/>
              </a:rPr>
              <a:t> </a:t>
            </a:r>
            <a:r>
              <a:rPr lang="en-US" altLang="en-US" sz="2000" u="none" dirty="0">
                <a:latin typeface="Verdana" panose="020B0604030504040204" pitchFamily="34" charset="0"/>
              </a:rPr>
              <a:t>Dry material placed in a wet environment</a:t>
            </a:r>
          </a:p>
          <a:p>
            <a:pPr algn="l"/>
            <a:endParaRPr lang="en-US" altLang="en-US" sz="2000" u="none" dirty="0">
              <a:latin typeface="Verdana" panose="020B0604030504040204" pitchFamily="34" charset="0"/>
            </a:endParaRPr>
          </a:p>
          <a:p>
            <a:pPr algn="l"/>
            <a:r>
              <a:rPr lang="en-US" altLang="en-US" sz="2000" u="none" dirty="0" smtClean="0">
                <a:latin typeface="Verdana" panose="020B0604030504040204" pitchFamily="34" charset="0"/>
              </a:rPr>
              <a:t>Foods </a:t>
            </a:r>
            <a:r>
              <a:rPr lang="en-US" altLang="en-US" sz="2000" u="none" dirty="0">
                <a:latin typeface="Verdana" panose="020B0604030504040204" pitchFamily="34" charset="0"/>
              </a:rPr>
              <a:t>gain moisture, water activity increases</a:t>
            </a:r>
          </a:p>
          <a:p>
            <a:pPr algn="l"/>
            <a:endParaRPr lang="en-US" altLang="en-US" sz="2000" u="none" dirty="0">
              <a:latin typeface="Verdana" panose="020B0604030504040204" pitchFamily="34" charset="0"/>
            </a:endParaRPr>
          </a:p>
          <a:p>
            <a:pPr algn="l"/>
            <a:r>
              <a:rPr lang="en-US" altLang="en-US" sz="2000" u="none" dirty="0" smtClean="0">
                <a:solidFill>
                  <a:srgbClr val="FF0000"/>
                </a:solidFill>
                <a:latin typeface="Verdana" panose="020B0604030504040204" pitchFamily="34" charset="0"/>
              </a:rPr>
              <a:t>Hygroscopic</a:t>
            </a:r>
            <a:r>
              <a:rPr lang="en-US" altLang="en-US" sz="2000" u="none" dirty="0" smtClean="0">
                <a:latin typeface="Verdana" panose="020B0604030504040204" pitchFamily="34" charset="0"/>
              </a:rPr>
              <a:t> </a:t>
            </a:r>
            <a:r>
              <a:rPr lang="en-US" altLang="en-US" sz="2000" u="none" dirty="0">
                <a:latin typeface="Verdana" panose="020B0604030504040204" pitchFamily="34" charset="0"/>
              </a:rPr>
              <a:t>foods absorb moisture</a:t>
            </a:r>
          </a:p>
          <a:p>
            <a:pPr algn="l"/>
            <a:endParaRPr lang="en-US" altLang="en-US" sz="2000" u="none" dirty="0">
              <a:latin typeface="Verdana" panose="020B0604030504040204" pitchFamily="34" charset="0"/>
            </a:endParaRPr>
          </a:p>
        </p:txBody>
      </p:sp>
    </p:spTree>
    <p:extLst>
      <p:ext uri="{BB962C8B-B14F-4D97-AF65-F5344CB8AC3E}">
        <p14:creationId xmlns:p14="http://schemas.microsoft.com/office/powerpoint/2010/main" val="2055261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
            <a:ext cx="6858000" cy="554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089" name="Text Box 9"/>
          <p:cNvSpPr txBox="1">
            <a:spLocks noChangeArrowheads="1"/>
          </p:cNvSpPr>
          <p:nvPr/>
        </p:nvSpPr>
        <p:spPr bwMode="auto">
          <a:xfrm>
            <a:off x="2133600" y="914400"/>
            <a:ext cx="1047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none" dirty="0">
                <a:solidFill>
                  <a:srgbClr val="FF0000"/>
                </a:solidFill>
                <a:latin typeface="Arial Narrow" panose="020B0606020202030204" pitchFamily="34" charset="0"/>
              </a:rPr>
              <a:t>“</a:t>
            </a:r>
            <a:r>
              <a:rPr lang="en-US" altLang="en-US" u="none" dirty="0">
                <a:solidFill>
                  <a:srgbClr val="FF0000"/>
                </a:solidFill>
                <a:latin typeface="Arial Narrow" panose="020B0606020202030204" pitchFamily="34" charset="0"/>
              </a:rPr>
              <a:t>BOUND</a:t>
            </a:r>
            <a:r>
              <a:rPr lang="en-US" altLang="en-US" b="1" u="none" dirty="0">
                <a:solidFill>
                  <a:srgbClr val="FF0000"/>
                </a:solidFill>
                <a:latin typeface="Arial Narrow" panose="020B0606020202030204" pitchFamily="34" charset="0"/>
              </a:rPr>
              <a:t>”</a:t>
            </a:r>
          </a:p>
        </p:txBody>
      </p:sp>
      <p:sp>
        <p:nvSpPr>
          <p:cNvPr id="46090" name="Text Box 10"/>
          <p:cNvSpPr txBox="1">
            <a:spLocks noChangeArrowheads="1"/>
          </p:cNvSpPr>
          <p:nvPr/>
        </p:nvSpPr>
        <p:spPr bwMode="auto">
          <a:xfrm>
            <a:off x="4267200" y="1219200"/>
            <a:ext cx="1465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none" dirty="0">
                <a:solidFill>
                  <a:srgbClr val="FF0000"/>
                </a:solidFill>
              </a:rPr>
              <a:t>“</a:t>
            </a:r>
            <a:r>
              <a:rPr lang="en-US" altLang="en-US" u="none" dirty="0">
                <a:solidFill>
                  <a:srgbClr val="FF0000"/>
                </a:solidFill>
                <a:latin typeface="Arial Narrow" panose="020B0606020202030204" pitchFamily="34" charset="0"/>
              </a:rPr>
              <a:t>ADSORBED</a:t>
            </a:r>
            <a:r>
              <a:rPr lang="en-US" altLang="en-US" b="1" u="none" dirty="0">
                <a:solidFill>
                  <a:srgbClr val="FF0000"/>
                </a:solidFill>
              </a:rPr>
              <a:t>”</a:t>
            </a:r>
            <a:endParaRPr lang="en-US" altLang="en-US" dirty="0">
              <a:solidFill>
                <a:srgbClr val="FF0000"/>
              </a:solidFill>
            </a:endParaRPr>
          </a:p>
        </p:txBody>
      </p:sp>
      <p:sp>
        <p:nvSpPr>
          <p:cNvPr id="46091" name="Text Box 11"/>
          <p:cNvSpPr txBox="1">
            <a:spLocks noChangeArrowheads="1"/>
          </p:cNvSpPr>
          <p:nvPr/>
        </p:nvSpPr>
        <p:spPr bwMode="auto">
          <a:xfrm>
            <a:off x="6553200" y="838200"/>
            <a:ext cx="808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u="none" dirty="0">
                <a:solidFill>
                  <a:srgbClr val="FF0000"/>
                </a:solidFill>
                <a:latin typeface="Arial Narrow" panose="020B0606020202030204" pitchFamily="34" charset="0"/>
              </a:rPr>
              <a:t>“FREE”</a:t>
            </a:r>
          </a:p>
        </p:txBody>
      </p:sp>
    </p:spTree>
    <p:extLst>
      <p:ext uri="{BB962C8B-B14F-4D97-AF65-F5344CB8AC3E}">
        <p14:creationId xmlns:p14="http://schemas.microsoft.com/office/powerpoint/2010/main" val="3629882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6667" r="58333"/>
          <a:stretch/>
        </p:blipFill>
        <p:spPr>
          <a:xfrm>
            <a:off x="2514600" y="762000"/>
            <a:ext cx="3200400" cy="5279917"/>
          </a:xfrm>
          <a:prstGeom prst="rect">
            <a:avLst/>
          </a:prstGeom>
        </p:spPr>
      </p:pic>
      <p:sp>
        <p:nvSpPr>
          <p:cNvPr id="3" name="Right Arrow 2"/>
          <p:cNvSpPr/>
          <p:nvPr/>
        </p:nvSpPr>
        <p:spPr>
          <a:xfrm>
            <a:off x="1676400" y="4419600"/>
            <a:ext cx="978408" cy="4846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1742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rmAutofit fontScale="90000"/>
          </a:bodyPr>
          <a:lstStyle/>
          <a:p>
            <a:r>
              <a:rPr lang="en-US" dirty="0" smtClean="0"/>
              <a:t>Someone make a simple table </a:t>
            </a:r>
            <a:br>
              <a:rPr lang="en-US" dirty="0" smtClean="0"/>
            </a:br>
            <a:r>
              <a:rPr lang="en-US" dirty="0" smtClean="0"/>
              <a:t>on the white board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4872119"/>
              </p:ext>
            </p:extLst>
          </p:nvPr>
        </p:nvGraphicFramePr>
        <p:xfrm>
          <a:off x="1219200" y="2286000"/>
          <a:ext cx="6172200" cy="2225040"/>
        </p:xfrm>
        <a:graphic>
          <a:graphicData uri="http://schemas.openxmlformats.org/drawingml/2006/table">
            <a:tbl>
              <a:tblPr firstRow="1" bandRow="1">
                <a:tableStyleId>{5C22544A-7EE6-4342-B048-85BDC9FD1C3A}</a:tableStyleId>
              </a:tblPr>
              <a:tblGrid>
                <a:gridCol w="2057400"/>
                <a:gridCol w="2057400"/>
                <a:gridCol w="2057400"/>
              </a:tblGrid>
              <a:tr h="370840">
                <a:tc>
                  <a:txBody>
                    <a:bodyPr/>
                    <a:lstStyle/>
                    <a:p>
                      <a:r>
                        <a:rPr lang="en-US" dirty="0" smtClean="0"/>
                        <a:t>Food/Solution</a:t>
                      </a:r>
                      <a:endParaRPr lang="en-US" dirty="0"/>
                    </a:p>
                  </a:txBody>
                  <a:tcPr/>
                </a:tc>
                <a:tc>
                  <a:txBody>
                    <a:bodyPr/>
                    <a:lstStyle/>
                    <a:p>
                      <a:r>
                        <a:rPr lang="en-US" dirty="0" smtClean="0"/>
                        <a:t>Predicted Aw</a:t>
                      </a:r>
                      <a:endParaRPr lang="en-US" dirty="0"/>
                    </a:p>
                  </a:txBody>
                  <a:tcPr/>
                </a:tc>
                <a:tc>
                  <a:txBody>
                    <a:bodyPr/>
                    <a:lstStyle/>
                    <a:p>
                      <a:r>
                        <a:rPr lang="en-US" dirty="0" smtClean="0"/>
                        <a:t>Actual Aw</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46951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457200" y="0"/>
            <a:ext cx="7772400" cy="6858000"/>
          </a:xfrm>
          <a:prstGeom prst="rect">
            <a:avLst/>
          </a:prstGeom>
        </p:spPr>
      </p:pic>
    </p:spTree>
    <p:extLst>
      <p:ext uri="{BB962C8B-B14F-4D97-AF65-F5344CB8AC3E}">
        <p14:creationId xmlns:p14="http://schemas.microsoft.com/office/powerpoint/2010/main" val="18363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marL="0" indent="0">
              <a:buNone/>
            </a:pPr>
            <a:r>
              <a:rPr lang="en-US" dirty="0"/>
              <a:t>Students are expected to be </a:t>
            </a:r>
            <a:r>
              <a:rPr lang="en-US" b="1" u="sng" dirty="0"/>
              <a:t>on time</a:t>
            </a:r>
            <a:r>
              <a:rPr lang="en-US" dirty="0"/>
              <a:t> and attend </a:t>
            </a:r>
            <a:r>
              <a:rPr lang="en-US" b="1" u="sng" dirty="0"/>
              <a:t>all</a:t>
            </a:r>
            <a:r>
              <a:rPr lang="en-US" dirty="0"/>
              <a:t> laboratory exercises. Anticipated and/or emergency absences should be notified to the instructor as early as possible. Students are expected to be familiar with the topic to be covered prior to entering the lab and to participate in class discussion. Make-up work will only be allowed under strict University guidelines. </a:t>
            </a:r>
          </a:p>
          <a:p>
            <a:pPr marL="0" indent="0">
              <a:buNone/>
            </a:pPr>
            <a:r>
              <a:rPr lang="en-US" b="1" dirty="0"/>
              <a:t> </a:t>
            </a:r>
            <a:endParaRPr lang="en-US" dirty="0"/>
          </a:p>
          <a:p>
            <a:pPr marL="0" indent="0">
              <a:buNone/>
            </a:pPr>
            <a:r>
              <a:rPr lang="en-US" b="1" dirty="0"/>
              <a:t>Lab Safety and General Procedures:  </a:t>
            </a:r>
            <a:endParaRPr lang="en-US" dirty="0"/>
          </a:p>
          <a:p>
            <a:r>
              <a:rPr lang="en-US" dirty="0"/>
              <a:t>General laboratory safety will be covered prior to the first laboratory exercise. </a:t>
            </a:r>
            <a:endParaRPr lang="en-US" dirty="0" smtClean="0"/>
          </a:p>
          <a:p>
            <a:r>
              <a:rPr lang="en-US" u="sng" dirty="0" smtClean="0"/>
              <a:t>Lab coats </a:t>
            </a:r>
            <a:r>
              <a:rPr lang="en-US" dirty="0" smtClean="0"/>
              <a:t>and </a:t>
            </a:r>
            <a:r>
              <a:rPr lang="en-US" u="sng" dirty="0" smtClean="0"/>
              <a:t>closed toe </a:t>
            </a:r>
            <a:r>
              <a:rPr lang="en-US" dirty="0" smtClean="0"/>
              <a:t>shoes are mandatory for all labs</a:t>
            </a:r>
            <a:endParaRPr lang="en-US" dirty="0"/>
          </a:p>
          <a:p>
            <a:endParaRPr lang="en-US" dirty="0"/>
          </a:p>
        </p:txBody>
      </p:sp>
    </p:spTree>
    <p:extLst>
      <p:ext uri="{BB962C8B-B14F-4D97-AF65-F5344CB8AC3E}">
        <p14:creationId xmlns:p14="http://schemas.microsoft.com/office/powerpoint/2010/main" val="2043270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a:xfrm>
            <a:off x="304800" y="1417638"/>
            <a:ext cx="8610600" cy="5135562"/>
          </a:xfrm>
        </p:spPr>
        <p:txBody>
          <a:bodyPr>
            <a:normAutofit fontScale="85000" lnSpcReduction="10000"/>
          </a:bodyPr>
          <a:lstStyle/>
          <a:p>
            <a:pPr marL="0" indent="0">
              <a:buNone/>
            </a:pPr>
            <a:r>
              <a:rPr lang="en-US" b="1" dirty="0"/>
              <a:t>Late Policy and Missed Lab Policy</a:t>
            </a:r>
            <a:endParaRPr lang="en-US" dirty="0"/>
          </a:p>
          <a:p>
            <a:pPr lvl="0"/>
            <a:r>
              <a:rPr lang="en-US" dirty="0" smtClean="0"/>
              <a:t>Labs </a:t>
            </a:r>
            <a:r>
              <a:rPr lang="en-US" dirty="0"/>
              <a:t>are due </a:t>
            </a:r>
            <a:r>
              <a:rPr lang="en-US" b="1" u="sng" dirty="0"/>
              <a:t>one week</a:t>
            </a:r>
            <a:r>
              <a:rPr lang="en-US" dirty="0"/>
              <a:t> after completion of </a:t>
            </a:r>
            <a:r>
              <a:rPr lang="en-US" dirty="0" smtClean="0"/>
              <a:t>experiments.  </a:t>
            </a:r>
            <a:endParaRPr lang="en-US" dirty="0"/>
          </a:p>
          <a:p>
            <a:pPr lvl="0"/>
            <a:r>
              <a:rPr lang="en-US" dirty="0" smtClean="0"/>
              <a:t>Late </a:t>
            </a:r>
            <a:r>
              <a:rPr lang="en-US" dirty="0"/>
              <a:t>reports will be penalized 20% per </a:t>
            </a:r>
            <a:r>
              <a:rPr lang="en-US" dirty="0" smtClean="0"/>
              <a:t>day</a:t>
            </a:r>
          </a:p>
          <a:p>
            <a:pPr lvl="0"/>
            <a:r>
              <a:rPr lang="en-US" dirty="0" smtClean="0"/>
              <a:t>Unexcused absences = 0</a:t>
            </a:r>
          </a:p>
          <a:p>
            <a:pPr lvl="0"/>
            <a:r>
              <a:rPr lang="en-US" b="1" u="sng" dirty="0" smtClean="0"/>
              <a:t>Excused absences</a:t>
            </a:r>
            <a:r>
              <a:rPr lang="en-US" dirty="0" smtClean="0"/>
              <a:t> will be required to write a 500-word (1” margin, single spaced, 12-pt font) </a:t>
            </a:r>
            <a:r>
              <a:rPr lang="en-US" b="1" u="sng" dirty="0" smtClean="0"/>
              <a:t>technical literature review</a:t>
            </a:r>
            <a:r>
              <a:rPr lang="en-US" dirty="0" smtClean="0"/>
              <a:t> (minimum of 5 peer-reviewed references) on the missed lab topic and will be additionally turned in with your lab group to enhance the quality of your lab group’s work. Clearly indicate the author of this review and its purpose. </a:t>
            </a:r>
          </a:p>
          <a:p>
            <a:endParaRPr lang="en-US" dirty="0"/>
          </a:p>
        </p:txBody>
      </p:sp>
    </p:spTree>
    <p:extLst>
      <p:ext uri="{BB962C8B-B14F-4D97-AF65-F5344CB8AC3E}">
        <p14:creationId xmlns:p14="http://schemas.microsoft.com/office/powerpoint/2010/main" val="259053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Food Industry Application Note</a:t>
            </a:r>
            <a:r>
              <a:rPr lang="en-US" b="1" dirty="0" smtClean="0"/>
              <a:t>: Total = 5</a:t>
            </a:r>
            <a:endParaRPr lang="en-US" dirty="0"/>
          </a:p>
          <a:p>
            <a:r>
              <a:rPr lang="en-US" u="sng" dirty="0"/>
              <a:t>All</a:t>
            </a:r>
            <a:r>
              <a:rPr lang="en-US" dirty="0"/>
              <a:t> data reports will have an “Application Note” (</a:t>
            </a:r>
            <a:r>
              <a:rPr lang="en-US" dirty="0" err="1"/>
              <a:t>AppNote</a:t>
            </a:r>
            <a:r>
              <a:rPr lang="en-US" dirty="0"/>
              <a:t>) associated with it. Since all experiments will be conducted in groups, your lab group must come to a consensus on what segment of the food industry you will write your </a:t>
            </a:r>
            <a:r>
              <a:rPr lang="en-US" dirty="0" err="1"/>
              <a:t>AppNote</a:t>
            </a:r>
            <a:r>
              <a:rPr lang="en-US" dirty="0"/>
              <a:t> to. </a:t>
            </a:r>
            <a:endParaRPr lang="en-US" dirty="0" smtClean="0"/>
          </a:p>
          <a:p>
            <a:r>
              <a:rPr lang="en-US" dirty="0" smtClean="0"/>
              <a:t>All are group </a:t>
            </a:r>
            <a:r>
              <a:rPr lang="en-US" dirty="0" err="1" smtClean="0"/>
              <a:t>AppNotes</a:t>
            </a:r>
            <a:r>
              <a:rPr lang="en-US" dirty="0" smtClean="0"/>
              <a:t> except the last one of the semester (individual). </a:t>
            </a:r>
          </a:p>
          <a:p>
            <a:r>
              <a:rPr lang="en-US" dirty="0"/>
              <a:t>S</a:t>
            </a:r>
            <a:r>
              <a:rPr lang="en-US" dirty="0" smtClean="0"/>
              <a:t>o </a:t>
            </a:r>
            <a:r>
              <a:rPr lang="en-US" dirty="0"/>
              <a:t>work together, divide the work, and come to a mutual agreement on this information. </a:t>
            </a:r>
          </a:p>
          <a:p>
            <a:endParaRPr lang="en-US" dirty="0"/>
          </a:p>
        </p:txBody>
      </p:sp>
    </p:spTree>
    <p:extLst>
      <p:ext uri="{BB962C8B-B14F-4D97-AF65-F5344CB8AC3E}">
        <p14:creationId xmlns:p14="http://schemas.microsoft.com/office/powerpoint/2010/main" val="77160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u="sng" dirty="0"/>
              <a:t>Technical </a:t>
            </a:r>
            <a:r>
              <a:rPr lang="en-US" b="1" u="sng" dirty="0" smtClean="0"/>
              <a:t>Abstracts</a:t>
            </a:r>
            <a:r>
              <a:rPr lang="en-US" b="1" dirty="0" smtClean="0"/>
              <a:t>: Total = 3</a:t>
            </a:r>
            <a:endParaRPr lang="en-US" dirty="0"/>
          </a:p>
          <a:p>
            <a:r>
              <a:rPr lang="en-US" dirty="0"/>
              <a:t>An abstract is a written summary of your work/data, so the entirety of your lab procedures must be expressed in </a:t>
            </a:r>
            <a:r>
              <a:rPr lang="en-US" b="1" dirty="0"/>
              <a:t>writing</a:t>
            </a:r>
            <a:r>
              <a:rPr lang="en-US" dirty="0"/>
              <a:t>. Abstracts will </a:t>
            </a:r>
            <a:r>
              <a:rPr lang="en-US" b="1" dirty="0"/>
              <a:t>not</a:t>
            </a:r>
            <a:r>
              <a:rPr lang="en-US" dirty="0"/>
              <a:t> include graphs, tables, or references but rather a written data description of methods and results. </a:t>
            </a:r>
            <a:endParaRPr lang="en-US" dirty="0" smtClean="0"/>
          </a:p>
          <a:p>
            <a:r>
              <a:rPr lang="en-US" dirty="0" smtClean="0"/>
              <a:t>Abstracts </a:t>
            </a:r>
            <a:r>
              <a:rPr lang="en-US" dirty="0"/>
              <a:t>will be a </a:t>
            </a:r>
            <a:r>
              <a:rPr lang="en-US" b="1" dirty="0"/>
              <a:t>minimum</a:t>
            </a:r>
            <a:r>
              <a:rPr lang="en-US" dirty="0"/>
              <a:t> of 400 words and a </a:t>
            </a:r>
            <a:r>
              <a:rPr lang="en-US" b="1" dirty="0"/>
              <a:t>maximum</a:t>
            </a:r>
            <a:r>
              <a:rPr lang="en-US" dirty="0"/>
              <a:t> of 500 words using the MSWord word counter. So chose your words carefully. </a:t>
            </a:r>
            <a:endParaRPr lang="en-US" dirty="0" smtClean="0"/>
          </a:p>
          <a:p>
            <a:r>
              <a:rPr lang="en-US" dirty="0" smtClean="0"/>
              <a:t>All </a:t>
            </a:r>
            <a:r>
              <a:rPr lang="en-US" dirty="0"/>
              <a:t>abstracts will be </a:t>
            </a:r>
            <a:r>
              <a:rPr lang="en-US" b="1" u="sng" dirty="0"/>
              <a:t>individual work</a:t>
            </a:r>
            <a:r>
              <a:rPr lang="en-US" dirty="0"/>
              <a:t>, and will inherently be unique from the work of your lab </a:t>
            </a:r>
            <a:r>
              <a:rPr lang="en-US" dirty="0" smtClean="0"/>
              <a:t>group</a:t>
            </a:r>
          </a:p>
          <a:p>
            <a:r>
              <a:rPr lang="en-US" dirty="0" smtClean="0"/>
              <a:t>50</a:t>
            </a:r>
            <a:r>
              <a:rPr lang="en-US" dirty="0"/>
              <a:t>% of your total grade </a:t>
            </a:r>
            <a:r>
              <a:rPr lang="en-US" dirty="0" smtClean="0"/>
              <a:t>is individual abstracts and 50% is </a:t>
            </a:r>
            <a:r>
              <a:rPr lang="en-US" dirty="0" err="1" smtClean="0"/>
              <a:t>AppNotes</a:t>
            </a:r>
            <a:endParaRPr lang="en-US" dirty="0"/>
          </a:p>
          <a:p>
            <a:r>
              <a:rPr lang="en-US" dirty="0"/>
              <a:t> </a:t>
            </a:r>
          </a:p>
          <a:p>
            <a:r>
              <a:rPr lang="en-US" dirty="0"/>
              <a:t>1. Justification (~1-2 sentences)</a:t>
            </a:r>
          </a:p>
          <a:p>
            <a:r>
              <a:rPr lang="en-US" dirty="0"/>
              <a:t>2. Objective (~2-3 sentences)</a:t>
            </a:r>
          </a:p>
          <a:p>
            <a:r>
              <a:rPr lang="en-US" dirty="0"/>
              <a:t>3. Methods (~3-5 sentences)</a:t>
            </a:r>
          </a:p>
          <a:p>
            <a:r>
              <a:rPr lang="en-US" dirty="0"/>
              <a:t>4. Results (~5-10 sentences)</a:t>
            </a:r>
          </a:p>
          <a:p>
            <a:r>
              <a:rPr lang="en-US" dirty="0"/>
              <a:t>5. Significance of your data (~2-3 sentences)</a:t>
            </a:r>
          </a:p>
          <a:p>
            <a:endParaRPr lang="en-US" dirty="0"/>
          </a:p>
        </p:txBody>
      </p:sp>
    </p:spTree>
    <p:extLst>
      <p:ext uri="{BB962C8B-B14F-4D97-AF65-F5344CB8AC3E}">
        <p14:creationId xmlns:p14="http://schemas.microsoft.com/office/powerpoint/2010/main" val="455280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u="sng" dirty="0"/>
              <a:t>Notebook and Laboratory Exam:</a:t>
            </a:r>
            <a:endParaRPr lang="en-US" dirty="0"/>
          </a:p>
          <a:p>
            <a:pPr lvl="0"/>
            <a:r>
              <a:rPr lang="en-US" dirty="0"/>
              <a:t>You will keep a </a:t>
            </a:r>
            <a:r>
              <a:rPr lang="en-US" u="sng" dirty="0"/>
              <a:t>formal lab notebook </a:t>
            </a:r>
            <a:r>
              <a:rPr lang="en-US" dirty="0"/>
              <a:t>for this lab. </a:t>
            </a:r>
            <a:endParaRPr lang="en-US" dirty="0" smtClean="0"/>
          </a:p>
          <a:p>
            <a:pPr lvl="0"/>
            <a:r>
              <a:rPr lang="en-US" dirty="0" smtClean="0"/>
              <a:t>Any BOUND lab book format is fine.</a:t>
            </a:r>
          </a:p>
          <a:p>
            <a:pPr lvl="0"/>
            <a:r>
              <a:rPr lang="en-US" dirty="0" smtClean="0"/>
              <a:t>Lab </a:t>
            </a:r>
            <a:r>
              <a:rPr lang="en-US" dirty="0"/>
              <a:t>books will be checked periodically throughout the semester.</a:t>
            </a:r>
          </a:p>
          <a:p>
            <a:pPr lvl="0"/>
            <a:r>
              <a:rPr lang="en-US" dirty="0"/>
              <a:t>A </a:t>
            </a:r>
            <a:r>
              <a:rPr lang="en-US" b="1" dirty="0"/>
              <a:t>mid-term lab exam</a:t>
            </a:r>
            <a:r>
              <a:rPr lang="en-US" dirty="0"/>
              <a:t> will be given covering material up to and including that day’s lab. Take good notes and be organized throughout the semester to aid you in preparation.   </a:t>
            </a:r>
          </a:p>
          <a:p>
            <a:endParaRPr lang="en-US" dirty="0"/>
          </a:p>
        </p:txBody>
      </p:sp>
    </p:spTree>
    <p:extLst>
      <p:ext uri="{BB962C8B-B14F-4D97-AF65-F5344CB8AC3E}">
        <p14:creationId xmlns:p14="http://schemas.microsoft.com/office/powerpoint/2010/main" val="261718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and </a:t>
            </a:r>
            <a:r>
              <a:rPr lang="en-US" dirty="0" err="1" smtClean="0"/>
              <a:t>Regs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To write a </a:t>
            </a:r>
            <a:r>
              <a:rPr lang="en-US" dirty="0" smtClean="0"/>
              <a:t>good abstract</a:t>
            </a:r>
            <a:r>
              <a:rPr lang="en-US" dirty="0"/>
              <a:t>, you </a:t>
            </a:r>
            <a:r>
              <a:rPr lang="en-US" dirty="0" smtClean="0"/>
              <a:t>need good notes. </a:t>
            </a:r>
            <a:r>
              <a:rPr lang="en-US" b="1" dirty="0" smtClean="0"/>
              <a:t>Take </a:t>
            </a:r>
            <a:r>
              <a:rPr lang="en-US" b="1" dirty="0"/>
              <a:t>notes</a:t>
            </a:r>
            <a:r>
              <a:rPr lang="en-US" dirty="0"/>
              <a:t> in your lab book </a:t>
            </a:r>
            <a:r>
              <a:rPr lang="en-US" dirty="0" smtClean="0"/>
              <a:t>and write </a:t>
            </a:r>
            <a:r>
              <a:rPr lang="en-US" dirty="0"/>
              <a:t>about the following 5 </a:t>
            </a:r>
            <a:r>
              <a:rPr lang="en-US" dirty="0" smtClean="0"/>
              <a:t>points: </a:t>
            </a:r>
          </a:p>
          <a:p>
            <a:pPr marL="0" indent="0">
              <a:buNone/>
            </a:pPr>
            <a:endParaRPr lang="en-US" b="1" dirty="0"/>
          </a:p>
          <a:p>
            <a:pPr marL="514350" indent="-514350">
              <a:buFont typeface="+mj-lt"/>
              <a:buAutoNum type="arabicPeriod"/>
            </a:pPr>
            <a:r>
              <a:rPr lang="en-US" b="1" dirty="0" smtClean="0"/>
              <a:t>Motivation</a:t>
            </a:r>
            <a:r>
              <a:rPr lang="en-US" b="1" dirty="0"/>
              <a:t>. </a:t>
            </a:r>
            <a:r>
              <a:rPr lang="en-US" dirty="0"/>
              <a:t>Why do we care about the </a:t>
            </a:r>
            <a:r>
              <a:rPr lang="en-US" dirty="0" smtClean="0"/>
              <a:t>problem? </a:t>
            </a:r>
          </a:p>
          <a:p>
            <a:pPr marL="514350" indent="-514350">
              <a:buFont typeface="+mj-lt"/>
              <a:buAutoNum type="arabicPeriod"/>
            </a:pPr>
            <a:r>
              <a:rPr lang="en-US" b="1" dirty="0" smtClean="0"/>
              <a:t>Problem </a:t>
            </a:r>
            <a:r>
              <a:rPr lang="en-US" b="1" dirty="0"/>
              <a:t>statement. </a:t>
            </a:r>
            <a:r>
              <a:rPr lang="en-US" dirty="0"/>
              <a:t>What problem are you trying to solve or understand? </a:t>
            </a:r>
            <a:r>
              <a:rPr lang="en-US" dirty="0" smtClean="0"/>
              <a:t> </a:t>
            </a:r>
          </a:p>
          <a:p>
            <a:pPr marL="514350" indent="-514350">
              <a:buFont typeface="+mj-lt"/>
              <a:buAutoNum type="arabicPeriod"/>
            </a:pPr>
            <a:r>
              <a:rPr lang="en-US" b="1" dirty="0" smtClean="0"/>
              <a:t>Approach</a:t>
            </a:r>
            <a:r>
              <a:rPr lang="en-US" b="1" dirty="0"/>
              <a:t>. </a:t>
            </a:r>
            <a:r>
              <a:rPr lang="en-US" dirty="0"/>
              <a:t>How did you go about solving the problem? </a:t>
            </a:r>
            <a:r>
              <a:rPr lang="en-US" dirty="0" smtClean="0"/>
              <a:t> </a:t>
            </a:r>
          </a:p>
          <a:p>
            <a:pPr marL="514350" indent="-514350">
              <a:buFont typeface="+mj-lt"/>
              <a:buAutoNum type="arabicPeriod"/>
            </a:pPr>
            <a:r>
              <a:rPr lang="en-US" b="1" dirty="0" smtClean="0"/>
              <a:t>Results</a:t>
            </a:r>
            <a:r>
              <a:rPr lang="en-US" b="1" dirty="0"/>
              <a:t>. </a:t>
            </a:r>
            <a:r>
              <a:rPr lang="en-US" dirty="0"/>
              <a:t>What's the </a:t>
            </a:r>
            <a:r>
              <a:rPr lang="en-US" dirty="0" smtClean="0"/>
              <a:t>conclusion of your experiments? </a:t>
            </a:r>
          </a:p>
          <a:p>
            <a:pPr marL="514350" indent="-514350">
              <a:buFont typeface="+mj-lt"/>
              <a:buAutoNum type="arabicPeriod"/>
            </a:pPr>
            <a:r>
              <a:rPr lang="en-US" b="1" dirty="0" smtClean="0"/>
              <a:t>Conclusions</a:t>
            </a:r>
            <a:r>
              <a:rPr lang="en-US" b="1" dirty="0"/>
              <a:t>. </a:t>
            </a:r>
            <a:r>
              <a:rPr lang="en-US" dirty="0"/>
              <a:t>What are the implications of your data? </a:t>
            </a:r>
            <a:endParaRPr lang="en-US" dirty="0"/>
          </a:p>
        </p:txBody>
      </p:sp>
    </p:spTree>
    <p:extLst>
      <p:ext uri="{BB962C8B-B14F-4D97-AF65-F5344CB8AC3E}">
        <p14:creationId xmlns:p14="http://schemas.microsoft.com/office/powerpoint/2010/main" val="43949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Turn In</a:t>
            </a:r>
            <a:endParaRPr lang="en-US" dirty="0"/>
          </a:p>
        </p:txBody>
      </p:sp>
      <p:sp>
        <p:nvSpPr>
          <p:cNvPr id="3" name="Content Placeholder 2"/>
          <p:cNvSpPr>
            <a:spLocks noGrp="1"/>
          </p:cNvSpPr>
          <p:nvPr>
            <p:ph idx="1"/>
          </p:nvPr>
        </p:nvSpPr>
        <p:spPr>
          <a:xfrm>
            <a:off x="228600" y="1600200"/>
            <a:ext cx="8458200" cy="4525963"/>
          </a:xfrm>
        </p:spPr>
        <p:txBody>
          <a:bodyPr>
            <a:normAutofit fontScale="92500"/>
          </a:bodyPr>
          <a:lstStyle/>
          <a:p>
            <a:pPr lvl="0"/>
            <a:r>
              <a:rPr lang="en-US" dirty="0"/>
              <a:t>Each written assignment will have a </a:t>
            </a:r>
            <a:r>
              <a:rPr lang="en-US" u="sng" dirty="0"/>
              <a:t>cover page</a:t>
            </a:r>
            <a:r>
              <a:rPr lang="en-US" dirty="0"/>
              <a:t>.</a:t>
            </a:r>
          </a:p>
          <a:p>
            <a:pPr lvl="1"/>
            <a:r>
              <a:rPr lang="en-US" dirty="0"/>
              <a:t>Title of the assignment</a:t>
            </a:r>
          </a:p>
          <a:p>
            <a:pPr lvl="1"/>
            <a:r>
              <a:rPr lang="en-US" dirty="0"/>
              <a:t>Names of everyone in the lab group.</a:t>
            </a:r>
          </a:p>
          <a:p>
            <a:pPr lvl="1"/>
            <a:r>
              <a:rPr lang="en-US" dirty="0"/>
              <a:t>Signature of each lab group member next to your name.</a:t>
            </a:r>
          </a:p>
          <a:p>
            <a:pPr lvl="1"/>
            <a:r>
              <a:rPr lang="en-US" dirty="0"/>
              <a:t>Your signature indicates you are in agreement with the work turned in. </a:t>
            </a:r>
          </a:p>
          <a:p>
            <a:pPr lvl="1"/>
            <a:r>
              <a:rPr lang="en-US" dirty="0"/>
              <a:t>Assignments will not be accepted without the signature of all lab group members.  </a:t>
            </a:r>
          </a:p>
          <a:p>
            <a:pPr lvl="0"/>
            <a:r>
              <a:rPr lang="en-US" u="sng" dirty="0"/>
              <a:t>Staple</a:t>
            </a:r>
            <a:r>
              <a:rPr lang="en-US" dirty="0"/>
              <a:t> all pages together and turn in as a lab group.</a:t>
            </a:r>
          </a:p>
          <a:p>
            <a:endParaRPr lang="en-US" dirty="0"/>
          </a:p>
        </p:txBody>
      </p:sp>
    </p:spTree>
    <p:extLst>
      <p:ext uri="{BB962C8B-B14F-4D97-AF65-F5344CB8AC3E}">
        <p14:creationId xmlns:p14="http://schemas.microsoft.com/office/powerpoint/2010/main" val="4027792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1151</Words>
  <Application>Microsoft Office PowerPoint</Application>
  <PresentationFormat>On-screen Show (4:3)</PresentationFormat>
  <Paragraphs>161</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Narrow</vt:lpstr>
      <vt:lpstr>Calibri</vt:lpstr>
      <vt:lpstr>Verdana</vt:lpstr>
      <vt:lpstr>Office Theme</vt:lpstr>
      <vt:lpstr>Food Chemistry Lab FSTC 313</vt:lpstr>
      <vt:lpstr>Teaching Instructors</vt:lpstr>
      <vt:lpstr>Rules and Regs</vt:lpstr>
      <vt:lpstr>Rules and Regs</vt:lpstr>
      <vt:lpstr>Rules and Regs</vt:lpstr>
      <vt:lpstr>Rules and Regs</vt:lpstr>
      <vt:lpstr>Rules and Regs</vt:lpstr>
      <vt:lpstr>Rules and Regs</vt:lpstr>
      <vt:lpstr>What to Turn In</vt:lpstr>
      <vt:lpstr>Grades</vt:lpstr>
      <vt:lpstr>Lab Safety and Procedures</vt:lpstr>
      <vt:lpstr>This is a “W-Course”</vt:lpstr>
      <vt:lpstr>Find a Lab Partner</vt:lpstr>
      <vt:lpstr>What is Food Chem Lab?</vt:lpstr>
      <vt:lpstr>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Someone make a simple table  on the white board</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Talcott</dc:creator>
  <cp:lastModifiedBy>Talcott, Stephen T</cp:lastModifiedBy>
  <cp:revision>60</cp:revision>
  <dcterms:created xsi:type="dcterms:W3CDTF">2013-01-30T19:21:04Z</dcterms:created>
  <dcterms:modified xsi:type="dcterms:W3CDTF">2018-01-11T16:54:47Z</dcterms:modified>
</cp:coreProperties>
</file>