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23D8C6-4BFF-1689-01A8-44051C60F37B}" v="21" dt="2019-04-11T00:48:39.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89" d="100"/>
          <a:sy n="89" d="100"/>
        </p:scale>
        <p:origin x="23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75432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115582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84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32149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412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0093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0412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08593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91052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79842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51506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9732265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oliveoilsource.com/page/chemical-characteristi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2"/>
            <a:ext cx="9144000" cy="2840037"/>
          </a:xfrm>
        </p:spPr>
        <p:txBody>
          <a:bodyPr>
            <a:normAutofit/>
          </a:bodyPr>
          <a:lstStyle/>
          <a:p>
            <a:r>
              <a:rPr lang="en-US" sz="5800" b="1">
                <a:cs typeface="Calibri Light"/>
              </a:rPr>
              <a:t>Quality Characteristics of good olive oil</a:t>
            </a:r>
            <a:endParaRPr lang="en-US" sz="5800" b="1"/>
          </a:p>
        </p:txBody>
      </p:sp>
      <p:sp>
        <p:nvSpPr>
          <p:cNvPr id="3" name="Subtitle 2"/>
          <p:cNvSpPr>
            <a:spLocks noGrp="1"/>
          </p:cNvSpPr>
          <p:nvPr>
            <p:ph type="subTitle" idx="1"/>
          </p:nvPr>
        </p:nvSpPr>
        <p:spPr>
          <a:xfrm>
            <a:off x="1524000" y="4256436"/>
            <a:ext cx="9144000" cy="1600818"/>
          </a:xfrm>
        </p:spPr>
        <p:txBody>
          <a:bodyPr vert="horz" lIns="91440" tIns="45720" rIns="91440" bIns="45720" rtlCol="0">
            <a:normAutofit/>
          </a:bodyPr>
          <a:lstStyle/>
          <a:p>
            <a:r>
              <a:rPr lang="en-US" cap="all">
                <a:solidFill>
                  <a:schemeClr val="accent1"/>
                </a:solidFill>
                <a:cs typeface="Calibri"/>
              </a:rPr>
              <a:t>-DRISHTI MAJITHIA</a:t>
            </a:r>
            <a:endParaRPr lang="en-US">
              <a:solidFill>
                <a:schemeClr val="accent1"/>
              </a:solidFill>
            </a:endParaRPr>
          </a:p>
          <a:p>
            <a:endParaRPr lang="en-US">
              <a:solidFill>
                <a:schemeClr val="accent1"/>
              </a:solidFill>
              <a:cs typeface="Calibri"/>
            </a:endParaRPr>
          </a:p>
        </p:txBody>
      </p:sp>
      <p:cxnSp>
        <p:nvCxnSpPr>
          <p:cNvPr id="7"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A57371-DD98-4991-B1F2-9ACB76191C13}"/>
              </a:ext>
            </a:extLst>
          </p:cNvPr>
          <p:cNvSpPr>
            <a:spLocks noGrp="1"/>
          </p:cNvSpPr>
          <p:nvPr>
            <p:ph idx="1"/>
          </p:nvPr>
        </p:nvSpPr>
        <p:spPr>
          <a:xfrm>
            <a:off x="474679" y="1014691"/>
            <a:ext cx="11319543" cy="5602693"/>
          </a:xfrm>
        </p:spPr>
        <p:txBody>
          <a:bodyPr vert="horz" lIns="91440" tIns="45720" rIns="91440" bIns="45720" rtlCol="0" anchor="t">
            <a:noAutofit/>
          </a:bodyPr>
          <a:lstStyle/>
          <a:p>
            <a:pPr marL="0" indent="0">
              <a:buNone/>
            </a:pPr>
            <a:r>
              <a:rPr lang="en-US" sz="1700" dirty="0">
                <a:cs typeface="Calibri"/>
              </a:rPr>
              <a:t>The IOOC provides some reference standards to evaluate virgin olive oil sensory quality:</a:t>
            </a:r>
          </a:p>
          <a:p>
            <a:r>
              <a:rPr lang="en-US" sz="1700" dirty="0">
                <a:cs typeface="Calibri"/>
              </a:rPr>
              <a:t>The positive attributes of virgin olive oil are explained below. </a:t>
            </a:r>
          </a:p>
          <a:p>
            <a:pPr marL="0" indent="0">
              <a:buNone/>
            </a:pPr>
            <a:r>
              <a:rPr lang="en-US" sz="1700" b="1" dirty="0">
                <a:cs typeface="Calibri"/>
              </a:rPr>
              <a:t>(</a:t>
            </a:r>
            <a:r>
              <a:rPr lang="en-US" sz="1700" b="1" dirty="0" err="1">
                <a:cs typeface="Calibri"/>
              </a:rPr>
              <a:t>i</a:t>
            </a:r>
            <a:r>
              <a:rPr lang="en-US" sz="1700" b="1" dirty="0">
                <a:cs typeface="Calibri"/>
              </a:rPr>
              <a:t>) Fruity:</a:t>
            </a:r>
            <a:r>
              <a:rPr lang="en-US" sz="1700" dirty="0">
                <a:cs typeface="Calibri"/>
              </a:rPr>
              <a:t> the basic positive attribute of virgin olive oil, characteristic of oil from healthy, fresh fruits, either ripe or unripe. </a:t>
            </a:r>
          </a:p>
          <a:p>
            <a:pPr marL="0" indent="0">
              <a:buNone/>
            </a:pPr>
            <a:r>
              <a:rPr lang="en-US" sz="1700" b="1" dirty="0">
                <a:cs typeface="Calibri"/>
              </a:rPr>
              <a:t>(ii)</a:t>
            </a:r>
            <a:r>
              <a:rPr lang="en-US" sz="1700" dirty="0">
                <a:cs typeface="Calibri"/>
              </a:rPr>
              <a:t> </a:t>
            </a:r>
            <a:r>
              <a:rPr lang="en-US" sz="1700" b="1" dirty="0">
                <a:cs typeface="Calibri"/>
              </a:rPr>
              <a:t>Bitter:</a:t>
            </a:r>
            <a:r>
              <a:rPr lang="en-US" sz="1700" dirty="0">
                <a:cs typeface="Calibri"/>
              </a:rPr>
              <a:t> the primary taste produced by dilute aqueous solutions of various substances such as quinine, caffeine and many alkaloids. </a:t>
            </a:r>
          </a:p>
          <a:p>
            <a:pPr marL="0" indent="0">
              <a:buNone/>
            </a:pPr>
            <a:r>
              <a:rPr lang="en-US" sz="1700" b="1" dirty="0">
                <a:cs typeface="Calibri"/>
              </a:rPr>
              <a:t>(iii)</a:t>
            </a:r>
            <a:r>
              <a:rPr lang="en-US" sz="1700" dirty="0">
                <a:cs typeface="Calibri"/>
              </a:rPr>
              <a:t> </a:t>
            </a:r>
            <a:r>
              <a:rPr lang="en-US" sz="1700" b="1" dirty="0">
                <a:cs typeface="Calibri"/>
              </a:rPr>
              <a:t>Pungent:</a:t>
            </a:r>
            <a:r>
              <a:rPr lang="en-US" sz="1700" dirty="0">
                <a:cs typeface="Calibri"/>
              </a:rPr>
              <a:t> the biting tactile sensation characteristic of oils produced at the start of the crop year, primarily from olives that are unripe.</a:t>
            </a:r>
          </a:p>
          <a:p>
            <a:r>
              <a:rPr lang="en-US" sz="1700" dirty="0">
                <a:cs typeface="Calibri"/>
              </a:rPr>
              <a:t>The sensory quality of the oil is modified due to the presence of defects. The common defects are described below: </a:t>
            </a:r>
          </a:p>
          <a:p>
            <a:pPr marL="0" indent="0">
              <a:buNone/>
            </a:pPr>
            <a:r>
              <a:rPr lang="en-US" sz="1700" b="1" dirty="0">
                <a:cs typeface="Calibri"/>
              </a:rPr>
              <a:t>(</a:t>
            </a:r>
            <a:r>
              <a:rPr lang="en-US" sz="1700" b="1" dirty="0" err="1">
                <a:cs typeface="Calibri"/>
              </a:rPr>
              <a:t>i</a:t>
            </a:r>
            <a:r>
              <a:rPr lang="en-US" sz="1700" b="1" dirty="0">
                <a:cs typeface="Calibri"/>
              </a:rPr>
              <a:t>) Fusty:</a:t>
            </a:r>
            <a:r>
              <a:rPr lang="en-US" sz="1700" dirty="0">
                <a:cs typeface="Calibri"/>
              </a:rPr>
              <a:t> a characteristic flavor of oil from olives stored in piles of notable thickness or in jute sacks for long periods before extraction and undergoing an advanced stage of anaerobic fermentation</a:t>
            </a:r>
          </a:p>
          <a:p>
            <a:pPr marL="0" indent="0">
              <a:buNone/>
            </a:pPr>
            <a:r>
              <a:rPr lang="en-US" sz="1700" b="1" dirty="0">
                <a:cs typeface="Calibri"/>
              </a:rPr>
              <a:t>(ii) Musty-humid:</a:t>
            </a:r>
            <a:r>
              <a:rPr lang="en-US" sz="1700" dirty="0">
                <a:cs typeface="Calibri"/>
              </a:rPr>
              <a:t> a characteristic flavor of oils from fruit infested with large numbers of fungi and yeast as a result of storage at low temperature and high humidity</a:t>
            </a:r>
          </a:p>
          <a:p>
            <a:pPr marL="0" indent="0">
              <a:buNone/>
            </a:pPr>
            <a:r>
              <a:rPr lang="en-US" sz="1700" b="1" dirty="0">
                <a:cs typeface="Calibri"/>
              </a:rPr>
              <a:t>(iii) Muddy sediment:</a:t>
            </a:r>
            <a:r>
              <a:rPr lang="en-US" sz="1700" dirty="0">
                <a:cs typeface="Calibri"/>
              </a:rPr>
              <a:t> a characteristic flavor of oil that has been left in contact with the sediment for a long time </a:t>
            </a:r>
          </a:p>
          <a:p>
            <a:pPr marL="0" indent="0">
              <a:buNone/>
            </a:pPr>
            <a:r>
              <a:rPr lang="en-US" sz="1700" b="1" dirty="0">
                <a:cs typeface="Calibri"/>
              </a:rPr>
              <a:t>(iv) Winey-vinegary:</a:t>
            </a:r>
            <a:r>
              <a:rPr lang="en-US" sz="1700" dirty="0">
                <a:cs typeface="Calibri"/>
              </a:rPr>
              <a:t> a flavor mainly due to the process of fermentation in the olives, leading to the formation of acetic acid, ethyl acetate and ethanol</a:t>
            </a:r>
          </a:p>
          <a:p>
            <a:pPr marL="0" indent="0">
              <a:buNone/>
            </a:pPr>
            <a:r>
              <a:rPr lang="en-US" sz="1700" b="1" dirty="0">
                <a:cs typeface="Calibri"/>
              </a:rPr>
              <a:t>(v) Metallic:</a:t>
            </a:r>
            <a:r>
              <a:rPr lang="en-US" sz="1700" dirty="0">
                <a:cs typeface="Calibri"/>
              </a:rPr>
              <a:t> a flavor, reminiscent of metals that occurs in oil that has been in prolonged contact with metallic surfaces during crushing, mixing, pressing or storage</a:t>
            </a:r>
          </a:p>
          <a:p>
            <a:pPr marL="0" indent="0">
              <a:buNone/>
            </a:pPr>
            <a:r>
              <a:rPr lang="en-US" sz="1700" b="1" dirty="0">
                <a:cs typeface="Calibri"/>
              </a:rPr>
              <a:t>(vi) Rancid:</a:t>
            </a:r>
            <a:r>
              <a:rPr lang="en-US" sz="1700" dirty="0">
                <a:cs typeface="Calibri"/>
              </a:rPr>
              <a:t> a flavor of oils that have undergone oxidation.</a:t>
            </a:r>
          </a:p>
        </p:txBody>
      </p:sp>
      <p:sp>
        <p:nvSpPr>
          <p:cNvPr id="5" name="Title 1">
            <a:extLst>
              <a:ext uri="{FF2B5EF4-FFF2-40B4-BE49-F238E27FC236}">
                <a16:creationId xmlns:a16="http://schemas.microsoft.com/office/drawing/2014/main" id="{66304472-DD54-468E-A399-148D0303BBEF}"/>
              </a:ext>
            </a:extLst>
          </p:cNvPr>
          <p:cNvSpPr txBox="1">
            <a:spLocks/>
          </p:cNvSpPr>
          <p:nvPr/>
        </p:nvSpPr>
        <p:spPr>
          <a:xfrm>
            <a:off x="838200" y="365125"/>
            <a:ext cx="6300132" cy="647454"/>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cs typeface="Calibri Light"/>
              </a:rPr>
              <a:t>Other Quality Attributes (cont..)</a:t>
            </a:r>
            <a:endParaRPr lang="en-US" b="1" dirty="0"/>
          </a:p>
        </p:txBody>
      </p:sp>
    </p:spTree>
    <p:extLst>
      <p:ext uri="{BB962C8B-B14F-4D97-AF65-F5344CB8AC3E}">
        <p14:creationId xmlns:p14="http://schemas.microsoft.com/office/powerpoint/2010/main" val="2768444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91892-959B-45E1-8FA8-A35143085155}"/>
              </a:ext>
            </a:extLst>
          </p:cNvPr>
          <p:cNvSpPr>
            <a:spLocks noGrp="1"/>
          </p:cNvSpPr>
          <p:nvPr>
            <p:ph type="title"/>
          </p:nvPr>
        </p:nvSpPr>
        <p:spPr>
          <a:xfrm>
            <a:off x="838200" y="365125"/>
            <a:ext cx="3986169" cy="1325563"/>
          </a:xfrm>
        </p:spPr>
        <p:txBody>
          <a:bodyPr/>
          <a:lstStyle/>
          <a:p>
            <a:r>
              <a:rPr lang="en-US" b="1" dirty="0">
                <a:cs typeface="Calibri Light"/>
              </a:rPr>
              <a:t>CONCLUSIONS</a:t>
            </a:r>
            <a:endParaRPr lang="en-US" b="1" dirty="0"/>
          </a:p>
        </p:txBody>
      </p:sp>
      <p:sp>
        <p:nvSpPr>
          <p:cNvPr id="3" name="Content Placeholder 2">
            <a:extLst>
              <a:ext uri="{FF2B5EF4-FFF2-40B4-BE49-F238E27FC236}">
                <a16:creationId xmlns:a16="http://schemas.microsoft.com/office/drawing/2014/main" id="{A6EF40DA-1BB9-4173-AF21-F4835961BA54}"/>
              </a:ext>
            </a:extLst>
          </p:cNvPr>
          <p:cNvSpPr>
            <a:spLocks noGrp="1"/>
          </p:cNvSpPr>
          <p:nvPr>
            <p:ph idx="1"/>
          </p:nvPr>
        </p:nvSpPr>
        <p:spPr/>
        <p:txBody>
          <a:bodyPr vert="horz" lIns="91440" tIns="45720" rIns="91440" bIns="45720" rtlCol="0" anchor="t">
            <a:normAutofit fontScale="92500"/>
          </a:bodyPr>
          <a:lstStyle/>
          <a:p>
            <a:r>
              <a:rPr lang="en-US" dirty="0">
                <a:cs typeface="Calibri"/>
              </a:rPr>
              <a:t>Oxidation of the triglycerides and their derivatives in virgin olive oil causes changes in the chemical, sensory and nutritional properties of the oil that affect the quality of the oil.</a:t>
            </a:r>
          </a:p>
          <a:p>
            <a:r>
              <a:rPr lang="en-US" dirty="0">
                <a:cs typeface="Calibri"/>
              </a:rPr>
              <a:t>According to EEC and IOOC regulations, peroxide values and sensory evaluation assesses the oxidative deterioration of olive oil. Sensory evaluation detects oxidative deterioration before changes are observed in these other parameters, and this emphasizes the importance of volatile compounds in detecting early stages of olive oil deterioration. </a:t>
            </a:r>
          </a:p>
          <a:p>
            <a:r>
              <a:rPr lang="en-US" dirty="0">
                <a:cs typeface="Calibri"/>
              </a:rPr>
              <a:t>Producing olive fruit with superior properties and ensuring that the positive attributes are transferred to the oil are essential to ensure a consistently high-quality olive oil.</a:t>
            </a:r>
            <a:endParaRPr lang="en-US" dirty="0"/>
          </a:p>
        </p:txBody>
      </p:sp>
    </p:spTree>
    <p:extLst>
      <p:ext uri="{BB962C8B-B14F-4D97-AF65-F5344CB8AC3E}">
        <p14:creationId xmlns:p14="http://schemas.microsoft.com/office/powerpoint/2010/main" val="3761962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4B8E5-0C57-456B-9F5C-94F876931C2B}"/>
              </a:ext>
            </a:extLst>
          </p:cNvPr>
          <p:cNvSpPr>
            <a:spLocks noGrp="1"/>
          </p:cNvSpPr>
          <p:nvPr>
            <p:ph type="title"/>
          </p:nvPr>
        </p:nvSpPr>
        <p:spPr>
          <a:xfrm>
            <a:off x="838200" y="365125"/>
            <a:ext cx="3776445" cy="1325563"/>
          </a:xfrm>
        </p:spPr>
        <p:txBody>
          <a:bodyPr/>
          <a:lstStyle/>
          <a:p>
            <a:r>
              <a:rPr lang="en-US" b="1" dirty="0">
                <a:cs typeface="Calibri Light"/>
              </a:rPr>
              <a:t>REFERENCES</a:t>
            </a:r>
          </a:p>
        </p:txBody>
      </p:sp>
      <p:sp>
        <p:nvSpPr>
          <p:cNvPr id="3" name="Content Placeholder 2">
            <a:extLst>
              <a:ext uri="{FF2B5EF4-FFF2-40B4-BE49-F238E27FC236}">
                <a16:creationId xmlns:a16="http://schemas.microsoft.com/office/drawing/2014/main" id="{41292611-8423-4EBE-9A7F-810D9FCE9CCF}"/>
              </a:ext>
            </a:extLst>
          </p:cNvPr>
          <p:cNvSpPr>
            <a:spLocks noGrp="1"/>
          </p:cNvSpPr>
          <p:nvPr>
            <p:ph idx="1"/>
          </p:nvPr>
        </p:nvSpPr>
        <p:spPr/>
        <p:txBody>
          <a:bodyPr vert="horz" lIns="91440" tIns="45720" rIns="91440" bIns="45720" rtlCol="0" anchor="t">
            <a:normAutofit/>
          </a:bodyPr>
          <a:lstStyle/>
          <a:p>
            <a:r>
              <a:rPr lang="en-US" dirty="0">
                <a:cs typeface="Calibri"/>
                <a:hlinkClick r:id="rId2"/>
              </a:rPr>
              <a:t>https://www.oliveoilsource.com/page/chemical-characteristics</a:t>
            </a:r>
          </a:p>
          <a:p>
            <a:r>
              <a:rPr lang="en-US" dirty="0">
                <a:cs typeface="Calibri"/>
              </a:rPr>
              <a:t>PRIMEFACT 227, Chemistry and Quality of Olive Oil</a:t>
            </a:r>
          </a:p>
          <a:p>
            <a:r>
              <a:rPr lang="en-US" dirty="0">
                <a:cs typeface="Calibri"/>
              </a:rPr>
              <a:t>Kalua, C., Allen, M., Bedgood, D., Bishop, A., Prenzler, P., &amp; Robards, K. (2007). Olive oil volatile compounds, </a:t>
            </a:r>
            <a:r>
              <a:rPr lang="en-US" dirty="0" err="1">
                <a:cs typeface="Calibri"/>
              </a:rPr>
              <a:t>flavour</a:t>
            </a:r>
            <a:r>
              <a:rPr lang="en-US" dirty="0">
                <a:cs typeface="Calibri"/>
              </a:rPr>
              <a:t> development and quality: A critical review. </a:t>
            </a:r>
            <a:r>
              <a:rPr lang="en-US" i="1" dirty="0">
                <a:cs typeface="Calibri"/>
              </a:rPr>
              <a:t>Food Chemistry,100</a:t>
            </a:r>
            <a:r>
              <a:rPr lang="en-US" dirty="0">
                <a:cs typeface="Calibri"/>
              </a:rPr>
              <a:t>(1), 273-286. doi:10.1016/j.foodchem.2005.09.059</a:t>
            </a:r>
          </a:p>
        </p:txBody>
      </p:sp>
    </p:spTree>
    <p:extLst>
      <p:ext uri="{BB962C8B-B14F-4D97-AF65-F5344CB8AC3E}">
        <p14:creationId xmlns:p14="http://schemas.microsoft.com/office/powerpoint/2010/main" val="3639224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ED6CC-8EDF-4B5D-884B-FE5A4A290F9F}"/>
              </a:ext>
            </a:extLst>
          </p:cNvPr>
          <p:cNvSpPr>
            <a:spLocks noGrp="1"/>
          </p:cNvSpPr>
          <p:nvPr>
            <p:ph type="title"/>
          </p:nvPr>
        </p:nvSpPr>
        <p:spPr>
          <a:xfrm>
            <a:off x="655320" y="365125"/>
            <a:ext cx="9013052" cy="1623312"/>
          </a:xfrm>
        </p:spPr>
        <p:txBody>
          <a:bodyPr anchor="b">
            <a:normAutofit/>
          </a:bodyPr>
          <a:lstStyle/>
          <a:p>
            <a:r>
              <a:rPr lang="en-US" sz="4800" b="1" dirty="0">
                <a:solidFill>
                  <a:schemeClr val="bg1"/>
                </a:solidFill>
                <a:cs typeface="Calibri Light"/>
              </a:rPr>
              <a:t>What is Quality?</a:t>
            </a:r>
            <a:endParaRPr lang="en-US" sz="4800" b="1" dirty="0">
              <a:solidFill>
                <a:schemeClr val="bg1"/>
              </a:solidFill>
            </a:endParaRPr>
          </a:p>
        </p:txBody>
      </p:sp>
      <p:sp>
        <p:nvSpPr>
          <p:cNvPr id="3" name="Content Placeholder 2">
            <a:extLst>
              <a:ext uri="{FF2B5EF4-FFF2-40B4-BE49-F238E27FC236}">
                <a16:creationId xmlns:a16="http://schemas.microsoft.com/office/drawing/2014/main" id="{D8572A3F-85F5-4B15-A3DF-059284E3D97C}"/>
              </a:ext>
            </a:extLst>
          </p:cNvPr>
          <p:cNvSpPr>
            <a:spLocks noGrp="1"/>
          </p:cNvSpPr>
          <p:nvPr>
            <p:ph idx="1"/>
          </p:nvPr>
        </p:nvSpPr>
        <p:spPr>
          <a:xfrm>
            <a:off x="736002" y="2106636"/>
            <a:ext cx="11003216" cy="4537485"/>
          </a:xfrm>
        </p:spPr>
        <p:txBody>
          <a:bodyPr vert="horz" lIns="91440" tIns="45720" rIns="91440" bIns="45720" rtlCol="0" anchor="t">
            <a:noAutofit/>
          </a:bodyPr>
          <a:lstStyle/>
          <a:p>
            <a:r>
              <a:rPr lang="en-US" sz="3000" dirty="0">
                <a:solidFill>
                  <a:schemeClr val="bg1"/>
                </a:solidFill>
                <a:cs typeface="Calibri"/>
              </a:rPr>
              <a:t> Definition: ‘‘The combination of attributes or characteristics of a product that have significance in determining the degree of acceptability of that product by the user’’ (Gould, 1992).</a:t>
            </a:r>
          </a:p>
          <a:p>
            <a:r>
              <a:rPr lang="en-US" sz="3000" dirty="0">
                <a:solidFill>
                  <a:schemeClr val="bg1"/>
                </a:solidFill>
                <a:cs typeface="Calibri"/>
              </a:rPr>
              <a:t> The International Olive Oil Council (IOOC, 2001) and the EEC (EC, 1991) have defined the quality of olive oil, based on parameters that include free fatty acid (FFA) content, peroxide value (PV), UV specific extinction coefficients (K232 and K270) and sensory score</a:t>
            </a:r>
            <a:endParaRPr lang="en-US" sz="3000" dirty="0">
              <a:solidFill>
                <a:schemeClr val="bg1"/>
              </a:solidFill>
            </a:endParaRPr>
          </a:p>
          <a:p>
            <a:endParaRPr lang="en-US" sz="2000">
              <a:cs typeface="Calibri"/>
            </a:endParaRPr>
          </a:p>
        </p:txBody>
      </p:sp>
    </p:spTree>
    <p:extLst>
      <p:ext uri="{BB962C8B-B14F-4D97-AF65-F5344CB8AC3E}">
        <p14:creationId xmlns:p14="http://schemas.microsoft.com/office/powerpoint/2010/main" val="81468628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566A1A-B1D0-403F-A851-686F3661F5AE}"/>
              </a:ext>
            </a:extLst>
          </p:cNvPr>
          <p:cNvSpPr>
            <a:spLocks noGrp="1"/>
          </p:cNvSpPr>
          <p:nvPr>
            <p:ph type="title"/>
          </p:nvPr>
        </p:nvSpPr>
        <p:spPr>
          <a:xfrm>
            <a:off x="838200" y="631825"/>
            <a:ext cx="10515600" cy="1325563"/>
          </a:xfrm>
        </p:spPr>
        <p:txBody>
          <a:bodyPr>
            <a:normAutofit/>
          </a:bodyPr>
          <a:lstStyle/>
          <a:p>
            <a:r>
              <a:rPr lang="en-US" b="1">
                <a:cs typeface="Calibri Light"/>
              </a:rPr>
              <a:t>Parameters that affect olive oil quality</a:t>
            </a:r>
            <a:endParaRPr lang="en-US" b="1"/>
          </a:p>
        </p:txBody>
      </p:sp>
      <p:sp>
        <p:nvSpPr>
          <p:cNvPr id="3" name="Content Placeholder 2">
            <a:extLst>
              <a:ext uri="{FF2B5EF4-FFF2-40B4-BE49-F238E27FC236}">
                <a16:creationId xmlns:a16="http://schemas.microsoft.com/office/drawing/2014/main" id="{065F710B-3B28-44E4-88AB-7FE91214FCE7}"/>
              </a:ext>
            </a:extLst>
          </p:cNvPr>
          <p:cNvSpPr>
            <a:spLocks noGrp="1"/>
          </p:cNvSpPr>
          <p:nvPr>
            <p:ph idx="1"/>
          </p:nvPr>
        </p:nvSpPr>
        <p:spPr>
          <a:xfrm>
            <a:off x="838200" y="1653989"/>
            <a:ext cx="10515600" cy="4624796"/>
          </a:xfrm>
        </p:spPr>
        <p:txBody>
          <a:bodyPr vert="horz" lIns="91440" tIns="45720" rIns="91440" bIns="45720" rtlCol="0" anchor="t">
            <a:noAutofit/>
          </a:bodyPr>
          <a:lstStyle/>
          <a:p>
            <a:pPr marL="0" indent="0">
              <a:buNone/>
            </a:pPr>
            <a:r>
              <a:rPr lang="en-US" sz="1600" dirty="0">
                <a:cs typeface="Calibri"/>
              </a:rPr>
              <a:t>The following factors play a role in the quality of olive oil produced: </a:t>
            </a:r>
          </a:p>
          <a:p>
            <a:pPr marL="514350" indent="-514350">
              <a:buAutoNum type="arabicPeriod"/>
            </a:pPr>
            <a:r>
              <a:rPr lang="en-US" sz="1600" dirty="0">
                <a:cs typeface="Calibri"/>
              </a:rPr>
              <a:t>Health of fruit (degree of pest and disease infestation)</a:t>
            </a:r>
          </a:p>
          <a:p>
            <a:pPr marL="514350" indent="-514350">
              <a:buAutoNum type="arabicPeriod"/>
            </a:pPr>
            <a:r>
              <a:rPr lang="en-US" sz="1600" dirty="0">
                <a:cs typeface="Calibri"/>
              </a:rPr>
              <a:t>Method and period of post-harvest fruit storage</a:t>
            </a:r>
          </a:p>
          <a:p>
            <a:pPr marL="514350" indent="-514350">
              <a:buAutoNum type="arabicPeriod"/>
            </a:pPr>
            <a:r>
              <a:rPr lang="en-US" sz="1600" dirty="0">
                <a:cs typeface="Calibri"/>
              </a:rPr>
              <a:t>Oil extraction system ( including extraction temperatures)</a:t>
            </a:r>
          </a:p>
          <a:p>
            <a:pPr marL="514350" indent="-514350">
              <a:buAutoNum type="arabicPeriod"/>
            </a:pPr>
            <a:r>
              <a:rPr lang="en-US" sz="1600" dirty="0">
                <a:cs typeface="Calibri"/>
              </a:rPr>
              <a:t>Method and period of oil storage prior to packing</a:t>
            </a:r>
          </a:p>
          <a:p>
            <a:pPr marL="514350" indent="-514350">
              <a:buAutoNum type="arabicPeriod"/>
            </a:pPr>
            <a:r>
              <a:rPr lang="en-US" sz="1600" dirty="0">
                <a:cs typeface="Calibri"/>
              </a:rPr>
              <a:t>Cultivar of olive (type)</a:t>
            </a:r>
          </a:p>
          <a:p>
            <a:pPr marL="514350" indent="-514350">
              <a:buAutoNum type="arabicPeriod"/>
            </a:pPr>
            <a:r>
              <a:rPr lang="en-US" sz="1600" dirty="0">
                <a:cs typeface="Calibri"/>
              </a:rPr>
              <a:t>Climate (latitude of production area)</a:t>
            </a:r>
          </a:p>
          <a:p>
            <a:pPr marL="514350" indent="-514350">
              <a:buAutoNum type="arabicPeriod"/>
            </a:pPr>
            <a:r>
              <a:rPr lang="en-US" sz="1600" dirty="0">
                <a:cs typeface="Calibri"/>
              </a:rPr>
              <a:t>Cultural techniques (irrigation, drainage, pesticide residues, etc.)</a:t>
            </a:r>
          </a:p>
          <a:p>
            <a:pPr marL="514350" indent="-514350">
              <a:buAutoNum type="arabicPeriod"/>
            </a:pPr>
            <a:r>
              <a:rPr lang="en-US" sz="1600" dirty="0">
                <a:cs typeface="Calibri"/>
              </a:rPr>
              <a:t>Soil type</a:t>
            </a:r>
          </a:p>
          <a:p>
            <a:pPr marL="514350" indent="-514350">
              <a:buAutoNum type="arabicPeriod"/>
            </a:pPr>
            <a:r>
              <a:rPr lang="en-US" sz="1600" dirty="0">
                <a:cs typeface="Calibri"/>
              </a:rPr>
              <a:t>Harvesting method</a:t>
            </a:r>
          </a:p>
          <a:p>
            <a:pPr marL="514350" indent="-514350">
              <a:buAutoNum type="arabicPeriod"/>
            </a:pPr>
            <a:r>
              <a:rPr lang="en-US" sz="1600" dirty="0">
                <a:cs typeface="Calibri"/>
              </a:rPr>
              <a:t>Maturity of fruit (time of harvesting)</a:t>
            </a:r>
          </a:p>
          <a:p>
            <a:pPr marL="514350" indent="-514350">
              <a:buAutoNum type="arabicPeriod"/>
            </a:pPr>
            <a:r>
              <a:rPr lang="en-US" sz="1600" dirty="0">
                <a:cs typeface="Calibri"/>
              </a:rPr>
              <a:t>Method of fruit transport</a:t>
            </a:r>
          </a:p>
          <a:p>
            <a:pPr marL="514350" indent="-514350">
              <a:buAutoNum type="arabicPeriod"/>
            </a:pPr>
            <a:r>
              <a:rPr lang="en-US" sz="1600" dirty="0">
                <a:cs typeface="Calibri"/>
              </a:rPr>
              <a:t>Type of packaging</a:t>
            </a:r>
          </a:p>
          <a:p>
            <a:pPr marL="514350" indent="-514350">
              <a:buAutoNum type="arabicPeriod"/>
            </a:pPr>
            <a:r>
              <a:rPr lang="en-US" sz="1600" dirty="0">
                <a:cs typeface="Calibri"/>
              </a:rPr>
              <a:t>Period of storage in final pack prior to use  </a:t>
            </a:r>
          </a:p>
        </p:txBody>
      </p:sp>
    </p:spTree>
    <p:extLst>
      <p:ext uri="{BB962C8B-B14F-4D97-AF65-F5344CB8AC3E}">
        <p14:creationId xmlns:p14="http://schemas.microsoft.com/office/powerpoint/2010/main" val="13130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F3B3E4-9638-40CD-BCAB-7628AE3FA82A}"/>
              </a:ext>
            </a:extLst>
          </p:cNvPr>
          <p:cNvSpPr>
            <a:spLocks noGrp="1"/>
          </p:cNvSpPr>
          <p:nvPr>
            <p:ph idx="1"/>
          </p:nvPr>
        </p:nvSpPr>
        <p:spPr>
          <a:xfrm>
            <a:off x="838200" y="676836"/>
            <a:ext cx="10515600" cy="5575055"/>
          </a:xfrm>
        </p:spPr>
        <p:txBody>
          <a:bodyPr vert="horz" lIns="91440" tIns="45720" rIns="91440" bIns="45720" rtlCol="0" anchor="t">
            <a:noAutofit/>
          </a:bodyPr>
          <a:lstStyle/>
          <a:p>
            <a:pPr marL="0" indent="0">
              <a:buNone/>
            </a:pPr>
            <a:r>
              <a:rPr lang="en-US" sz="2500" dirty="0">
                <a:cs typeface="Calibri"/>
              </a:rPr>
              <a:t>These factors affect both the quality and keeping quality of olive oils by altering one or more of the following chemical components of the oil:</a:t>
            </a:r>
          </a:p>
          <a:p>
            <a:pPr marL="514350" indent="-514350">
              <a:buAutoNum type="arabicPeriod"/>
            </a:pPr>
            <a:r>
              <a:rPr lang="en-US" sz="2500" dirty="0">
                <a:cs typeface="Calibri"/>
              </a:rPr>
              <a:t>Free fatty acidity  (the degree of chemical breakdown of the triacylglycerols)</a:t>
            </a:r>
          </a:p>
          <a:p>
            <a:pPr marL="514350" indent="-514350">
              <a:buAutoNum type="arabicPeriod"/>
            </a:pPr>
            <a:r>
              <a:rPr lang="en-US" sz="2500" dirty="0">
                <a:cs typeface="Calibri"/>
              </a:rPr>
              <a:t>Peroxide value  (the degree of peroxidation of the oil)</a:t>
            </a:r>
          </a:p>
          <a:p>
            <a:pPr marL="514350" indent="-514350">
              <a:buAutoNum type="arabicPeriod"/>
            </a:pPr>
            <a:r>
              <a:rPr lang="en-US" sz="2500" dirty="0">
                <a:cs typeface="Calibri"/>
              </a:rPr>
              <a:t>Antioxidant content (the content of polyphenols and tocopherols)</a:t>
            </a:r>
          </a:p>
          <a:p>
            <a:pPr marL="514350" indent="-514350">
              <a:buAutoNum type="arabicPeriod"/>
            </a:pPr>
            <a:r>
              <a:rPr lang="en-US" sz="2500" dirty="0">
                <a:cs typeface="Calibri"/>
              </a:rPr>
              <a:t>Spectrophotometric constants  (mainly UV extinction coefficient at 270nm)</a:t>
            </a:r>
          </a:p>
          <a:p>
            <a:pPr marL="514350" indent="-514350">
              <a:buAutoNum type="arabicPeriod"/>
            </a:pPr>
            <a:r>
              <a:rPr lang="en-US" sz="2500" dirty="0">
                <a:cs typeface="Calibri"/>
              </a:rPr>
              <a:t>Fatty acid profile of triacylglycerols  (content of oleic, palmitic, linoleic, etc.)</a:t>
            </a:r>
          </a:p>
          <a:p>
            <a:pPr marL="514350" indent="-514350">
              <a:buAutoNum type="arabicPeriod"/>
            </a:pPr>
            <a:r>
              <a:rPr lang="en-US" sz="2500" dirty="0">
                <a:cs typeface="Calibri"/>
              </a:rPr>
              <a:t>Pigment content  (chlorophylls and carotenoids)</a:t>
            </a:r>
          </a:p>
          <a:p>
            <a:pPr marL="514350" indent="-514350">
              <a:buAutoNum type="arabicPeriod"/>
            </a:pPr>
            <a:r>
              <a:rPr lang="en-US" sz="2500" dirty="0">
                <a:cs typeface="Calibri"/>
              </a:rPr>
              <a:t>Aroma compounds  (alcohols, aldehydes, ketones, esters,  phenols, terpenes)</a:t>
            </a:r>
          </a:p>
          <a:p>
            <a:pPr marL="514350" indent="-514350">
              <a:buAutoNum type="arabicPeriod"/>
            </a:pPr>
            <a:r>
              <a:rPr lang="en-US" sz="2500" dirty="0">
                <a:cs typeface="Calibri"/>
              </a:rPr>
              <a:t>Mono- and diacylglycerol content  (partially formed triacylglycerols)</a:t>
            </a:r>
          </a:p>
          <a:p>
            <a:pPr marL="514350" indent="-514350">
              <a:buAutoNum type="arabicPeriod"/>
            </a:pPr>
            <a:r>
              <a:rPr lang="en-US" sz="2500" dirty="0">
                <a:cs typeface="Calibri"/>
              </a:rPr>
              <a:t>Sterol content  (beta-sitosterol, </a:t>
            </a:r>
            <a:r>
              <a:rPr lang="en-US" sz="2500" dirty="0" err="1">
                <a:cs typeface="Calibri"/>
              </a:rPr>
              <a:t>campesterol</a:t>
            </a:r>
            <a:r>
              <a:rPr lang="en-US" sz="2500" dirty="0">
                <a:cs typeface="Calibri"/>
              </a:rPr>
              <a:t>, stigmasterol, etc.)</a:t>
            </a:r>
            <a:endParaRPr lang="en-US" sz="2500"/>
          </a:p>
        </p:txBody>
      </p:sp>
    </p:spTree>
    <p:extLst>
      <p:ext uri="{BB962C8B-B14F-4D97-AF65-F5344CB8AC3E}">
        <p14:creationId xmlns:p14="http://schemas.microsoft.com/office/powerpoint/2010/main" val="881153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152BB-0761-4D28-B6CE-2CF6E0010D6A}"/>
              </a:ext>
            </a:extLst>
          </p:cNvPr>
          <p:cNvSpPr>
            <a:spLocks noGrp="1"/>
          </p:cNvSpPr>
          <p:nvPr>
            <p:ph type="title"/>
          </p:nvPr>
        </p:nvSpPr>
        <p:spPr>
          <a:xfrm>
            <a:off x="439723" y="176373"/>
            <a:ext cx="7055142" cy="1325563"/>
          </a:xfrm>
        </p:spPr>
        <p:txBody>
          <a:bodyPr>
            <a:normAutofit/>
          </a:bodyPr>
          <a:lstStyle/>
          <a:p>
            <a:r>
              <a:rPr lang="en-US" b="1">
                <a:cs typeface="Calibri Light"/>
              </a:rPr>
              <a:t>Basic composition of olive oil</a:t>
            </a:r>
          </a:p>
        </p:txBody>
      </p:sp>
      <p:sp>
        <p:nvSpPr>
          <p:cNvPr id="3" name="Content Placeholder 2">
            <a:extLst>
              <a:ext uri="{FF2B5EF4-FFF2-40B4-BE49-F238E27FC236}">
                <a16:creationId xmlns:a16="http://schemas.microsoft.com/office/drawing/2014/main" id="{76480A60-37D8-45E2-970A-97F65F3F7DBB}"/>
              </a:ext>
            </a:extLst>
          </p:cNvPr>
          <p:cNvSpPr>
            <a:spLocks noGrp="1"/>
          </p:cNvSpPr>
          <p:nvPr>
            <p:ph idx="1"/>
          </p:nvPr>
        </p:nvSpPr>
        <p:spPr>
          <a:xfrm>
            <a:off x="397778" y="1407163"/>
            <a:ext cx="7059436" cy="5104372"/>
          </a:xfrm>
        </p:spPr>
        <p:txBody>
          <a:bodyPr vert="horz" lIns="91440" tIns="45720" rIns="91440" bIns="45720" rtlCol="0" anchor="t">
            <a:noAutofit/>
          </a:bodyPr>
          <a:lstStyle/>
          <a:p>
            <a:r>
              <a:rPr lang="en-US" sz="2200" b="1" dirty="0">
                <a:cs typeface="Calibri"/>
              </a:rPr>
              <a:t>Fatty Acids:</a:t>
            </a:r>
            <a:r>
              <a:rPr lang="en-US" sz="2200" dirty="0">
                <a:cs typeface="Calibri"/>
              </a:rPr>
              <a:t>  Fatty acids are simple structures made up of long chains of various numbers of carbon atoms. There are only a few types of fatty acids in olive oil, but the proportions of each strongly influence the characteristics and nutritive value of the oil. Most olive oil fatty acid chains contain 16 or 18 carbon atoms, shown as ‘C16’ and ‘C18’ respectively. The carbon chains of all fatty acids have a carboxyl group (COOH) at one end. The fatty acid chain </a:t>
            </a:r>
            <a:r>
              <a:rPr lang="en-US" sz="2200">
                <a:cs typeface="Calibri"/>
              </a:rPr>
              <a:t>for stearic acid (C18) is therefore: </a:t>
            </a:r>
          </a:p>
          <a:p>
            <a:r>
              <a:rPr lang="en-US" sz="2200" b="1" dirty="0">
                <a:cs typeface="Calibri"/>
              </a:rPr>
              <a:t>Triacylglycerols: </a:t>
            </a:r>
            <a:r>
              <a:rPr lang="en-US" sz="2200" dirty="0">
                <a:cs typeface="Calibri"/>
              </a:rPr>
              <a:t>In a unit (or molecule) of olive oil, the fatty acids are bound in groups of three together with a unit of glycerol. These units are called triacylglycerol molecules or TAGs. Only when the fatty acids are bound in these small units are they considered to be good quality oil. </a:t>
            </a:r>
          </a:p>
          <a:p>
            <a:pPr marL="457200" indent="-457200"/>
            <a:endParaRPr lang="en-US" sz="1700">
              <a:cs typeface="Calibri"/>
            </a:endParaRPr>
          </a:p>
        </p:txBody>
      </p:sp>
      <p:pic>
        <p:nvPicPr>
          <p:cNvPr id="4" name="Picture 4" descr="A close up of a logo&#10;&#10;Description generated with very high confidence">
            <a:extLst>
              <a:ext uri="{FF2B5EF4-FFF2-40B4-BE49-F238E27FC236}">
                <a16:creationId xmlns:a16="http://schemas.microsoft.com/office/drawing/2014/main" id="{99AAA923-F1FD-402D-851D-1D66989CEE37}"/>
              </a:ext>
            </a:extLst>
          </p:cNvPr>
          <p:cNvPicPr>
            <a:picLocks noChangeAspect="1"/>
          </p:cNvPicPr>
          <p:nvPr/>
        </p:nvPicPr>
        <p:blipFill rotWithShape="1">
          <a:blip r:embed="rId2"/>
          <a:srcRect t="52" r="-1" b="-1"/>
          <a:stretch/>
        </p:blipFill>
        <p:spPr>
          <a:xfrm>
            <a:off x="8086432" y="3544822"/>
            <a:ext cx="3559036" cy="2999694"/>
          </a:xfrm>
          <a:prstGeom prst="rect">
            <a:avLst/>
          </a:prstGeom>
        </p:spPr>
      </p:pic>
      <p:sp>
        <p:nvSpPr>
          <p:cNvPr id="5" name="TextBox 4">
            <a:extLst>
              <a:ext uri="{FF2B5EF4-FFF2-40B4-BE49-F238E27FC236}">
                <a16:creationId xmlns:a16="http://schemas.microsoft.com/office/drawing/2014/main" id="{E608BC1E-071F-4436-AD69-20D4ED54BE12}"/>
              </a:ext>
            </a:extLst>
          </p:cNvPr>
          <p:cNvSpPr txBox="1"/>
          <p:nvPr/>
        </p:nvSpPr>
        <p:spPr>
          <a:xfrm>
            <a:off x="7495828" y="2315623"/>
            <a:ext cx="4518867"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cs typeface="Calibri"/>
              </a:rPr>
              <a:t>C-C-C-C-C-C-C-C-C-C-C-C-C-C-C-C-C-COOH</a:t>
            </a:r>
            <a:r>
              <a:rPr lang="en-US" dirty="0">
                <a:cs typeface="Calibri"/>
              </a:rPr>
              <a:t> </a:t>
            </a:r>
            <a:endParaRPr lang="en-US" dirty="0"/>
          </a:p>
        </p:txBody>
      </p:sp>
    </p:spTree>
    <p:extLst>
      <p:ext uri="{BB962C8B-B14F-4D97-AF65-F5344CB8AC3E}">
        <p14:creationId xmlns:p14="http://schemas.microsoft.com/office/powerpoint/2010/main" val="1870565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E8E9E8-4C4D-4E4D-A31F-DA441EB60010}"/>
              </a:ext>
            </a:extLst>
          </p:cNvPr>
          <p:cNvSpPr>
            <a:spLocks noGrp="1"/>
          </p:cNvSpPr>
          <p:nvPr>
            <p:ph type="title"/>
          </p:nvPr>
        </p:nvSpPr>
        <p:spPr>
          <a:xfrm>
            <a:off x="838200" y="631825"/>
            <a:ext cx="10515600" cy="1325563"/>
          </a:xfrm>
        </p:spPr>
        <p:txBody>
          <a:bodyPr>
            <a:normAutofit/>
          </a:bodyPr>
          <a:lstStyle/>
          <a:p>
            <a:r>
              <a:rPr lang="en-US" b="1" dirty="0">
                <a:cs typeface="Calibri Light"/>
              </a:rPr>
              <a:t>FREE FATTY ACIDS (FFA) AND ACIDITY</a:t>
            </a:r>
            <a:endParaRPr lang="en-US" dirty="0"/>
          </a:p>
        </p:txBody>
      </p:sp>
      <p:sp>
        <p:nvSpPr>
          <p:cNvPr id="3" name="Content Placeholder 2">
            <a:extLst>
              <a:ext uri="{FF2B5EF4-FFF2-40B4-BE49-F238E27FC236}">
                <a16:creationId xmlns:a16="http://schemas.microsoft.com/office/drawing/2014/main" id="{9174B9A6-C83B-433B-8E0C-FF011EC81225}"/>
              </a:ext>
            </a:extLst>
          </p:cNvPr>
          <p:cNvSpPr>
            <a:spLocks noGrp="1"/>
          </p:cNvSpPr>
          <p:nvPr>
            <p:ph idx="1"/>
          </p:nvPr>
        </p:nvSpPr>
        <p:spPr>
          <a:xfrm>
            <a:off x="838200" y="1600200"/>
            <a:ext cx="10515600" cy="4624797"/>
          </a:xfrm>
        </p:spPr>
        <p:txBody>
          <a:bodyPr vert="horz" lIns="91440" tIns="45720" rIns="91440" bIns="45720" rtlCol="0" anchor="t">
            <a:normAutofit/>
          </a:bodyPr>
          <a:lstStyle/>
          <a:p>
            <a:r>
              <a:rPr lang="en-US" sz="2500" dirty="0">
                <a:cs typeface="Calibri"/>
              </a:rPr>
              <a:t>The "acidity" in olive oil is the result of the degree of breakdown of the triacylglycerols, due to a chemical reaction called hydrolysis or lipolysis, in which free fatty acids are formed. Oil extracted carelessly and/or from poor quality fruit suffers from a very significant breakdown of the </a:t>
            </a:r>
            <a:r>
              <a:rPr lang="en-US" sz="2500" dirty="0" err="1">
                <a:cs typeface="Calibri"/>
              </a:rPr>
              <a:t>triacylglycerides</a:t>
            </a:r>
            <a:r>
              <a:rPr lang="en-US" sz="2500" dirty="0">
                <a:cs typeface="Calibri"/>
              </a:rPr>
              <a:t> into fatty acids. These broken off fatty acids are called</a:t>
            </a:r>
            <a:r>
              <a:rPr lang="en-US" sz="2500" b="1" dirty="0">
                <a:cs typeface="Calibri"/>
              </a:rPr>
              <a:t> </a:t>
            </a:r>
            <a:r>
              <a:rPr lang="en-US" sz="2500" dirty="0">
                <a:cs typeface="Calibri"/>
              </a:rPr>
              <a:t>Free Fatty Acids.</a:t>
            </a:r>
          </a:p>
          <a:p>
            <a:r>
              <a:rPr lang="en-US" sz="2500" dirty="0">
                <a:cs typeface="Calibri"/>
              </a:rPr>
              <a:t>Factors which lead to a high free fatty acidity in an oil include fruit fly infestation, delays between harvesting and extraction, fungal diseases in the fruit, prolonged contact between oil and vegetation water and careless extraction methods.</a:t>
            </a:r>
          </a:p>
          <a:p>
            <a:r>
              <a:rPr lang="en-US" sz="2500" dirty="0">
                <a:cs typeface="Calibri"/>
              </a:rPr>
              <a:t>The free fatty acidity is thus a direct measure of the quality of the oil, and reflects the care taken right from blossoming and fruit set to the eventual sale and consumption of the oil.</a:t>
            </a:r>
          </a:p>
        </p:txBody>
      </p:sp>
    </p:spTree>
    <p:extLst>
      <p:ext uri="{BB962C8B-B14F-4D97-AF65-F5344CB8AC3E}">
        <p14:creationId xmlns:p14="http://schemas.microsoft.com/office/powerpoint/2010/main" val="4118458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91994D-9616-4161-A645-444AFEE92839}"/>
              </a:ext>
            </a:extLst>
          </p:cNvPr>
          <p:cNvSpPr>
            <a:spLocks noGrp="1"/>
          </p:cNvSpPr>
          <p:nvPr>
            <p:ph idx="1"/>
          </p:nvPr>
        </p:nvSpPr>
        <p:spPr>
          <a:xfrm>
            <a:off x="278935" y="1056635"/>
            <a:ext cx="11634131" cy="5637649"/>
          </a:xfrm>
        </p:spPr>
        <p:txBody>
          <a:bodyPr vert="horz" lIns="91440" tIns="45720" rIns="91440" bIns="45720" rtlCol="0" anchor="t">
            <a:normAutofit lnSpcReduction="10000"/>
          </a:bodyPr>
          <a:lstStyle/>
          <a:p>
            <a:pPr marL="0" indent="0">
              <a:buNone/>
            </a:pPr>
            <a:r>
              <a:rPr lang="en-US" sz="2000" b="1" dirty="0">
                <a:cs typeface="Calibri"/>
              </a:rPr>
              <a:t>POLYPHENOLS/ANTIOXIDANTS</a:t>
            </a:r>
          </a:p>
          <a:p>
            <a:r>
              <a:rPr lang="en-US" sz="2000" dirty="0">
                <a:cs typeface="Calibri"/>
              </a:rPr>
              <a:t>The flavonoid polyphenols in olive oil are natural antioxidants that contribute to a bitter taste, astringency, and resistance to oxidation</a:t>
            </a:r>
            <a:endParaRPr lang="en-US" sz="2000">
              <a:cs typeface="Calibri"/>
            </a:endParaRPr>
          </a:p>
          <a:p>
            <a:pPr marL="0" indent="0">
              <a:buNone/>
            </a:pPr>
            <a:r>
              <a:rPr lang="en-US" sz="2000" b="1" dirty="0">
                <a:cs typeface="Calibri"/>
              </a:rPr>
              <a:t>PEROXIDES</a:t>
            </a:r>
          </a:p>
          <a:p>
            <a:r>
              <a:rPr lang="en-US" sz="2000" dirty="0">
                <a:cs typeface="Calibri"/>
              </a:rPr>
              <a:t>Peroxides are the primary products of oxidation of olive oil. Fats and oils such as olive oil are oxidized when they come in contact with oxygen. Oxygen may exist in the headspace of the container and dissolve in the oil. The oxidation products have an unpleasant flavor and odor and may adversely affect the nutritional value of the oil. The more rancid or oxidized the oil, the more peroxides are present.</a:t>
            </a:r>
          </a:p>
          <a:p>
            <a:pPr marL="0" indent="0">
              <a:buNone/>
            </a:pPr>
            <a:r>
              <a:rPr lang="en-US" sz="2000" b="1" dirty="0">
                <a:cs typeface="Calibri"/>
              </a:rPr>
              <a:t>PIGMENTS AND COLOR</a:t>
            </a:r>
          </a:p>
          <a:p>
            <a:r>
              <a:rPr lang="en-US" sz="2000" dirty="0">
                <a:cs typeface="Calibri"/>
              </a:rPr>
              <a:t>The unique color of olive oil is due to pigments like chlorophyll, pheophytin, and carotenoids. The presence of various pigments depends on factors such as the fruit ripeness, the olive cultivar, the soil and climatic conditions, and the extraction and processing procedures. According to Apostolos </a:t>
            </a:r>
            <a:r>
              <a:rPr lang="en-US" sz="2000" dirty="0" err="1">
                <a:cs typeface="Calibri"/>
              </a:rPr>
              <a:t>Kiritsakis</a:t>
            </a:r>
            <a:r>
              <a:rPr lang="en-US" sz="2000" dirty="0">
                <a:cs typeface="Calibri"/>
              </a:rPr>
              <a:t>, one of the premier researchers on olive oil components, fresh olive oil contains between 1 and 10 parts per million chlorophyll.</a:t>
            </a:r>
            <a:endParaRPr lang="en-US" sz="2000">
              <a:cs typeface="Calibri"/>
            </a:endParaRPr>
          </a:p>
          <a:p>
            <a:pPr marL="0" indent="0">
              <a:buNone/>
            </a:pPr>
            <a:r>
              <a:rPr lang="en-US" sz="2000" b="1" dirty="0">
                <a:cs typeface="Calibri"/>
              </a:rPr>
              <a:t>POLYCYCLIC AROMATIC HYDROCARBONS (PAHs)</a:t>
            </a:r>
            <a:endParaRPr lang="en-US" sz="2000" dirty="0">
              <a:cs typeface="Calibri"/>
            </a:endParaRPr>
          </a:p>
          <a:p>
            <a:r>
              <a:rPr lang="en-US" sz="2000" dirty="0">
                <a:cs typeface="Calibri"/>
              </a:rPr>
              <a:t>Many foods naturally contain small quantities of PAHs. Olive oil, like other vegetable cooking oils, has been found to contain minute amounts of up to 17 PAHs such as </a:t>
            </a:r>
            <a:r>
              <a:rPr lang="en-US" sz="2000" dirty="0" err="1">
                <a:cs typeface="Calibri"/>
              </a:rPr>
              <a:t>benzanthracene</a:t>
            </a:r>
            <a:r>
              <a:rPr lang="en-US" sz="2000" dirty="0">
                <a:cs typeface="Calibri"/>
              </a:rPr>
              <a:t> and chrysene. Unripe olives tended to have more than ripe olives.</a:t>
            </a:r>
            <a:endParaRPr lang="en-US" sz="2000" b="1" dirty="0">
              <a:cs typeface="Calibri"/>
            </a:endParaRPr>
          </a:p>
          <a:p>
            <a:endParaRPr lang="en-US" b="1" dirty="0">
              <a:cs typeface="Calibri"/>
            </a:endParaRPr>
          </a:p>
          <a:p>
            <a:endParaRPr lang="en-US" b="1" dirty="0">
              <a:cs typeface="Calibri"/>
            </a:endParaRPr>
          </a:p>
        </p:txBody>
      </p:sp>
      <p:sp>
        <p:nvSpPr>
          <p:cNvPr id="4" name="TextBox 3">
            <a:extLst>
              <a:ext uri="{FF2B5EF4-FFF2-40B4-BE49-F238E27FC236}">
                <a16:creationId xmlns:a16="http://schemas.microsoft.com/office/drawing/2014/main" id="{E76983B6-1553-4408-B308-3A297522A504}"/>
              </a:ext>
            </a:extLst>
          </p:cNvPr>
          <p:cNvSpPr txBox="1"/>
          <p:nvPr/>
        </p:nvSpPr>
        <p:spPr>
          <a:xfrm>
            <a:off x="2976694" y="306199"/>
            <a:ext cx="58401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dirty="0">
                <a:cs typeface="Calibri"/>
              </a:rPr>
              <a:t>MINOR COMPONENTS IN OLIVE OIL</a:t>
            </a:r>
          </a:p>
        </p:txBody>
      </p:sp>
    </p:spTree>
    <p:extLst>
      <p:ext uri="{BB962C8B-B14F-4D97-AF65-F5344CB8AC3E}">
        <p14:creationId xmlns:p14="http://schemas.microsoft.com/office/powerpoint/2010/main" val="3238392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22D19B-9F66-4AE8-A3A6-C02AB3EA86D6}"/>
              </a:ext>
            </a:extLst>
          </p:cNvPr>
          <p:cNvSpPr>
            <a:spLocks noGrp="1"/>
          </p:cNvSpPr>
          <p:nvPr>
            <p:ph type="title"/>
          </p:nvPr>
        </p:nvSpPr>
        <p:spPr>
          <a:xfrm>
            <a:off x="838200" y="631825"/>
            <a:ext cx="10515600" cy="1325563"/>
          </a:xfrm>
        </p:spPr>
        <p:txBody>
          <a:bodyPr>
            <a:normAutofit/>
          </a:bodyPr>
          <a:lstStyle/>
          <a:p>
            <a:r>
              <a:rPr lang="en-US" b="1" dirty="0">
                <a:cs typeface="Calibri Light"/>
              </a:rPr>
              <a:t>Lipoxygenase pathway</a:t>
            </a:r>
          </a:p>
        </p:txBody>
      </p:sp>
      <p:sp>
        <p:nvSpPr>
          <p:cNvPr id="3" name="Content Placeholder 2">
            <a:extLst>
              <a:ext uri="{FF2B5EF4-FFF2-40B4-BE49-F238E27FC236}">
                <a16:creationId xmlns:a16="http://schemas.microsoft.com/office/drawing/2014/main" id="{3F6639D0-3CCD-447B-9C4F-B55EA68FCCC9}"/>
              </a:ext>
            </a:extLst>
          </p:cNvPr>
          <p:cNvSpPr>
            <a:spLocks noGrp="1"/>
          </p:cNvSpPr>
          <p:nvPr>
            <p:ph idx="1"/>
          </p:nvPr>
        </p:nvSpPr>
        <p:spPr>
          <a:xfrm>
            <a:off x="838200" y="2057400"/>
            <a:ext cx="10515600" cy="3871762"/>
          </a:xfrm>
        </p:spPr>
        <p:txBody>
          <a:bodyPr vert="horz" lIns="91440" tIns="45720" rIns="91440" bIns="45720" rtlCol="0" anchor="t">
            <a:normAutofit/>
          </a:bodyPr>
          <a:lstStyle/>
          <a:p>
            <a:r>
              <a:rPr lang="en-US" dirty="0"/>
              <a:t> The reaction pathway involves a series of enzymes that oxidize (lipoxygenase) and cleave (hydroperoxide lyase) polyunsaturated fatty acids to yield aldehydes, reduced to alcohols (by alcohol dehydrogenase) and esterified to produce esters. Most of the enzymes involved in the formation of volatile compounds through the lipoxygenase pathway decrease in activity with fruit maturity. They're responsible for the good aroma associated with olive oil along with the endogenous enzymes.</a:t>
            </a:r>
            <a:endParaRPr lang="en-US" dirty="0">
              <a:cs typeface="Calibri" panose="020F0502020204030204"/>
            </a:endParaRPr>
          </a:p>
          <a:p>
            <a:endParaRPr lang="en-US" sz="2400">
              <a:cs typeface="Calibri" panose="020F0502020204030204"/>
            </a:endParaRPr>
          </a:p>
        </p:txBody>
      </p:sp>
    </p:spTree>
    <p:extLst>
      <p:ext uri="{BB962C8B-B14F-4D97-AF65-F5344CB8AC3E}">
        <p14:creationId xmlns:p14="http://schemas.microsoft.com/office/powerpoint/2010/main" val="3312470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EFFE-294C-473D-B257-5C8B4721F2A0}"/>
              </a:ext>
            </a:extLst>
          </p:cNvPr>
          <p:cNvSpPr>
            <a:spLocks noGrp="1"/>
          </p:cNvSpPr>
          <p:nvPr>
            <p:ph type="title"/>
          </p:nvPr>
        </p:nvSpPr>
        <p:spPr>
          <a:xfrm>
            <a:off x="838200" y="365125"/>
            <a:ext cx="6132353" cy="920096"/>
          </a:xfrm>
        </p:spPr>
        <p:txBody>
          <a:bodyPr/>
          <a:lstStyle/>
          <a:p>
            <a:r>
              <a:rPr lang="en-US" b="1" dirty="0">
                <a:cs typeface="Calibri Light"/>
              </a:rPr>
              <a:t>Other Quality Attributes</a:t>
            </a:r>
            <a:endParaRPr lang="en-US" b="1" dirty="0"/>
          </a:p>
        </p:txBody>
      </p:sp>
      <p:sp>
        <p:nvSpPr>
          <p:cNvPr id="3" name="Content Placeholder 2">
            <a:extLst>
              <a:ext uri="{FF2B5EF4-FFF2-40B4-BE49-F238E27FC236}">
                <a16:creationId xmlns:a16="http://schemas.microsoft.com/office/drawing/2014/main" id="{64A266DA-1368-43F0-97C5-6FD1AA8D328E}"/>
              </a:ext>
            </a:extLst>
          </p:cNvPr>
          <p:cNvSpPr>
            <a:spLocks noGrp="1"/>
          </p:cNvSpPr>
          <p:nvPr>
            <p:ph idx="1"/>
          </p:nvPr>
        </p:nvSpPr>
        <p:spPr>
          <a:xfrm>
            <a:off x="579540" y="1441130"/>
            <a:ext cx="11319544" cy="5155282"/>
          </a:xfrm>
        </p:spPr>
        <p:txBody>
          <a:bodyPr vert="horz" lIns="91440" tIns="45720" rIns="91440" bIns="45720" rtlCol="0" anchor="t">
            <a:normAutofit lnSpcReduction="10000"/>
          </a:bodyPr>
          <a:lstStyle/>
          <a:p>
            <a:r>
              <a:rPr lang="en-US" dirty="0">
                <a:cs typeface="Calibri"/>
              </a:rPr>
              <a:t>Fruit storage before oil processing is not encouraged in olive oil production. Good practice in fruit handling recommends that the fruit should be processed as soon as possible after harvest, without storage. The oil extracted from degraded fruits usually has high acidity, low stability and a characteristically undesirable odor.</a:t>
            </a:r>
          </a:p>
          <a:p>
            <a:r>
              <a:rPr lang="en-US" dirty="0">
                <a:cs typeface="Calibri"/>
              </a:rPr>
              <a:t>It is generally agreed that high quality olive fruit produces a premium olive oil, yet extreme conditions in the processing of olive fruit can affect both the quantity and quality of olive oil, particularly as the production of desirable volatile compounds is dependent on the action of enzymes, which have different optimum temperatures for activity. </a:t>
            </a:r>
          </a:p>
          <a:p>
            <a:r>
              <a:rPr lang="en-US" dirty="0">
                <a:cs typeface="Calibri"/>
              </a:rPr>
              <a:t>.Raising the temperature of the olive paste reduces viscosity, making it easier to separate and obtain high yields. However, raising the processing temperature reduces the quality of the oil.</a:t>
            </a:r>
          </a:p>
        </p:txBody>
      </p:sp>
    </p:spTree>
    <p:extLst>
      <p:ext uri="{BB962C8B-B14F-4D97-AF65-F5344CB8AC3E}">
        <p14:creationId xmlns:p14="http://schemas.microsoft.com/office/powerpoint/2010/main" val="8682652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496</Words>
  <Application>Microsoft Office PowerPoint</Application>
  <PresentationFormat>Widescreen</PresentationFormat>
  <Paragraphs>74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Quality Characteristics of good olive oil</vt:lpstr>
      <vt:lpstr>What is Quality?</vt:lpstr>
      <vt:lpstr>Parameters that affect olive oil quality</vt:lpstr>
      <vt:lpstr>PowerPoint Presentation</vt:lpstr>
      <vt:lpstr>Basic composition of olive oil</vt:lpstr>
      <vt:lpstr>FREE FATTY ACIDS (FFA) AND ACIDITY</vt:lpstr>
      <vt:lpstr>PowerPoint Presentation</vt:lpstr>
      <vt:lpstr>Lipoxygenase pathway</vt:lpstr>
      <vt:lpstr>Other Quality Attributes</vt:lpstr>
      <vt:lpstr>PowerPoint Presentation</vt:lpstr>
      <vt:lpstr>CONCLUSIONS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Talcott, Stephen T</dc:creator>
  <cp:lastModifiedBy>Talcott, Stephen T</cp:lastModifiedBy>
  <cp:revision>549</cp:revision>
  <dcterms:created xsi:type="dcterms:W3CDTF">2013-07-15T20:26:40Z</dcterms:created>
  <dcterms:modified xsi:type="dcterms:W3CDTF">2019-04-16T13:49:30Z</dcterms:modified>
</cp:coreProperties>
</file>